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5" r:id="rId1"/>
  </p:sldMasterIdLst>
  <p:notesMasterIdLst>
    <p:notesMasterId r:id="rId29"/>
  </p:notesMasterIdLst>
  <p:sldIdLst>
    <p:sldId id="256" r:id="rId2"/>
    <p:sldId id="607" r:id="rId3"/>
    <p:sldId id="563" r:id="rId4"/>
    <p:sldId id="590" r:id="rId5"/>
    <p:sldId id="595" r:id="rId6"/>
    <p:sldId id="494" r:id="rId7"/>
    <p:sldId id="495" r:id="rId8"/>
    <p:sldId id="597" r:id="rId9"/>
    <p:sldId id="591" r:id="rId10"/>
    <p:sldId id="592" r:id="rId11"/>
    <p:sldId id="593" r:id="rId12"/>
    <p:sldId id="594" r:id="rId13"/>
    <p:sldId id="572" r:id="rId14"/>
    <p:sldId id="511" r:id="rId15"/>
    <p:sldId id="555" r:id="rId16"/>
    <p:sldId id="556" r:id="rId17"/>
    <p:sldId id="557" r:id="rId18"/>
    <p:sldId id="573" r:id="rId19"/>
    <p:sldId id="608" r:id="rId20"/>
    <p:sldId id="600" r:id="rId21"/>
    <p:sldId id="601" r:id="rId22"/>
    <p:sldId id="534" r:id="rId23"/>
    <p:sldId id="602" r:id="rId24"/>
    <p:sldId id="571" r:id="rId25"/>
    <p:sldId id="603" r:id="rId26"/>
    <p:sldId id="604" r:id="rId27"/>
    <p:sldId id="605" r:id="rId28"/>
  </p:sldIdLst>
  <p:sldSz cx="9144000" cy="5715000" type="screen16x10"/>
  <p:notesSz cx="6858000" cy="9144000"/>
  <p:defaultTextStyle>
    <a:defPPr>
      <a:defRPr lang="en-US"/>
    </a:defPPr>
    <a:lvl1pPr marL="0" algn="l" defTabSz="713232" rtl="0" eaLnBrk="1" latinLnBrk="0" hangingPunct="1">
      <a:defRPr sz="1404" kern="1200">
        <a:solidFill>
          <a:schemeClr val="tx1"/>
        </a:solidFill>
        <a:latin typeface="+mn-lt"/>
        <a:ea typeface="+mn-ea"/>
        <a:cs typeface="+mn-cs"/>
      </a:defRPr>
    </a:lvl1pPr>
    <a:lvl2pPr marL="356616" algn="l" defTabSz="713232" rtl="0" eaLnBrk="1" latinLnBrk="0" hangingPunct="1">
      <a:defRPr sz="1404" kern="1200">
        <a:solidFill>
          <a:schemeClr val="tx1"/>
        </a:solidFill>
        <a:latin typeface="+mn-lt"/>
        <a:ea typeface="+mn-ea"/>
        <a:cs typeface="+mn-cs"/>
      </a:defRPr>
    </a:lvl2pPr>
    <a:lvl3pPr marL="713232" algn="l" defTabSz="713232" rtl="0" eaLnBrk="1" latinLnBrk="0" hangingPunct="1">
      <a:defRPr sz="1404" kern="1200">
        <a:solidFill>
          <a:schemeClr val="tx1"/>
        </a:solidFill>
        <a:latin typeface="+mn-lt"/>
        <a:ea typeface="+mn-ea"/>
        <a:cs typeface="+mn-cs"/>
      </a:defRPr>
    </a:lvl3pPr>
    <a:lvl4pPr marL="1069848" algn="l" defTabSz="713232" rtl="0" eaLnBrk="1" latinLnBrk="0" hangingPunct="1">
      <a:defRPr sz="1404" kern="1200">
        <a:solidFill>
          <a:schemeClr val="tx1"/>
        </a:solidFill>
        <a:latin typeface="+mn-lt"/>
        <a:ea typeface="+mn-ea"/>
        <a:cs typeface="+mn-cs"/>
      </a:defRPr>
    </a:lvl4pPr>
    <a:lvl5pPr marL="1426464" algn="l" defTabSz="713232" rtl="0" eaLnBrk="1" latinLnBrk="0" hangingPunct="1">
      <a:defRPr sz="1404" kern="1200">
        <a:solidFill>
          <a:schemeClr val="tx1"/>
        </a:solidFill>
        <a:latin typeface="+mn-lt"/>
        <a:ea typeface="+mn-ea"/>
        <a:cs typeface="+mn-cs"/>
      </a:defRPr>
    </a:lvl5pPr>
    <a:lvl6pPr marL="1783080" algn="l" defTabSz="713232" rtl="0" eaLnBrk="1" latinLnBrk="0" hangingPunct="1">
      <a:defRPr sz="1404" kern="1200">
        <a:solidFill>
          <a:schemeClr val="tx1"/>
        </a:solidFill>
        <a:latin typeface="+mn-lt"/>
        <a:ea typeface="+mn-ea"/>
        <a:cs typeface="+mn-cs"/>
      </a:defRPr>
    </a:lvl6pPr>
    <a:lvl7pPr marL="2139696" algn="l" defTabSz="713232" rtl="0" eaLnBrk="1" latinLnBrk="0" hangingPunct="1">
      <a:defRPr sz="1404" kern="1200">
        <a:solidFill>
          <a:schemeClr val="tx1"/>
        </a:solidFill>
        <a:latin typeface="+mn-lt"/>
        <a:ea typeface="+mn-ea"/>
        <a:cs typeface="+mn-cs"/>
      </a:defRPr>
    </a:lvl7pPr>
    <a:lvl8pPr marL="2496312" algn="l" defTabSz="713232" rtl="0" eaLnBrk="1" latinLnBrk="0" hangingPunct="1">
      <a:defRPr sz="1404" kern="1200">
        <a:solidFill>
          <a:schemeClr val="tx1"/>
        </a:solidFill>
        <a:latin typeface="+mn-lt"/>
        <a:ea typeface="+mn-ea"/>
        <a:cs typeface="+mn-cs"/>
      </a:defRPr>
    </a:lvl8pPr>
    <a:lvl9pPr marL="2852928" algn="l" defTabSz="713232" rtl="0" eaLnBrk="1" latinLnBrk="0" hangingPunct="1">
      <a:defRPr sz="1404"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800" userDrawn="1">
          <p15:clr>
            <a:srgbClr val="A4A3A4"/>
          </p15:clr>
        </p15:guide>
        <p15:guide id="2" pos="129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DC08D"/>
    <a:srgbClr val="F0E0A4"/>
    <a:srgbClr val="CE4143"/>
    <a:srgbClr val="999999"/>
    <a:srgbClr val="D97577"/>
    <a:srgbClr val="E1B7BB"/>
    <a:srgbClr val="D4DCE8"/>
    <a:srgbClr val="BBD5E8"/>
    <a:srgbClr val="9BC2DD"/>
    <a:srgbClr val="78AAD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010" autoAdjust="0"/>
    <p:restoredTop sz="89007" autoAdjust="0"/>
  </p:normalViewPr>
  <p:slideViewPr>
    <p:cSldViewPr>
      <p:cViewPr varScale="1">
        <p:scale>
          <a:sx n="130" d="100"/>
          <a:sy n="130" d="100"/>
        </p:scale>
        <p:origin x="1384" y="184"/>
      </p:cViewPr>
      <p:guideLst>
        <p:guide orient="horz" pos="1800"/>
        <p:guide pos="1296"/>
      </p:guideLst>
    </p:cSldViewPr>
  </p:slideViewPr>
  <p:outlineViewPr>
    <p:cViewPr>
      <p:scale>
        <a:sx n="33" d="100"/>
        <a:sy n="33" d="100"/>
      </p:scale>
      <p:origin x="0" y="0"/>
    </p:cViewPr>
  </p:outlin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9093253-51AE-4C40-AB6B-AA3A7DF4D210}" type="datetimeFigureOut">
              <a:rPr lang="en-US" smtClean="0"/>
              <a:pPr/>
              <a:t>9/24/24</a:t>
            </a:fld>
            <a:endParaRPr lang="en-US"/>
          </a:p>
        </p:txBody>
      </p:sp>
      <p:sp>
        <p:nvSpPr>
          <p:cNvPr id="4" name="Slide Image Placeholder 3"/>
          <p:cNvSpPr>
            <a:spLocks noGrp="1" noRot="1" noChangeAspect="1"/>
          </p:cNvSpPr>
          <p:nvPr>
            <p:ph type="sldImg" idx="2"/>
          </p:nvPr>
        </p:nvSpPr>
        <p:spPr>
          <a:xfrm>
            <a:off x="960438" y="1143000"/>
            <a:ext cx="49371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99729AB-B77D-48AE-AA10-D1BD2B4D03EA}" type="slidenum">
              <a:rPr lang="en-US" smtClean="0"/>
              <a:pPr/>
              <a:t>‹#›</a:t>
            </a:fld>
            <a:endParaRPr lang="en-US"/>
          </a:p>
        </p:txBody>
      </p:sp>
    </p:spTree>
    <p:extLst>
      <p:ext uri="{BB962C8B-B14F-4D97-AF65-F5344CB8AC3E}">
        <p14:creationId xmlns:p14="http://schemas.microsoft.com/office/powerpoint/2010/main" val="2560305392"/>
      </p:ext>
    </p:extLst>
  </p:cSld>
  <p:clrMap bg1="lt1" tx1="dk1" bg2="lt2" tx2="dk2" accent1="accent1" accent2="accent2" accent3="accent3" accent4="accent4" accent5="accent5" accent6="accent6" hlink="hlink" folHlink="folHlink"/>
  <p:notesStyle>
    <a:lvl1pPr marL="0" algn="l" defTabSz="713232" rtl="0" eaLnBrk="1" latinLnBrk="0" hangingPunct="1">
      <a:defRPr sz="936" kern="1200">
        <a:solidFill>
          <a:schemeClr val="tx1"/>
        </a:solidFill>
        <a:latin typeface="+mn-lt"/>
        <a:ea typeface="+mn-ea"/>
        <a:cs typeface="+mn-cs"/>
      </a:defRPr>
    </a:lvl1pPr>
    <a:lvl2pPr marL="356616" algn="l" defTabSz="713232" rtl="0" eaLnBrk="1" latinLnBrk="0" hangingPunct="1">
      <a:defRPr sz="936" kern="1200">
        <a:solidFill>
          <a:schemeClr val="tx1"/>
        </a:solidFill>
        <a:latin typeface="+mn-lt"/>
        <a:ea typeface="+mn-ea"/>
        <a:cs typeface="+mn-cs"/>
      </a:defRPr>
    </a:lvl2pPr>
    <a:lvl3pPr marL="713232" algn="l" defTabSz="713232" rtl="0" eaLnBrk="1" latinLnBrk="0" hangingPunct="1">
      <a:defRPr sz="936" kern="1200">
        <a:solidFill>
          <a:schemeClr val="tx1"/>
        </a:solidFill>
        <a:latin typeface="+mn-lt"/>
        <a:ea typeface="+mn-ea"/>
        <a:cs typeface="+mn-cs"/>
      </a:defRPr>
    </a:lvl3pPr>
    <a:lvl4pPr marL="1069848" algn="l" defTabSz="713232" rtl="0" eaLnBrk="1" latinLnBrk="0" hangingPunct="1">
      <a:defRPr sz="936" kern="1200">
        <a:solidFill>
          <a:schemeClr val="tx1"/>
        </a:solidFill>
        <a:latin typeface="+mn-lt"/>
        <a:ea typeface="+mn-ea"/>
        <a:cs typeface="+mn-cs"/>
      </a:defRPr>
    </a:lvl4pPr>
    <a:lvl5pPr marL="1426464" algn="l" defTabSz="713232" rtl="0" eaLnBrk="1" latinLnBrk="0" hangingPunct="1">
      <a:defRPr sz="936" kern="1200">
        <a:solidFill>
          <a:schemeClr val="tx1"/>
        </a:solidFill>
        <a:latin typeface="+mn-lt"/>
        <a:ea typeface="+mn-ea"/>
        <a:cs typeface="+mn-cs"/>
      </a:defRPr>
    </a:lvl5pPr>
    <a:lvl6pPr marL="1783080" algn="l" defTabSz="713232" rtl="0" eaLnBrk="1" latinLnBrk="0" hangingPunct="1">
      <a:defRPr sz="936" kern="1200">
        <a:solidFill>
          <a:schemeClr val="tx1"/>
        </a:solidFill>
        <a:latin typeface="+mn-lt"/>
        <a:ea typeface="+mn-ea"/>
        <a:cs typeface="+mn-cs"/>
      </a:defRPr>
    </a:lvl6pPr>
    <a:lvl7pPr marL="2139696" algn="l" defTabSz="713232" rtl="0" eaLnBrk="1" latinLnBrk="0" hangingPunct="1">
      <a:defRPr sz="936" kern="1200">
        <a:solidFill>
          <a:schemeClr val="tx1"/>
        </a:solidFill>
        <a:latin typeface="+mn-lt"/>
        <a:ea typeface="+mn-ea"/>
        <a:cs typeface="+mn-cs"/>
      </a:defRPr>
    </a:lvl7pPr>
    <a:lvl8pPr marL="2496312" algn="l" defTabSz="713232" rtl="0" eaLnBrk="1" latinLnBrk="0" hangingPunct="1">
      <a:defRPr sz="936" kern="1200">
        <a:solidFill>
          <a:schemeClr val="tx1"/>
        </a:solidFill>
        <a:latin typeface="+mn-lt"/>
        <a:ea typeface="+mn-ea"/>
        <a:cs typeface="+mn-cs"/>
      </a:defRPr>
    </a:lvl8pPr>
    <a:lvl9pPr marL="2852928" algn="l" defTabSz="713232" rtl="0" eaLnBrk="1" latinLnBrk="0" hangingPunct="1">
      <a:defRPr sz="936"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99729AB-B77D-48AE-AA10-D1BD2B4D03EA}"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there are many </a:t>
            </a:r>
            <a:r>
              <a:rPr lang="en-US" dirty="0" err="1"/>
              <a:t>pseudoinstructions</a:t>
            </a:r>
            <a:r>
              <a:rPr lang="mr-IN" dirty="0"/>
              <a:t>…</a:t>
            </a:r>
            <a:r>
              <a:rPr lang="en-US" dirty="0"/>
              <a:t> many of the instructions you'll use are!</a:t>
            </a:r>
          </a:p>
          <a:p>
            <a:r>
              <a:rPr lang="en-US" dirty="0"/>
              <a:t>-</a:t>
            </a:r>
            <a:r>
              <a:rPr lang="en-US" baseline="0" dirty="0"/>
              <a:t> they make coding in assembly a little more bearable. anything helps.</a:t>
            </a:r>
            <a:endParaRPr lang="en-US" dirty="0"/>
          </a:p>
        </p:txBody>
      </p:sp>
      <p:sp>
        <p:nvSpPr>
          <p:cNvPr id="4" name="Slide Number Placeholder 3"/>
          <p:cNvSpPr>
            <a:spLocks noGrp="1"/>
          </p:cNvSpPr>
          <p:nvPr>
            <p:ph type="sldNum" sz="quarter" idx="10"/>
          </p:nvPr>
        </p:nvSpPr>
        <p:spPr/>
        <p:txBody>
          <a:bodyPr/>
          <a:lstStyle/>
          <a:p>
            <a:fld id="{999729AB-B77D-48AE-AA10-D1BD2B4D03EA}" type="slidenum">
              <a:rPr lang="en-US" smtClean="0"/>
              <a:pPr/>
              <a:t>12</a:t>
            </a:fld>
            <a:endParaRPr lang="en-US"/>
          </a:p>
        </p:txBody>
      </p:sp>
    </p:spTree>
    <p:extLst>
      <p:ext uri="{BB962C8B-B14F-4D97-AF65-F5344CB8AC3E}">
        <p14:creationId xmlns:p14="http://schemas.microsoft.com/office/powerpoint/2010/main" val="859752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I like to think of the push as the opening brace, and the pop/</a:t>
            </a:r>
            <a:r>
              <a:rPr lang="en-US" dirty="0" err="1"/>
              <a:t>jr</a:t>
            </a:r>
            <a:r>
              <a:rPr lang="en-US" dirty="0"/>
              <a:t> as the closing brace.</a:t>
            </a:r>
          </a:p>
          <a:p>
            <a:r>
              <a:rPr lang="en-US" dirty="0"/>
              <a:t>- as long as you do this on every function, you will never run into issues with infinite loops or other weird shit!</a:t>
            </a:r>
          </a:p>
          <a:p>
            <a:r>
              <a:rPr lang="en-US" dirty="0"/>
              <a:t>	- …well you might still run into issues, if you make </a:t>
            </a:r>
            <a:r>
              <a:rPr lang="en-US" i="1" dirty="0"/>
              <a:t>other</a:t>
            </a:r>
            <a:r>
              <a:rPr lang="en-US" i="0" dirty="0"/>
              <a:t> kinds of mistakes…</a:t>
            </a:r>
            <a:endParaRPr lang="en-US" dirty="0"/>
          </a:p>
        </p:txBody>
      </p:sp>
      <p:sp>
        <p:nvSpPr>
          <p:cNvPr id="4" name="Slide Number Placeholder 3"/>
          <p:cNvSpPr>
            <a:spLocks noGrp="1"/>
          </p:cNvSpPr>
          <p:nvPr>
            <p:ph type="sldNum" sz="quarter" idx="5"/>
          </p:nvPr>
        </p:nvSpPr>
        <p:spPr/>
        <p:txBody>
          <a:bodyPr/>
          <a:lstStyle/>
          <a:p>
            <a:fld id="{999729AB-B77D-48AE-AA10-D1BD2B4D03EA}" type="slidenum">
              <a:rPr lang="en-US" smtClean="0"/>
              <a:pPr/>
              <a:t>13</a:t>
            </a:fld>
            <a:endParaRPr lang="en-US"/>
          </a:p>
        </p:txBody>
      </p:sp>
    </p:spTree>
    <p:extLst>
      <p:ext uri="{BB962C8B-B14F-4D97-AF65-F5344CB8AC3E}">
        <p14:creationId xmlns:p14="http://schemas.microsoft.com/office/powerpoint/2010/main" val="33963713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99729AB-B77D-48AE-AA10-D1BD2B4D03EA}" type="slidenum">
              <a:rPr lang="en-US" smtClean="0"/>
              <a:pPr/>
              <a:t>14</a:t>
            </a:fld>
            <a:endParaRPr lang="en-US"/>
          </a:p>
        </p:txBody>
      </p:sp>
    </p:spTree>
    <p:extLst>
      <p:ext uri="{BB962C8B-B14F-4D97-AF65-F5344CB8AC3E}">
        <p14:creationId xmlns:p14="http://schemas.microsoft.com/office/powerpoint/2010/main" val="41020046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should be 103 at the end of the program!</a:t>
            </a:r>
          </a:p>
        </p:txBody>
      </p:sp>
      <p:sp>
        <p:nvSpPr>
          <p:cNvPr id="4" name="Slide Number Placeholder 3"/>
          <p:cNvSpPr>
            <a:spLocks noGrp="1"/>
          </p:cNvSpPr>
          <p:nvPr>
            <p:ph type="sldNum" sz="quarter" idx="5"/>
          </p:nvPr>
        </p:nvSpPr>
        <p:spPr/>
        <p:txBody>
          <a:bodyPr/>
          <a:lstStyle/>
          <a:p>
            <a:fld id="{999729AB-B77D-48AE-AA10-D1BD2B4D03EA}" type="slidenum">
              <a:rPr lang="en-US" smtClean="0"/>
              <a:pPr/>
              <a:t>15</a:t>
            </a:fld>
            <a:endParaRPr lang="en-US"/>
          </a:p>
        </p:txBody>
      </p:sp>
    </p:spTree>
    <p:extLst>
      <p:ext uri="{BB962C8B-B14F-4D97-AF65-F5344CB8AC3E}">
        <p14:creationId xmlns:p14="http://schemas.microsoft.com/office/powerpoint/2010/main" val="24026854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99729AB-B77D-48AE-AA10-D1BD2B4D03EA}" type="slidenum">
              <a:rPr lang="en-US" smtClean="0"/>
              <a:pPr/>
              <a:t>16</a:t>
            </a:fld>
            <a:endParaRPr lang="en-US"/>
          </a:p>
        </p:txBody>
      </p:sp>
    </p:spTree>
    <p:extLst>
      <p:ext uri="{BB962C8B-B14F-4D97-AF65-F5344CB8AC3E}">
        <p14:creationId xmlns:p14="http://schemas.microsoft.com/office/powerpoint/2010/main" val="234933276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this feels a lot like what was happening with </a:t>
            </a:r>
            <a:r>
              <a:rPr lang="en-US" b="1" dirty="0" err="1"/>
              <a:t>ra</a:t>
            </a:r>
            <a:r>
              <a:rPr lang="en-US" b="1" dirty="0"/>
              <a:t>, </a:t>
            </a:r>
            <a:r>
              <a:rPr lang="en-US" b="0" dirty="0"/>
              <a:t>right? two functions trying to use the same </a:t>
            </a:r>
            <a:r>
              <a:rPr lang="en-US" b="0" dirty="0" err="1"/>
              <a:t>reg</a:t>
            </a:r>
            <a:r>
              <a:rPr lang="en-US" b="0" dirty="0"/>
              <a:t> to hold different values…</a:t>
            </a:r>
          </a:p>
          <a:p>
            <a:r>
              <a:rPr lang="en-US" b="0" dirty="0"/>
              <a:t>- but the solution here is NOT to push/pop </a:t>
            </a:r>
            <a:r>
              <a:rPr lang="en-US" b="1" dirty="0"/>
              <a:t>t0</a:t>
            </a:r>
            <a:r>
              <a:rPr lang="en-US" b="0" dirty="0"/>
              <a:t>, sorry.</a:t>
            </a:r>
          </a:p>
        </p:txBody>
      </p:sp>
      <p:sp>
        <p:nvSpPr>
          <p:cNvPr id="4" name="Slide Number Placeholder 3"/>
          <p:cNvSpPr>
            <a:spLocks noGrp="1"/>
          </p:cNvSpPr>
          <p:nvPr>
            <p:ph type="sldNum" sz="quarter" idx="5"/>
          </p:nvPr>
        </p:nvSpPr>
        <p:spPr/>
        <p:txBody>
          <a:bodyPr/>
          <a:lstStyle/>
          <a:p>
            <a:fld id="{999729AB-B77D-48AE-AA10-D1BD2B4D03EA}" type="slidenum">
              <a:rPr lang="en-US" smtClean="0"/>
              <a:pPr/>
              <a:t>17</a:t>
            </a:fld>
            <a:endParaRPr lang="en-US"/>
          </a:p>
        </p:txBody>
      </p:sp>
    </p:spTree>
    <p:extLst>
      <p:ext uri="{BB962C8B-B14F-4D97-AF65-F5344CB8AC3E}">
        <p14:creationId xmlns:p14="http://schemas.microsoft.com/office/powerpoint/2010/main" val="415886656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99729AB-B77D-48AE-AA10-D1BD2B4D03EA}" type="slidenum">
              <a:rPr lang="en-US" smtClean="0"/>
              <a:pPr/>
              <a:t>18</a:t>
            </a:fld>
            <a:endParaRPr lang="en-US"/>
          </a:p>
        </p:txBody>
      </p:sp>
    </p:spTree>
    <p:extLst>
      <p:ext uri="{BB962C8B-B14F-4D97-AF65-F5344CB8AC3E}">
        <p14:creationId xmlns:p14="http://schemas.microsoft.com/office/powerpoint/2010/main" val="4849426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99729AB-B77D-48AE-AA10-D1BD2B4D03EA}" type="slidenum">
              <a:rPr lang="en-US" smtClean="0"/>
              <a:pPr/>
              <a:t>22</a:t>
            </a:fld>
            <a:endParaRPr lang="en-US"/>
          </a:p>
        </p:txBody>
      </p:sp>
    </p:spTree>
    <p:extLst>
      <p:ext uri="{BB962C8B-B14F-4D97-AF65-F5344CB8AC3E}">
        <p14:creationId xmlns:p14="http://schemas.microsoft.com/office/powerpoint/2010/main" val="28673330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99729AB-B77D-48AE-AA10-D1BD2B4D03EA}" type="slidenum">
              <a:rPr lang="en-US" smtClean="0"/>
              <a:pPr/>
              <a:t>23</a:t>
            </a:fld>
            <a:endParaRPr lang="en-US"/>
          </a:p>
        </p:txBody>
      </p:sp>
    </p:spTree>
    <p:extLst>
      <p:ext uri="{BB962C8B-B14F-4D97-AF65-F5344CB8AC3E}">
        <p14:creationId xmlns:p14="http://schemas.microsoft.com/office/powerpoint/2010/main" val="59290239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the "pushes at the beginning" are called the </a:t>
            </a:r>
            <a:r>
              <a:rPr lang="en-US" b="1" dirty="0"/>
              <a:t>function prologue</a:t>
            </a:r>
          </a:p>
          <a:p>
            <a:r>
              <a:rPr lang="en-US" dirty="0"/>
              <a:t>- the "pops at the end" are called the </a:t>
            </a:r>
            <a:r>
              <a:rPr lang="en-US" b="1" dirty="0"/>
              <a:t>function epilogue</a:t>
            </a:r>
          </a:p>
          <a:p>
            <a:r>
              <a:rPr lang="en-US" dirty="0"/>
              <a:t>- these really do correspond to the opening and closing braces of functions in HLLs!</a:t>
            </a:r>
          </a:p>
        </p:txBody>
      </p:sp>
      <p:sp>
        <p:nvSpPr>
          <p:cNvPr id="4" name="Slide Number Placeholder 3"/>
          <p:cNvSpPr>
            <a:spLocks noGrp="1"/>
          </p:cNvSpPr>
          <p:nvPr>
            <p:ph type="sldNum" sz="quarter" idx="5"/>
          </p:nvPr>
        </p:nvSpPr>
        <p:spPr/>
        <p:txBody>
          <a:bodyPr/>
          <a:lstStyle/>
          <a:p>
            <a:fld id="{999729AB-B77D-48AE-AA10-D1BD2B4D03EA}" type="slidenum">
              <a:rPr lang="en-US" smtClean="0"/>
              <a:pPr/>
              <a:t>25</a:t>
            </a:fld>
            <a:endParaRPr lang="en-US"/>
          </a:p>
        </p:txBody>
      </p:sp>
    </p:spTree>
    <p:extLst>
      <p:ext uri="{BB962C8B-B14F-4D97-AF65-F5344CB8AC3E}">
        <p14:creationId xmlns:p14="http://schemas.microsoft.com/office/powerpoint/2010/main" val="10349609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99729AB-B77D-48AE-AA10-D1BD2B4D03EA}" type="slidenum">
              <a:rPr lang="en-US" smtClean="0"/>
              <a:pPr/>
              <a:t>2</a:t>
            </a:fld>
            <a:endParaRPr lang="en-US"/>
          </a:p>
        </p:txBody>
      </p:sp>
    </p:spTree>
    <p:extLst>
      <p:ext uri="{BB962C8B-B14F-4D97-AF65-F5344CB8AC3E}">
        <p14:creationId xmlns:p14="http://schemas.microsoft.com/office/powerpoint/2010/main" val="1295383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99729AB-B77D-48AE-AA10-D1BD2B4D03EA}" type="slidenum">
              <a:rPr lang="en-US" smtClean="0"/>
              <a:pPr/>
              <a:t>26</a:t>
            </a:fld>
            <a:endParaRPr lang="en-US"/>
          </a:p>
        </p:txBody>
      </p:sp>
    </p:spTree>
    <p:extLst>
      <p:ext uri="{BB962C8B-B14F-4D97-AF65-F5344CB8AC3E}">
        <p14:creationId xmlns:p14="http://schemas.microsoft.com/office/powerpoint/2010/main" val="40858114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713232" rtl="0" eaLnBrk="1" fontAlgn="auto" latinLnBrk="0" hangingPunct="1">
              <a:lnSpc>
                <a:spcPct val="100000"/>
              </a:lnSpc>
              <a:spcBef>
                <a:spcPts val="0"/>
              </a:spcBef>
              <a:spcAft>
                <a:spcPts val="0"/>
              </a:spcAft>
              <a:buClrTx/>
              <a:buSzTx/>
              <a:buFontTx/>
              <a:buNone/>
              <a:tabLst/>
              <a:defRPr/>
            </a:pPr>
            <a:r>
              <a:rPr lang="en-US" dirty="0"/>
              <a:t>- check out the</a:t>
            </a:r>
            <a:r>
              <a:rPr lang="en-US" baseline="0" dirty="0"/>
              <a:t> </a:t>
            </a:r>
            <a:r>
              <a:rPr lang="en-US" b="1" baseline="0" dirty="0" err="1"/>
              <a:t>sp</a:t>
            </a:r>
            <a:r>
              <a:rPr lang="en-US" b="1" baseline="0" dirty="0"/>
              <a:t> </a:t>
            </a:r>
            <a:r>
              <a:rPr lang="en-US" baseline="0" dirty="0"/>
              <a:t>register when assemble your code </a:t>
            </a:r>
            <a:r>
              <a:rPr lang="mr-IN" baseline="0" dirty="0"/>
              <a:t>–</a:t>
            </a:r>
            <a:r>
              <a:rPr lang="en-US" baseline="0" dirty="0"/>
              <a:t> it's already initialized to a value</a:t>
            </a:r>
          </a:p>
          <a:p>
            <a:pPr marL="0" marR="0" lvl="0" indent="0" algn="l" defTabSz="713232" rtl="0" eaLnBrk="1" fontAlgn="auto" latinLnBrk="0" hangingPunct="1">
              <a:lnSpc>
                <a:spcPct val="100000"/>
              </a:lnSpc>
              <a:spcBef>
                <a:spcPts val="0"/>
              </a:spcBef>
              <a:spcAft>
                <a:spcPts val="0"/>
              </a:spcAft>
              <a:buClrTx/>
              <a:buSzTx/>
              <a:buFontTx/>
              <a:buNone/>
              <a:tabLst/>
              <a:defRPr/>
            </a:pPr>
            <a:r>
              <a:rPr lang="en-US" baseline="0" dirty="0"/>
              <a:t>- HLLs hide the stack from you, but it's what is actually happening when you do function calls and use local variables</a:t>
            </a:r>
          </a:p>
        </p:txBody>
      </p:sp>
      <p:sp>
        <p:nvSpPr>
          <p:cNvPr id="4" name="Slide Number Placeholder 3"/>
          <p:cNvSpPr>
            <a:spLocks noGrp="1"/>
          </p:cNvSpPr>
          <p:nvPr>
            <p:ph type="sldNum" sz="quarter" idx="5"/>
          </p:nvPr>
        </p:nvSpPr>
        <p:spPr/>
        <p:txBody>
          <a:bodyPr/>
          <a:lstStyle/>
          <a:p>
            <a:fld id="{999729AB-B77D-48AE-AA10-D1BD2B4D03EA}" type="slidenum">
              <a:rPr lang="en-US" smtClean="0"/>
              <a:pPr/>
              <a:t>4</a:t>
            </a:fld>
            <a:endParaRPr lang="en-US"/>
          </a:p>
        </p:txBody>
      </p:sp>
    </p:spTree>
    <p:extLst>
      <p:ext uri="{BB962C8B-B14F-4D97-AF65-F5344CB8AC3E}">
        <p14:creationId xmlns:p14="http://schemas.microsoft.com/office/powerpoint/2010/main" val="20628010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huh, seems like maybe we could use this stack to save the contents of important registers that we don't want to get overwritten</a:t>
            </a:r>
          </a:p>
          <a:p>
            <a:r>
              <a:rPr lang="en-US" dirty="0"/>
              <a:t>- huh, </a:t>
            </a:r>
            <a:r>
              <a:rPr lang="en-US" dirty="0" err="1"/>
              <a:t>ra</a:t>
            </a:r>
            <a:r>
              <a:rPr lang="en-US" dirty="0"/>
              <a:t> is in the diagram</a:t>
            </a:r>
          </a:p>
          <a:p>
            <a:r>
              <a:rPr lang="en-US" dirty="0"/>
              <a:t>- </a:t>
            </a:r>
            <a:r>
              <a:rPr lang="en-US" dirty="0" err="1"/>
              <a:t>hhhhhhhhhhuuuuuuuuuuuuuuhhhhhhhhhhhhhhhh</a:t>
            </a:r>
            <a:endParaRPr lang="en-US" dirty="0"/>
          </a:p>
        </p:txBody>
      </p:sp>
      <p:sp>
        <p:nvSpPr>
          <p:cNvPr id="4" name="Slide Number Placeholder 3"/>
          <p:cNvSpPr>
            <a:spLocks noGrp="1"/>
          </p:cNvSpPr>
          <p:nvPr>
            <p:ph type="sldNum" sz="quarter" idx="5"/>
          </p:nvPr>
        </p:nvSpPr>
        <p:spPr/>
        <p:txBody>
          <a:bodyPr/>
          <a:lstStyle/>
          <a:p>
            <a:fld id="{999729AB-B77D-48AE-AA10-D1BD2B4D03EA}" type="slidenum">
              <a:rPr lang="en-US" smtClean="0"/>
              <a:pPr/>
              <a:t>5</a:t>
            </a:fld>
            <a:endParaRPr lang="en-US"/>
          </a:p>
        </p:txBody>
      </p:sp>
    </p:spTree>
    <p:extLst>
      <p:ext uri="{BB962C8B-B14F-4D97-AF65-F5344CB8AC3E}">
        <p14:creationId xmlns:p14="http://schemas.microsoft.com/office/powerpoint/2010/main" val="1137259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[diagram: a stack with just main's AR. when main calls fork, fork's AR is pushed. when fork calls knife, knife's AR is pushed. when knife returns, knife's AR is popped. when fork returns, fork's AR is popped.]</a:t>
            </a:r>
          </a:p>
        </p:txBody>
      </p:sp>
      <p:sp>
        <p:nvSpPr>
          <p:cNvPr id="4" name="Slide Number Placeholder 3"/>
          <p:cNvSpPr>
            <a:spLocks noGrp="1"/>
          </p:cNvSpPr>
          <p:nvPr>
            <p:ph type="sldNum" sz="quarter" idx="10"/>
          </p:nvPr>
        </p:nvSpPr>
        <p:spPr/>
        <p:txBody>
          <a:bodyPr/>
          <a:lstStyle/>
          <a:p>
            <a:fld id="{999729AB-B77D-48AE-AA10-D1BD2B4D03EA}" type="slidenum">
              <a:rPr lang="en-US" smtClean="0"/>
              <a:pPr/>
              <a:t>6</a:t>
            </a:fld>
            <a:endParaRPr lang="en-US"/>
          </a:p>
        </p:txBody>
      </p:sp>
    </p:spTree>
    <p:extLst>
      <p:ext uri="{BB962C8B-B14F-4D97-AF65-F5344CB8AC3E}">
        <p14:creationId xmlns:p14="http://schemas.microsoft.com/office/powerpoint/2010/main" val="36746019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
            </a:r>
            <a:r>
              <a:rPr lang="en-US" baseline="0" dirty="0"/>
              <a:t> this is why anything recursion can do, iteration can do. recursion uses the call stack to store its data, but iteration can use a separate stack data structure to store the same data.</a:t>
            </a:r>
          </a:p>
          <a:p>
            <a:r>
              <a:rPr lang="en-US" baseline="0" dirty="0"/>
              <a:t>- recursion that goes TOO DEEP will cause a </a:t>
            </a:r>
            <a:r>
              <a:rPr lang="en-US" b="1" baseline="0" dirty="0"/>
              <a:t>stack overflow</a:t>
            </a:r>
            <a:r>
              <a:rPr lang="en-US" b="0" baseline="0" dirty="0"/>
              <a:t> – you ran out of stack space!</a:t>
            </a:r>
            <a:endParaRPr lang="en-US" baseline="0" dirty="0"/>
          </a:p>
          <a:p>
            <a:endParaRPr lang="en-US" baseline="0" dirty="0"/>
          </a:p>
          <a:p>
            <a:pPr marL="0" marR="0" lvl="0" indent="0" algn="l" defTabSz="713232" rtl="0" eaLnBrk="1" fontAlgn="auto" latinLnBrk="0" hangingPunct="1">
              <a:lnSpc>
                <a:spcPct val="100000"/>
              </a:lnSpc>
              <a:spcBef>
                <a:spcPts val="0"/>
              </a:spcBef>
              <a:spcAft>
                <a:spcPts val="0"/>
              </a:spcAft>
              <a:buClrTx/>
              <a:buSzTx/>
              <a:buFontTx/>
              <a:buNone/>
              <a:tabLst/>
              <a:defRPr/>
            </a:pPr>
            <a:r>
              <a:rPr lang="en-US" dirty="0"/>
              <a:t>[diagram: when we call fact(5), its x argument is stored in the AR with the value 5. it calls itself recursively, and so multiple ARs for the same function are pushed, but all with different values for x: 5, 4, 3, and 2. it's really being used as a stack to store those values!]</a:t>
            </a:r>
          </a:p>
        </p:txBody>
      </p:sp>
      <p:sp>
        <p:nvSpPr>
          <p:cNvPr id="4" name="Slide Number Placeholder 3"/>
          <p:cNvSpPr>
            <a:spLocks noGrp="1"/>
          </p:cNvSpPr>
          <p:nvPr>
            <p:ph type="sldNum" sz="quarter" idx="10"/>
          </p:nvPr>
        </p:nvSpPr>
        <p:spPr/>
        <p:txBody>
          <a:bodyPr/>
          <a:lstStyle/>
          <a:p>
            <a:fld id="{999729AB-B77D-48AE-AA10-D1BD2B4D03EA}" type="slidenum">
              <a:rPr lang="en-US" smtClean="0"/>
              <a:pPr/>
              <a:t>7</a:t>
            </a:fld>
            <a:endParaRPr lang="en-US"/>
          </a:p>
        </p:txBody>
      </p:sp>
    </p:spTree>
    <p:extLst>
      <p:ext uri="{BB962C8B-B14F-4D97-AF65-F5344CB8AC3E}">
        <p14:creationId xmlns:p14="http://schemas.microsoft.com/office/powerpoint/2010/main" val="40188781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we say the stack "grows down" from higher addresses to lower ones</a:t>
            </a:r>
          </a:p>
          <a:p>
            <a:r>
              <a:rPr lang="en-US" dirty="0"/>
              <a:t>	-</a:t>
            </a:r>
            <a:r>
              <a:rPr lang="en-US" baseline="0" dirty="0"/>
              <a:t> this is a common way for call stacks to work</a:t>
            </a:r>
          </a:p>
          <a:p>
            <a:r>
              <a:rPr lang="en-US" baseline="0" dirty="0"/>
              <a:t>	- cause now all the offsets to things on the stack are positive offsets from </a:t>
            </a:r>
            <a:r>
              <a:rPr lang="en-US" baseline="0" dirty="0" err="1"/>
              <a:t>sp</a:t>
            </a:r>
            <a:r>
              <a:rPr lang="en-US" baseline="0" dirty="0"/>
              <a:t>, rather than negative</a:t>
            </a:r>
            <a:endParaRPr lang="en-US" dirty="0"/>
          </a:p>
        </p:txBody>
      </p:sp>
      <p:sp>
        <p:nvSpPr>
          <p:cNvPr id="4" name="Slide Number Placeholder 3"/>
          <p:cNvSpPr>
            <a:spLocks noGrp="1"/>
          </p:cNvSpPr>
          <p:nvPr>
            <p:ph type="sldNum" sz="quarter" idx="10"/>
          </p:nvPr>
        </p:nvSpPr>
        <p:spPr/>
        <p:txBody>
          <a:bodyPr/>
          <a:lstStyle/>
          <a:p>
            <a:fld id="{999729AB-B77D-48AE-AA10-D1BD2B4D03EA}" type="slidenum">
              <a:rPr lang="en-US" smtClean="0"/>
              <a:pPr/>
              <a:t>9</a:t>
            </a:fld>
            <a:endParaRPr lang="en-US"/>
          </a:p>
        </p:txBody>
      </p:sp>
    </p:spTree>
    <p:extLst>
      <p:ext uri="{BB962C8B-B14F-4D97-AF65-F5344CB8AC3E}">
        <p14:creationId xmlns:p14="http://schemas.microsoft.com/office/powerpoint/2010/main" val="36922778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remember stores copy from left to right, and (</a:t>
            </a:r>
            <a:r>
              <a:rPr lang="en-US" dirty="0" err="1"/>
              <a:t>sp</a:t>
            </a:r>
            <a:r>
              <a:rPr lang="en-US" dirty="0"/>
              <a:t>) means "into memory at the address held in </a:t>
            </a:r>
            <a:r>
              <a:rPr lang="en-US" dirty="0" err="1"/>
              <a:t>sp</a:t>
            </a:r>
            <a:r>
              <a:rPr lang="en-US" dirty="0"/>
              <a:t>"</a:t>
            </a:r>
          </a:p>
        </p:txBody>
      </p:sp>
      <p:sp>
        <p:nvSpPr>
          <p:cNvPr id="4" name="Slide Number Placeholder 3"/>
          <p:cNvSpPr>
            <a:spLocks noGrp="1"/>
          </p:cNvSpPr>
          <p:nvPr>
            <p:ph type="sldNum" sz="quarter" idx="10"/>
          </p:nvPr>
        </p:nvSpPr>
        <p:spPr/>
        <p:txBody>
          <a:bodyPr/>
          <a:lstStyle/>
          <a:p>
            <a:fld id="{999729AB-B77D-48AE-AA10-D1BD2B4D03EA}" type="slidenum">
              <a:rPr lang="en-US" smtClean="0"/>
              <a:pPr/>
              <a:t>10</a:t>
            </a:fld>
            <a:endParaRPr lang="en-US"/>
          </a:p>
        </p:txBody>
      </p:sp>
    </p:spTree>
    <p:extLst>
      <p:ext uri="{BB962C8B-B14F-4D97-AF65-F5344CB8AC3E}">
        <p14:creationId xmlns:p14="http://schemas.microsoft.com/office/powerpoint/2010/main" val="7110547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 bad things = registers getting their values swapped incorrectly; crashes or infinite loops on "</a:t>
            </a:r>
            <a:r>
              <a:rPr lang="en-US" baseline="0" dirty="0" err="1"/>
              <a:t>jr</a:t>
            </a:r>
            <a:r>
              <a:rPr lang="en-US" baseline="0" dirty="0"/>
              <a:t> </a:t>
            </a:r>
            <a:r>
              <a:rPr lang="en-US" baseline="0" dirty="0" err="1"/>
              <a:t>ra</a:t>
            </a:r>
            <a:r>
              <a:rPr lang="en-US" baseline="0" dirty="0"/>
              <a:t>" instructions; memory access violations; stack overflows…</a:t>
            </a:r>
          </a:p>
        </p:txBody>
      </p:sp>
      <p:sp>
        <p:nvSpPr>
          <p:cNvPr id="4" name="Slide Number Placeholder 3"/>
          <p:cNvSpPr>
            <a:spLocks noGrp="1"/>
          </p:cNvSpPr>
          <p:nvPr>
            <p:ph type="sldNum" sz="quarter" idx="10"/>
          </p:nvPr>
        </p:nvSpPr>
        <p:spPr/>
        <p:txBody>
          <a:bodyPr/>
          <a:lstStyle/>
          <a:p>
            <a:fld id="{999729AB-B77D-48AE-AA10-D1BD2B4D03EA}" type="slidenum">
              <a:rPr lang="en-US" smtClean="0"/>
              <a:pPr/>
              <a:t>11</a:t>
            </a:fld>
            <a:endParaRPr lang="en-US"/>
          </a:p>
        </p:txBody>
      </p:sp>
    </p:spTree>
    <p:extLst>
      <p:ext uri="{BB962C8B-B14F-4D97-AF65-F5344CB8AC3E}">
        <p14:creationId xmlns:p14="http://schemas.microsoft.com/office/powerpoint/2010/main" val="11254072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rgbClr val="202729"/>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14501"/>
            <a:ext cx="7772400" cy="1225021"/>
          </a:xfrm>
        </p:spPr>
        <p:txBody>
          <a:bodyPr anchor="b">
            <a:noAutofit/>
          </a:bodyPr>
          <a:lstStyle>
            <a:lvl1pPr algn="l">
              <a:defRPr sz="4800"/>
            </a:lvl1pPr>
          </a:lstStyle>
          <a:p>
            <a:r>
              <a:rPr lang="en-US" dirty="0"/>
              <a:t>Click to edit Master title style</a:t>
            </a:r>
          </a:p>
        </p:txBody>
      </p:sp>
      <p:sp>
        <p:nvSpPr>
          <p:cNvPr id="3" name="Subtitle 2"/>
          <p:cNvSpPr>
            <a:spLocks noGrp="1"/>
          </p:cNvSpPr>
          <p:nvPr>
            <p:ph type="subTitle" idx="1"/>
          </p:nvPr>
        </p:nvSpPr>
        <p:spPr>
          <a:xfrm>
            <a:off x="685800" y="3177645"/>
            <a:ext cx="7772400" cy="1460500"/>
          </a:xfrm>
          <a:noFill/>
        </p:spPr>
        <p:txBody>
          <a:bodyPr>
            <a:normAutofit/>
          </a:bodyPr>
          <a:lstStyle>
            <a:lvl1pPr marL="0" indent="0" algn="l">
              <a:buNone/>
              <a:defRPr sz="2400">
                <a:solidFill>
                  <a:schemeClr val="bg1"/>
                </a:solidFill>
              </a:defRPr>
            </a:lvl1pPr>
            <a:lvl2pPr marL="411480" indent="0" algn="ctr">
              <a:buNone/>
              <a:defRPr>
                <a:solidFill>
                  <a:schemeClr val="tx1">
                    <a:tint val="75000"/>
                  </a:schemeClr>
                </a:solidFill>
              </a:defRPr>
            </a:lvl2pPr>
            <a:lvl3pPr marL="822960" indent="0" algn="ctr">
              <a:buNone/>
              <a:defRPr>
                <a:solidFill>
                  <a:schemeClr val="tx1">
                    <a:tint val="75000"/>
                  </a:schemeClr>
                </a:solidFill>
              </a:defRPr>
            </a:lvl3pPr>
            <a:lvl4pPr marL="1234440" indent="0" algn="ctr">
              <a:buNone/>
              <a:defRPr>
                <a:solidFill>
                  <a:schemeClr val="tx1">
                    <a:tint val="75000"/>
                  </a:schemeClr>
                </a:solidFill>
              </a:defRPr>
            </a:lvl4pPr>
            <a:lvl5pPr marL="1645920" indent="0" algn="ctr">
              <a:buNone/>
              <a:defRPr>
                <a:solidFill>
                  <a:schemeClr val="tx1">
                    <a:tint val="75000"/>
                  </a:schemeClr>
                </a:solidFill>
              </a:defRPr>
            </a:lvl5pPr>
            <a:lvl6pPr marL="2057400" indent="0" algn="ctr">
              <a:buNone/>
              <a:defRPr>
                <a:solidFill>
                  <a:schemeClr val="tx1">
                    <a:tint val="75000"/>
                  </a:schemeClr>
                </a:solidFill>
              </a:defRPr>
            </a:lvl6pPr>
            <a:lvl7pPr marL="2468880" indent="0" algn="ctr">
              <a:buNone/>
              <a:defRPr>
                <a:solidFill>
                  <a:schemeClr val="tx1">
                    <a:tint val="75000"/>
                  </a:schemeClr>
                </a:solidFill>
              </a:defRPr>
            </a:lvl7pPr>
            <a:lvl8pPr marL="2880360" indent="0" algn="ctr">
              <a:buNone/>
              <a:defRPr>
                <a:solidFill>
                  <a:schemeClr val="tx1">
                    <a:tint val="75000"/>
                  </a:schemeClr>
                </a:solidFill>
              </a:defRPr>
            </a:lvl8pPr>
            <a:lvl9pPr marL="3291840" indent="0" algn="ctr">
              <a:buNone/>
              <a:defRPr>
                <a:solidFill>
                  <a:schemeClr val="tx1">
                    <a:tint val="75000"/>
                  </a:schemeClr>
                </a:solidFill>
              </a:defRPr>
            </a:lvl9pPr>
          </a:lstStyle>
          <a:p>
            <a:r>
              <a:rPr lang="en-US"/>
              <a:t>Click to edit Master subtitle style</a:t>
            </a:r>
            <a:endParaRPr lang="en-US" dirty="0"/>
          </a:p>
        </p:txBody>
      </p:sp>
      <p:sp>
        <p:nvSpPr>
          <p:cNvPr id="5" name="Footer Placeholder 4"/>
          <p:cNvSpPr>
            <a:spLocks noGrp="1"/>
          </p:cNvSpPr>
          <p:nvPr>
            <p:ph type="ftr" sz="quarter" idx="11"/>
          </p:nvPr>
        </p:nvSpPr>
        <p:spPr/>
        <p:txBody>
          <a:bodyPr/>
          <a:lstStyle/>
          <a:p>
            <a:r>
              <a:rPr lang="is-IS"/>
              <a:t>CS447</a:t>
            </a:r>
            <a:endParaRPr lang="en-US" dirty="0"/>
          </a:p>
        </p:txBody>
      </p:sp>
      <p:sp>
        <p:nvSpPr>
          <p:cNvPr id="6" name="Slide Number Placeholder 5"/>
          <p:cNvSpPr>
            <a:spLocks noGrp="1"/>
          </p:cNvSpPr>
          <p:nvPr>
            <p:ph type="sldNum" sz="quarter" idx="12"/>
          </p:nvPr>
        </p:nvSpPr>
        <p:spPr/>
        <p:txBody>
          <a:bodyPr/>
          <a:lstStyle/>
          <a:p>
            <a:fld id="{3552B95B-556F-44BD-91A5-D80C1B9E2BB3}" type="slidenum">
              <a:rPr lang="en-US" smtClean="0"/>
              <a:pPr/>
              <a:t>‹#›</a:t>
            </a:fld>
            <a:endParaRPr lang="en-US"/>
          </a:p>
        </p:txBody>
      </p:sp>
      <p:sp>
        <p:nvSpPr>
          <p:cNvPr id="7" name="Rectangle 6"/>
          <p:cNvSpPr/>
          <p:nvPr/>
        </p:nvSpPr>
        <p:spPr>
          <a:xfrm>
            <a:off x="0" y="3162300"/>
            <a:ext cx="9144000" cy="18288"/>
          </a:xfrm>
          <a:prstGeom prst="rect">
            <a:avLst/>
          </a:prstGeom>
          <a:solidFill>
            <a:srgbClr val="5639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20" dirty="0"/>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18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2880"/>
            </a:lvl1pPr>
            <a:lvl2pPr marL="411480" indent="0">
              <a:buNone/>
              <a:defRPr sz="2520"/>
            </a:lvl2pPr>
            <a:lvl3pPr marL="822960" indent="0">
              <a:buNone/>
              <a:defRPr sz="2160"/>
            </a:lvl3pPr>
            <a:lvl4pPr marL="1234440" indent="0">
              <a:buNone/>
              <a:defRPr sz="1800"/>
            </a:lvl4pPr>
            <a:lvl5pPr marL="1645920" indent="0">
              <a:buNone/>
              <a:defRPr sz="1800"/>
            </a:lvl5pPr>
            <a:lvl6pPr marL="2057400" indent="0">
              <a:buNone/>
              <a:defRPr sz="1800"/>
            </a:lvl6pPr>
            <a:lvl7pPr marL="2468880" indent="0">
              <a:buNone/>
              <a:defRPr sz="1800"/>
            </a:lvl7pPr>
            <a:lvl8pPr marL="2880360" indent="0">
              <a:buNone/>
              <a:defRPr sz="1800"/>
            </a:lvl8pPr>
            <a:lvl9pPr marL="3291840" indent="0">
              <a:buNone/>
              <a:defRPr sz="18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1792288" y="4472783"/>
            <a:ext cx="5486400" cy="670719"/>
          </a:xfrm>
        </p:spPr>
        <p:txBody>
          <a:bodyPr/>
          <a:lstStyle>
            <a:lvl1pPr marL="0" indent="0">
              <a:buNone/>
              <a:defRPr sz="1260"/>
            </a:lvl1pPr>
            <a:lvl2pPr marL="411480" indent="0">
              <a:buNone/>
              <a:defRPr sz="1080"/>
            </a:lvl2pPr>
            <a:lvl3pPr marL="822960" indent="0">
              <a:buNone/>
              <a:defRPr sz="900"/>
            </a:lvl3pPr>
            <a:lvl4pPr marL="1234440" indent="0">
              <a:buNone/>
              <a:defRPr sz="810"/>
            </a:lvl4pPr>
            <a:lvl5pPr marL="1645920" indent="0">
              <a:buNone/>
              <a:defRPr sz="810"/>
            </a:lvl5pPr>
            <a:lvl6pPr marL="2057400" indent="0">
              <a:buNone/>
              <a:defRPr sz="810"/>
            </a:lvl6pPr>
            <a:lvl7pPr marL="2468880" indent="0">
              <a:buNone/>
              <a:defRPr sz="810"/>
            </a:lvl7pPr>
            <a:lvl8pPr marL="2880360" indent="0">
              <a:buNone/>
              <a:defRPr sz="810"/>
            </a:lvl8pPr>
            <a:lvl9pPr marL="3291840" indent="0">
              <a:buNone/>
              <a:defRPr sz="810"/>
            </a:lvl9pPr>
          </a:lstStyle>
          <a:p>
            <a:pPr lvl="0"/>
            <a:r>
              <a:rPr lang="en-US"/>
              <a:t>Click to edit Master text styles</a:t>
            </a:r>
          </a:p>
        </p:txBody>
      </p:sp>
      <p:sp>
        <p:nvSpPr>
          <p:cNvPr id="5" name="Date Placeholder 4"/>
          <p:cNvSpPr>
            <a:spLocks noGrp="1"/>
          </p:cNvSpPr>
          <p:nvPr>
            <p:ph type="dt" sz="half" idx="10"/>
          </p:nvPr>
        </p:nvSpPr>
        <p:spPr>
          <a:xfrm>
            <a:off x="457200" y="5296960"/>
            <a:ext cx="2133600" cy="304271"/>
          </a:xfrm>
          <a:prstGeom prst="rect">
            <a:avLst/>
          </a:prstGeom>
        </p:spPr>
        <p:txBody>
          <a:bodyPr/>
          <a:lstStyle/>
          <a:p>
            <a:endParaRPr lang="en-US"/>
          </a:p>
        </p:txBody>
      </p:sp>
      <p:sp>
        <p:nvSpPr>
          <p:cNvPr id="6" name="Footer Placeholder 5"/>
          <p:cNvSpPr>
            <a:spLocks noGrp="1"/>
          </p:cNvSpPr>
          <p:nvPr>
            <p:ph type="ftr" sz="quarter" idx="11"/>
          </p:nvPr>
        </p:nvSpPr>
        <p:spPr/>
        <p:txBody>
          <a:bodyPr/>
          <a:lstStyle/>
          <a:p>
            <a:r>
              <a:rPr lang="is-IS"/>
              <a:t>CS447</a:t>
            </a:r>
            <a:endParaRPr lang="en-US"/>
          </a:p>
        </p:txBody>
      </p:sp>
      <p:sp>
        <p:nvSpPr>
          <p:cNvPr id="7" name="Slide Number Placeholder 6"/>
          <p:cNvSpPr>
            <a:spLocks noGrp="1"/>
          </p:cNvSpPr>
          <p:nvPr>
            <p:ph type="sldNum" sz="quarter" idx="12"/>
          </p:nvPr>
        </p:nvSpPr>
        <p:spPr/>
        <p:txBody>
          <a:bodyPr/>
          <a:lstStyle/>
          <a:p>
            <a:fld id="{3552B95B-556F-44BD-91A5-D80C1B9E2BB3}" type="slidenum">
              <a:rPr lang="en-US" smtClean="0"/>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5296960"/>
            <a:ext cx="2133600" cy="304271"/>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r>
              <a:rPr lang="is-IS"/>
              <a:t>CS447</a:t>
            </a:r>
            <a:endParaRPr lang="en-US"/>
          </a:p>
        </p:txBody>
      </p:sp>
      <p:sp>
        <p:nvSpPr>
          <p:cNvPr id="6" name="Slide Number Placeholder 5"/>
          <p:cNvSpPr>
            <a:spLocks noGrp="1"/>
          </p:cNvSpPr>
          <p:nvPr>
            <p:ph type="sldNum" sz="quarter" idx="12"/>
          </p:nvPr>
        </p:nvSpPr>
        <p:spPr/>
        <p:txBody>
          <a:bodyPr/>
          <a:lstStyle/>
          <a:p>
            <a:fld id="{3552B95B-556F-44BD-91A5-D80C1B9E2BB3}" type="slidenum">
              <a:rPr lang="en-US" smtClean="0"/>
              <a:pPr/>
              <a:t>‹#›</a:t>
            </a:fld>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7"/>
            <a:ext cx="2057400" cy="487627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867"/>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5296960"/>
            <a:ext cx="2133600" cy="304271"/>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r>
              <a:rPr lang="is-IS"/>
              <a:t>CS447</a:t>
            </a:r>
            <a:endParaRPr lang="en-US"/>
          </a:p>
        </p:txBody>
      </p:sp>
      <p:sp>
        <p:nvSpPr>
          <p:cNvPr id="6" name="Slide Number Placeholder 5"/>
          <p:cNvSpPr>
            <a:spLocks noGrp="1"/>
          </p:cNvSpPr>
          <p:nvPr>
            <p:ph type="sldNum" sz="quarter" idx="12"/>
          </p:nvPr>
        </p:nvSpPr>
        <p:spPr/>
        <p:txBody>
          <a:bodyPr/>
          <a:lstStyle/>
          <a:p>
            <a:fld id="{3552B95B-556F-44BD-91A5-D80C1B9E2BB3}" type="slidenum">
              <a:rPr lang="en-US" smtClean="0"/>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PhAnim="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991600" cy="495300"/>
          </a:xfrm>
        </p:spPr>
        <p:txBody>
          <a:bodyPr>
            <a:noAutofit/>
          </a:bodyPr>
          <a:lstStyle>
            <a:lvl1pPr>
              <a:defRPr sz="2800"/>
            </a:lvl1pPr>
          </a:lstStyle>
          <a:p>
            <a:r>
              <a:rPr lang="en-US" dirty="0"/>
              <a:t>Click to edit Master title style</a:t>
            </a:r>
          </a:p>
        </p:txBody>
      </p:sp>
      <p:sp>
        <p:nvSpPr>
          <p:cNvPr id="3" name="Content Placeholder 2"/>
          <p:cNvSpPr>
            <a:spLocks noGrp="1"/>
          </p:cNvSpPr>
          <p:nvPr>
            <p:ph idx="1"/>
          </p:nvPr>
        </p:nvSpPr>
        <p:spPr>
          <a:xfrm>
            <a:off x="152400" y="495301"/>
            <a:ext cx="8991600" cy="4801659"/>
          </a:xfrm>
        </p:spPr>
        <p:txBody>
          <a:bodyPr>
            <a:normAutofit/>
          </a:bodyPr>
          <a:lstStyle>
            <a:lvl1pPr marL="257175" indent="-257175">
              <a:buSzPct val="100000"/>
              <a:buFont typeface="Trebuchet MS" pitchFamily="34" charset="0"/>
              <a:buChar char="●"/>
              <a:defRPr sz="2200"/>
            </a:lvl1pPr>
            <a:lvl2pPr marL="515780" indent="-257175">
              <a:defRPr sz="2200"/>
            </a:lvl2pPr>
            <a:lvl3pPr marL="772955" indent="-250032">
              <a:tabLst/>
              <a:defRPr sz="2200" b="0"/>
            </a:lvl3pPr>
            <a:lvl4pPr marL="1031558" indent="-257175">
              <a:tabLst/>
              <a:defRPr sz="2200" b="0"/>
            </a:lvl4pPr>
            <a:lvl5pPr marL="1285875" indent="-254318">
              <a:defRPr sz="2200" b="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p:txBody>
          <a:bodyPr/>
          <a:lstStyle>
            <a:lvl1pPr>
              <a:defRPr sz="1200"/>
            </a:lvl1pPr>
          </a:lstStyle>
          <a:p>
            <a:r>
              <a:rPr lang="is-IS"/>
              <a:t>CS447</a:t>
            </a:r>
            <a:endParaRPr lang="en-US"/>
          </a:p>
        </p:txBody>
      </p:sp>
      <p:sp>
        <p:nvSpPr>
          <p:cNvPr id="6" name="Slide Number Placeholder 5"/>
          <p:cNvSpPr>
            <a:spLocks noGrp="1"/>
          </p:cNvSpPr>
          <p:nvPr>
            <p:ph type="sldNum" sz="quarter" idx="12"/>
          </p:nvPr>
        </p:nvSpPr>
        <p:spPr/>
        <p:txBody>
          <a:bodyPr/>
          <a:lstStyle>
            <a:lvl1pPr>
              <a:defRPr sz="1200"/>
            </a:lvl1pPr>
          </a:lstStyle>
          <a:p>
            <a:fld id="{3552B95B-556F-44BD-91A5-D80C1B9E2BB3}" type="slidenum">
              <a:rPr lang="en-US" smtClean="0"/>
              <a:pPr/>
              <a:t>‹#›</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tmplLst>
          <p:tmpl lvl="1">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2">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3">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4">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5">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Lst>
      </p:bldP>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PhAnim="0" type="obj" preserve="1">
  <p:cSld name="Title and Content (no anim)">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991600" cy="495300"/>
          </a:xfrm>
        </p:spPr>
        <p:txBody>
          <a:bodyPr>
            <a:noAutofit/>
          </a:bodyPr>
          <a:lstStyle>
            <a:lvl1pPr>
              <a:defRPr sz="2800"/>
            </a:lvl1pPr>
          </a:lstStyle>
          <a:p>
            <a:r>
              <a:rPr lang="en-US" dirty="0"/>
              <a:t>Click to edit Master title style</a:t>
            </a:r>
          </a:p>
        </p:txBody>
      </p:sp>
      <p:sp>
        <p:nvSpPr>
          <p:cNvPr id="3" name="Content Placeholder 2"/>
          <p:cNvSpPr>
            <a:spLocks noGrp="1"/>
          </p:cNvSpPr>
          <p:nvPr>
            <p:ph idx="1"/>
          </p:nvPr>
        </p:nvSpPr>
        <p:spPr>
          <a:xfrm>
            <a:off x="152400" y="495301"/>
            <a:ext cx="8991600" cy="4801659"/>
          </a:xfrm>
        </p:spPr>
        <p:txBody>
          <a:bodyPr>
            <a:normAutofit/>
          </a:bodyPr>
          <a:lstStyle>
            <a:lvl1pPr marL="257175" indent="-257175">
              <a:buSzPct val="100000"/>
              <a:buFont typeface="Trebuchet MS" pitchFamily="34" charset="0"/>
              <a:buChar char="●"/>
              <a:defRPr sz="2200"/>
            </a:lvl1pPr>
            <a:lvl2pPr marL="515780" indent="-257175">
              <a:defRPr sz="2200"/>
            </a:lvl2pPr>
            <a:lvl3pPr marL="772955" indent="-250032">
              <a:tabLst/>
              <a:defRPr sz="2200" b="0"/>
            </a:lvl3pPr>
            <a:lvl4pPr marL="1031558" indent="-257175">
              <a:tabLst/>
              <a:defRPr sz="2200" b="0"/>
            </a:lvl4pPr>
            <a:lvl5pPr marL="1285875" indent="-254318">
              <a:defRPr sz="2200" b="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p:txBody>
          <a:bodyPr/>
          <a:lstStyle>
            <a:lvl1pPr>
              <a:defRPr sz="1200"/>
            </a:lvl1pPr>
          </a:lstStyle>
          <a:p>
            <a:r>
              <a:rPr lang="is-IS"/>
              <a:t>CS447</a:t>
            </a:r>
            <a:endParaRPr lang="en-US"/>
          </a:p>
        </p:txBody>
      </p:sp>
      <p:sp>
        <p:nvSpPr>
          <p:cNvPr id="6" name="Slide Number Placeholder 5"/>
          <p:cNvSpPr>
            <a:spLocks noGrp="1"/>
          </p:cNvSpPr>
          <p:nvPr>
            <p:ph type="sldNum" sz="quarter" idx="12"/>
          </p:nvPr>
        </p:nvSpPr>
        <p:spPr/>
        <p:txBody>
          <a:bodyPr/>
          <a:lstStyle>
            <a:lvl1pPr>
              <a:defRPr sz="1200"/>
            </a:lvl1pPr>
          </a:lstStyle>
          <a:p>
            <a:fld id="{3552B95B-556F-44BD-91A5-D80C1B9E2BB3}" type="slidenum">
              <a:rPr lang="en-US" smtClean="0"/>
              <a:pPr/>
              <a: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Section Header">
    <p:bg>
      <p:bgPr>
        <a:solidFill>
          <a:srgbClr val="202729"/>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14501"/>
            <a:ext cx="7772400" cy="1225021"/>
          </a:xfrm>
        </p:spPr>
        <p:txBody>
          <a:bodyPr anchor="b">
            <a:noAutofit/>
          </a:bodyPr>
          <a:lstStyle>
            <a:lvl1pPr algn="l">
              <a:defRPr sz="4800"/>
            </a:lvl1pPr>
          </a:lstStyle>
          <a:p>
            <a:r>
              <a:rPr lang="en-US" dirty="0"/>
              <a:t>Click to edit Master title style</a:t>
            </a:r>
          </a:p>
        </p:txBody>
      </p:sp>
      <p:sp>
        <p:nvSpPr>
          <p:cNvPr id="5" name="Footer Placeholder 4"/>
          <p:cNvSpPr>
            <a:spLocks noGrp="1"/>
          </p:cNvSpPr>
          <p:nvPr>
            <p:ph type="ftr" sz="quarter" idx="11"/>
          </p:nvPr>
        </p:nvSpPr>
        <p:spPr/>
        <p:txBody>
          <a:bodyPr/>
          <a:lstStyle/>
          <a:p>
            <a:r>
              <a:rPr lang="is-IS"/>
              <a:t>CS447</a:t>
            </a:r>
            <a:endParaRPr lang="en-US" dirty="0"/>
          </a:p>
        </p:txBody>
      </p:sp>
      <p:sp>
        <p:nvSpPr>
          <p:cNvPr id="6" name="Slide Number Placeholder 5"/>
          <p:cNvSpPr>
            <a:spLocks noGrp="1"/>
          </p:cNvSpPr>
          <p:nvPr>
            <p:ph type="sldNum" sz="quarter" idx="12"/>
          </p:nvPr>
        </p:nvSpPr>
        <p:spPr/>
        <p:txBody>
          <a:bodyPr/>
          <a:lstStyle/>
          <a:p>
            <a:fld id="{3552B95B-556F-44BD-91A5-D80C1B9E2BB3}" type="slidenum">
              <a:rPr lang="en-US" smtClean="0"/>
              <a:pPr/>
              <a:t>‹#›</a:t>
            </a:fld>
            <a:endParaRPr lang="en-US"/>
          </a:p>
        </p:txBody>
      </p:sp>
      <p:sp>
        <p:nvSpPr>
          <p:cNvPr id="7" name="Rectangle 6"/>
          <p:cNvSpPr/>
          <p:nvPr/>
        </p:nvSpPr>
        <p:spPr>
          <a:xfrm>
            <a:off x="0" y="3162300"/>
            <a:ext cx="9144000" cy="18288"/>
          </a:xfrm>
          <a:prstGeom prst="rect">
            <a:avLst/>
          </a:prstGeom>
          <a:solidFill>
            <a:srgbClr val="5639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20" dirty="0"/>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57200" y="1333501"/>
            <a:ext cx="4038600" cy="3771636"/>
          </a:xfrm>
        </p:spPr>
        <p:txBody>
          <a:bodyPr/>
          <a:lstStyle>
            <a:lvl1pPr>
              <a:defRPr sz="2520"/>
            </a:lvl1pPr>
            <a:lvl2pPr>
              <a:defRPr sz="2160"/>
            </a:lvl2pPr>
            <a:lvl3pPr>
              <a:defRPr sz="1800"/>
            </a:lvl3pPr>
            <a:lvl4pPr>
              <a:defRPr sz="1620"/>
            </a:lvl4pPr>
            <a:lvl5pPr>
              <a:defRPr sz="1620"/>
            </a:lvl5pPr>
            <a:lvl6pPr>
              <a:defRPr sz="1620"/>
            </a:lvl6pPr>
            <a:lvl7pPr>
              <a:defRPr sz="1620"/>
            </a:lvl7pPr>
            <a:lvl8pPr>
              <a:defRPr sz="1620"/>
            </a:lvl8pPr>
            <a:lvl9pPr>
              <a:defRPr sz="162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333501"/>
            <a:ext cx="4038600" cy="3771636"/>
          </a:xfrm>
        </p:spPr>
        <p:txBody>
          <a:bodyPr/>
          <a:lstStyle>
            <a:lvl1pPr>
              <a:defRPr sz="2520"/>
            </a:lvl1pPr>
            <a:lvl2pPr>
              <a:defRPr sz="2160"/>
            </a:lvl2pPr>
            <a:lvl3pPr>
              <a:defRPr sz="1800"/>
            </a:lvl3pPr>
            <a:lvl4pPr>
              <a:defRPr sz="1620"/>
            </a:lvl4pPr>
            <a:lvl5pPr>
              <a:defRPr sz="1620"/>
            </a:lvl5pPr>
            <a:lvl6pPr>
              <a:defRPr sz="1620"/>
            </a:lvl6pPr>
            <a:lvl7pPr>
              <a:defRPr sz="1620"/>
            </a:lvl7pPr>
            <a:lvl8pPr>
              <a:defRPr sz="1620"/>
            </a:lvl8pPr>
            <a:lvl9pPr>
              <a:defRPr sz="162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5296960"/>
            <a:ext cx="2133600" cy="304271"/>
          </a:xfrm>
          <a:prstGeom prst="rect">
            <a:avLst/>
          </a:prstGeom>
        </p:spPr>
        <p:txBody>
          <a:bodyPr/>
          <a:lstStyle/>
          <a:p>
            <a:endParaRPr lang="en-US"/>
          </a:p>
        </p:txBody>
      </p:sp>
      <p:sp>
        <p:nvSpPr>
          <p:cNvPr id="6" name="Footer Placeholder 5"/>
          <p:cNvSpPr>
            <a:spLocks noGrp="1"/>
          </p:cNvSpPr>
          <p:nvPr>
            <p:ph type="ftr" sz="quarter" idx="11"/>
          </p:nvPr>
        </p:nvSpPr>
        <p:spPr/>
        <p:txBody>
          <a:bodyPr/>
          <a:lstStyle/>
          <a:p>
            <a:r>
              <a:rPr lang="is-IS"/>
              <a:t>CS447</a:t>
            </a:r>
            <a:endParaRPr lang="en-US"/>
          </a:p>
        </p:txBody>
      </p:sp>
      <p:sp>
        <p:nvSpPr>
          <p:cNvPr id="7" name="Slide Number Placeholder 6"/>
          <p:cNvSpPr>
            <a:spLocks noGrp="1"/>
          </p:cNvSpPr>
          <p:nvPr>
            <p:ph type="sldNum" sz="quarter" idx="12"/>
          </p:nvPr>
        </p:nvSpPr>
        <p:spPr/>
        <p:txBody>
          <a:bodyPr/>
          <a:lstStyle/>
          <a:p>
            <a:fld id="{3552B95B-556F-44BD-91A5-D80C1B9E2BB3}" type="slidenum">
              <a:rPr lang="en-US" smtClean="0"/>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6"/>
          </a:xfrm>
        </p:spPr>
        <p:txBody>
          <a:bodyPr anchor="b"/>
          <a:lstStyle>
            <a:lvl1pPr marL="0" indent="0">
              <a:buNone/>
              <a:defRPr sz="2160" b="1"/>
            </a:lvl1pPr>
            <a:lvl2pPr marL="411480" indent="0">
              <a:buNone/>
              <a:defRPr sz="1800" b="1"/>
            </a:lvl2pPr>
            <a:lvl3pPr marL="822960" indent="0">
              <a:buNone/>
              <a:defRPr sz="1620" b="1"/>
            </a:lvl3pPr>
            <a:lvl4pPr marL="1234440" indent="0">
              <a:buNone/>
              <a:defRPr sz="1440" b="1"/>
            </a:lvl4pPr>
            <a:lvl5pPr marL="1645920" indent="0">
              <a:buNone/>
              <a:defRPr sz="1440" b="1"/>
            </a:lvl5pPr>
            <a:lvl6pPr marL="2057400" indent="0">
              <a:buNone/>
              <a:defRPr sz="1440" b="1"/>
            </a:lvl6pPr>
            <a:lvl7pPr marL="2468880" indent="0">
              <a:buNone/>
              <a:defRPr sz="1440" b="1"/>
            </a:lvl7pPr>
            <a:lvl8pPr marL="2880360" indent="0">
              <a:buNone/>
              <a:defRPr sz="1440" b="1"/>
            </a:lvl8pPr>
            <a:lvl9pPr marL="3291840" indent="0">
              <a:buNone/>
              <a:defRPr sz="144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160"/>
            </a:lvl1pPr>
            <a:lvl2pPr>
              <a:defRPr sz="1800"/>
            </a:lvl2pPr>
            <a:lvl3pPr>
              <a:defRPr sz="1620"/>
            </a:lvl3pPr>
            <a:lvl4pPr>
              <a:defRPr sz="1440"/>
            </a:lvl4pPr>
            <a:lvl5pPr>
              <a:defRPr sz="1440"/>
            </a:lvl5pPr>
            <a:lvl6pPr>
              <a:defRPr sz="1440"/>
            </a:lvl6pPr>
            <a:lvl7pPr>
              <a:defRPr sz="1440"/>
            </a:lvl7pPr>
            <a:lvl8pPr>
              <a:defRPr sz="1440"/>
            </a:lvl8pPr>
            <a:lvl9pPr>
              <a:defRPr sz="144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8" y="1279261"/>
            <a:ext cx="4041775" cy="533136"/>
          </a:xfrm>
        </p:spPr>
        <p:txBody>
          <a:bodyPr anchor="b"/>
          <a:lstStyle>
            <a:lvl1pPr marL="0" indent="0">
              <a:buNone/>
              <a:defRPr sz="2160" b="1"/>
            </a:lvl1pPr>
            <a:lvl2pPr marL="411480" indent="0">
              <a:buNone/>
              <a:defRPr sz="1800" b="1"/>
            </a:lvl2pPr>
            <a:lvl3pPr marL="822960" indent="0">
              <a:buNone/>
              <a:defRPr sz="1620" b="1"/>
            </a:lvl3pPr>
            <a:lvl4pPr marL="1234440" indent="0">
              <a:buNone/>
              <a:defRPr sz="1440" b="1"/>
            </a:lvl4pPr>
            <a:lvl5pPr marL="1645920" indent="0">
              <a:buNone/>
              <a:defRPr sz="1440" b="1"/>
            </a:lvl5pPr>
            <a:lvl6pPr marL="2057400" indent="0">
              <a:buNone/>
              <a:defRPr sz="1440" b="1"/>
            </a:lvl6pPr>
            <a:lvl7pPr marL="2468880" indent="0">
              <a:buNone/>
              <a:defRPr sz="1440" b="1"/>
            </a:lvl7pPr>
            <a:lvl8pPr marL="2880360" indent="0">
              <a:buNone/>
              <a:defRPr sz="1440" b="1"/>
            </a:lvl8pPr>
            <a:lvl9pPr marL="3291840" indent="0">
              <a:buNone/>
              <a:defRPr sz="1440" b="1"/>
            </a:lvl9pPr>
          </a:lstStyle>
          <a:p>
            <a:pPr lvl="0"/>
            <a:r>
              <a:rPr lang="en-US"/>
              <a:t>Click to edit Master text styles</a:t>
            </a:r>
          </a:p>
        </p:txBody>
      </p:sp>
      <p:sp>
        <p:nvSpPr>
          <p:cNvPr id="6" name="Content Placeholder 5"/>
          <p:cNvSpPr>
            <a:spLocks noGrp="1"/>
          </p:cNvSpPr>
          <p:nvPr>
            <p:ph sz="quarter" idx="4"/>
          </p:nvPr>
        </p:nvSpPr>
        <p:spPr>
          <a:xfrm>
            <a:off x="4645028" y="1812396"/>
            <a:ext cx="4041775" cy="3292740"/>
          </a:xfrm>
        </p:spPr>
        <p:txBody>
          <a:bodyPr/>
          <a:lstStyle>
            <a:lvl1pPr>
              <a:defRPr sz="2160"/>
            </a:lvl1pPr>
            <a:lvl2pPr>
              <a:defRPr sz="1800"/>
            </a:lvl2pPr>
            <a:lvl3pPr>
              <a:defRPr sz="1620"/>
            </a:lvl3pPr>
            <a:lvl4pPr>
              <a:defRPr sz="1440"/>
            </a:lvl4pPr>
            <a:lvl5pPr>
              <a:defRPr sz="1440"/>
            </a:lvl5pPr>
            <a:lvl6pPr>
              <a:defRPr sz="1440"/>
            </a:lvl6pPr>
            <a:lvl7pPr>
              <a:defRPr sz="1440"/>
            </a:lvl7pPr>
            <a:lvl8pPr>
              <a:defRPr sz="1440"/>
            </a:lvl8pPr>
            <a:lvl9pPr>
              <a:defRPr sz="144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5296960"/>
            <a:ext cx="2133600" cy="304271"/>
          </a:xfrm>
          <a:prstGeom prst="rect">
            <a:avLst/>
          </a:prstGeom>
        </p:spPr>
        <p:txBody>
          <a:bodyPr/>
          <a:lstStyle/>
          <a:p>
            <a:endParaRPr lang="en-US"/>
          </a:p>
        </p:txBody>
      </p:sp>
      <p:sp>
        <p:nvSpPr>
          <p:cNvPr id="8" name="Footer Placeholder 7"/>
          <p:cNvSpPr>
            <a:spLocks noGrp="1"/>
          </p:cNvSpPr>
          <p:nvPr>
            <p:ph type="ftr" sz="quarter" idx="11"/>
          </p:nvPr>
        </p:nvSpPr>
        <p:spPr/>
        <p:txBody>
          <a:bodyPr/>
          <a:lstStyle/>
          <a:p>
            <a:r>
              <a:rPr lang="is-IS"/>
              <a:t>CS447</a:t>
            </a:r>
            <a:endParaRPr lang="en-US"/>
          </a:p>
        </p:txBody>
      </p:sp>
      <p:sp>
        <p:nvSpPr>
          <p:cNvPr id="9" name="Slide Number Placeholder 8"/>
          <p:cNvSpPr>
            <a:spLocks noGrp="1"/>
          </p:cNvSpPr>
          <p:nvPr>
            <p:ph type="sldNum" sz="quarter" idx="12"/>
          </p:nvPr>
        </p:nvSpPr>
        <p:spPr/>
        <p:txBody>
          <a:bodyPr/>
          <a:lstStyle/>
          <a:p>
            <a:fld id="{3552B95B-556F-44BD-91A5-D80C1B9E2BB3}" type="slidenum">
              <a:rPr lang="en-US" smtClean="0"/>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5296960"/>
            <a:ext cx="2133600" cy="304271"/>
          </a:xfrm>
          <a:prstGeom prst="rect">
            <a:avLst/>
          </a:prstGeom>
        </p:spPr>
        <p:txBody>
          <a:bodyPr/>
          <a:lstStyle/>
          <a:p>
            <a:endParaRPr lang="en-US"/>
          </a:p>
        </p:txBody>
      </p:sp>
      <p:sp>
        <p:nvSpPr>
          <p:cNvPr id="4" name="Footer Placeholder 3"/>
          <p:cNvSpPr>
            <a:spLocks noGrp="1"/>
          </p:cNvSpPr>
          <p:nvPr>
            <p:ph type="ftr" sz="quarter" idx="11"/>
          </p:nvPr>
        </p:nvSpPr>
        <p:spPr/>
        <p:txBody>
          <a:bodyPr/>
          <a:lstStyle/>
          <a:p>
            <a:r>
              <a:rPr lang="is-IS"/>
              <a:t>CS447</a:t>
            </a:r>
            <a:endParaRPr lang="en-US"/>
          </a:p>
        </p:txBody>
      </p:sp>
      <p:sp>
        <p:nvSpPr>
          <p:cNvPr id="5" name="Slide Number Placeholder 4"/>
          <p:cNvSpPr>
            <a:spLocks noGrp="1"/>
          </p:cNvSpPr>
          <p:nvPr>
            <p:ph type="sldNum" sz="quarter" idx="12"/>
          </p:nvPr>
        </p:nvSpPr>
        <p:spPr/>
        <p:txBody>
          <a:bodyPr/>
          <a:lstStyle/>
          <a:p>
            <a:fld id="{3552B95B-556F-44BD-91A5-D80C1B9E2BB3}" type="slidenum">
              <a:rPr lang="en-US" smtClean="0"/>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5296960"/>
            <a:ext cx="2133600" cy="304271"/>
          </a:xfrm>
          <a:prstGeom prst="rect">
            <a:avLst/>
          </a:prstGeom>
        </p:spPr>
        <p:txBody>
          <a:bodyPr/>
          <a:lstStyle/>
          <a:p>
            <a:endParaRPr lang="en-US"/>
          </a:p>
        </p:txBody>
      </p:sp>
      <p:sp>
        <p:nvSpPr>
          <p:cNvPr id="3" name="Footer Placeholder 2"/>
          <p:cNvSpPr>
            <a:spLocks noGrp="1"/>
          </p:cNvSpPr>
          <p:nvPr>
            <p:ph type="ftr" sz="quarter" idx="11"/>
          </p:nvPr>
        </p:nvSpPr>
        <p:spPr/>
        <p:txBody>
          <a:bodyPr/>
          <a:lstStyle/>
          <a:p>
            <a:r>
              <a:rPr lang="is-IS"/>
              <a:t>CS447</a:t>
            </a:r>
            <a:endParaRPr lang="en-US"/>
          </a:p>
        </p:txBody>
      </p:sp>
      <p:sp>
        <p:nvSpPr>
          <p:cNvPr id="4" name="Slide Number Placeholder 3"/>
          <p:cNvSpPr>
            <a:spLocks noGrp="1"/>
          </p:cNvSpPr>
          <p:nvPr>
            <p:ph type="sldNum" sz="quarter" idx="12"/>
          </p:nvPr>
        </p:nvSpPr>
        <p:spPr/>
        <p:txBody>
          <a:bodyPr/>
          <a:lstStyle/>
          <a:p>
            <a:fld id="{3552B95B-556F-44BD-91A5-D80C1B9E2BB3}" type="slidenum">
              <a:rPr lang="en-US" smtClean="0"/>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27541"/>
            <a:ext cx="3008313" cy="968376"/>
          </a:xfrm>
        </p:spPr>
        <p:txBody>
          <a:bodyPr anchor="b"/>
          <a:lstStyle>
            <a:lvl1pPr algn="l">
              <a:defRPr sz="1800" b="1"/>
            </a:lvl1pPr>
          </a:lstStyle>
          <a:p>
            <a:r>
              <a:rPr lang="en-US"/>
              <a:t>Click to edit Master title style</a:t>
            </a:r>
          </a:p>
        </p:txBody>
      </p:sp>
      <p:sp>
        <p:nvSpPr>
          <p:cNvPr id="3" name="Content Placeholder 2"/>
          <p:cNvSpPr>
            <a:spLocks noGrp="1"/>
          </p:cNvSpPr>
          <p:nvPr>
            <p:ph idx="1"/>
          </p:nvPr>
        </p:nvSpPr>
        <p:spPr>
          <a:xfrm>
            <a:off x="3575050" y="227544"/>
            <a:ext cx="5111750" cy="4877594"/>
          </a:xfrm>
        </p:spPr>
        <p:txBody>
          <a:bodyPr/>
          <a:lstStyle>
            <a:lvl1pPr>
              <a:defRPr sz="2880"/>
            </a:lvl1pPr>
            <a:lvl2pPr>
              <a:defRPr sz="2520"/>
            </a:lvl2pPr>
            <a:lvl3pPr>
              <a:defRPr sz="216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2" y="1195919"/>
            <a:ext cx="3008313" cy="3909219"/>
          </a:xfrm>
        </p:spPr>
        <p:txBody>
          <a:bodyPr/>
          <a:lstStyle>
            <a:lvl1pPr marL="0" indent="0">
              <a:buNone/>
              <a:defRPr sz="1260"/>
            </a:lvl1pPr>
            <a:lvl2pPr marL="411480" indent="0">
              <a:buNone/>
              <a:defRPr sz="1080"/>
            </a:lvl2pPr>
            <a:lvl3pPr marL="822960" indent="0">
              <a:buNone/>
              <a:defRPr sz="900"/>
            </a:lvl3pPr>
            <a:lvl4pPr marL="1234440" indent="0">
              <a:buNone/>
              <a:defRPr sz="810"/>
            </a:lvl4pPr>
            <a:lvl5pPr marL="1645920" indent="0">
              <a:buNone/>
              <a:defRPr sz="810"/>
            </a:lvl5pPr>
            <a:lvl6pPr marL="2057400" indent="0">
              <a:buNone/>
              <a:defRPr sz="810"/>
            </a:lvl6pPr>
            <a:lvl7pPr marL="2468880" indent="0">
              <a:buNone/>
              <a:defRPr sz="810"/>
            </a:lvl7pPr>
            <a:lvl8pPr marL="2880360" indent="0">
              <a:buNone/>
              <a:defRPr sz="810"/>
            </a:lvl8pPr>
            <a:lvl9pPr marL="3291840" indent="0">
              <a:buNone/>
              <a:defRPr sz="810"/>
            </a:lvl9pPr>
          </a:lstStyle>
          <a:p>
            <a:pPr lvl="0"/>
            <a:r>
              <a:rPr lang="en-US"/>
              <a:t>Click to edit Master text styles</a:t>
            </a:r>
          </a:p>
        </p:txBody>
      </p:sp>
      <p:sp>
        <p:nvSpPr>
          <p:cNvPr id="5" name="Date Placeholder 4"/>
          <p:cNvSpPr>
            <a:spLocks noGrp="1"/>
          </p:cNvSpPr>
          <p:nvPr>
            <p:ph type="dt" sz="half" idx="10"/>
          </p:nvPr>
        </p:nvSpPr>
        <p:spPr>
          <a:xfrm>
            <a:off x="457200" y="5296960"/>
            <a:ext cx="2133600" cy="304271"/>
          </a:xfrm>
          <a:prstGeom prst="rect">
            <a:avLst/>
          </a:prstGeom>
        </p:spPr>
        <p:txBody>
          <a:bodyPr/>
          <a:lstStyle/>
          <a:p>
            <a:endParaRPr lang="en-US"/>
          </a:p>
        </p:txBody>
      </p:sp>
      <p:sp>
        <p:nvSpPr>
          <p:cNvPr id="6" name="Footer Placeholder 5"/>
          <p:cNvSpPr>
            <a:spLocks noGrp="1"/>
          </p:cNvSpPr>
          <p:nvPr>
            <p:ph type="ftr" sz="quarter" idx="11"/>
          </p:nvPr>
        </p:nvSpPr>
        <p:spPr/>
        <p:txBody>
          <a:bodyPr/>
          <a:lstStyle/>
          <a:p>
            <a:r>
              <a:rPr lang="is-IS"/>
              <a:t>CS447</a:t>
            </a:r>
            <a:endParaRPr lang="en-US"/>
          </a:p>
        </p:txBody>
      </p:sp>
      <p:sp>
        <p:nvSpPr>
          <p:cNvPr id="7" name="Slide Number Placeholder 6"/>
          <p:cNvSpPr>
            <a:spLocks noGrp="1"/>
          </p:cNvSpPr>
          <p:nvPr>
            <p:ph type="sldNum" sz="quarter" idx="12"/>
          </p:nvPr>
        </p:nvSpPr>
        <p:spPr/>
        <p:txBody>
          <a:bodyPr/>
          <a:lstStyle/>
          <a:p>
            <a:fld id="{3552B95B-556F-44BD-91A5-D80C1B9E2BB3}" type="slidenum">
              <a:rPr lang="en-US" smtClean="0"/>
              <a:pPr/>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 name="Rectangle 8"/>
          <p:cNvSpPr/>
          <p:nvPr/>
        </p:nvSpPr>
        <p:spPr>
          <a:xfrm>
            <a:off x="0" y="5600700"/>
            <a:ext cx="9144000" cy="114300"/>
          </a:xfrm>
          <a:prstGeom prst="rect">
            <a:avLst/>
          </a:prstGeom>
          <a:solidFill>
            <a:srgbClr val="5639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20" dirty="0"/>
          </a:p>
        </p:txBody>
      </p:sp>
      <p:sp>
        <p:nvSpPr>
          <p:cNvPr id="7" name="Rectangle 6"/>
          <p:cNvSpPr/>
          <p:nvPr/>
        </p:nvSpPr>
        <p:spPr>
          <a:xfrm>
            <a:off x="0" y="0"/>
            <a:ext cx="9144000" cy="495300"/>
          </a:xfrm>
          <a:prstGeom prst="rect">
            <a:avLst/>
          </a:prstGeom>
          <a:solidFill>
            <a:srgbClr val="5639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20" dirty="0"/>
          </a:p>
        </p:txBody>
      </p:sp>
      <p:sp>
        <p:nvSpPr>
          <p:cNvPr id="2" name="Title Placeholder 1"/>
          <p:cNvSpPr>
            <a:spLocks noGrp="1"/>
          </p:cNvSpPr>
          <p:nvPr>
            <p:ph type="title"/>
          </p:nvPr>
        </p:nvSpPr>
        <p:spPr>
          <a:xfrm>
            <a:off x="152400" y="0"/>
            <a:ext cx="8991600" cy="495300"/>
          </a:xfrm>
          <a:prstGeom prst="rect">
            <a:avLst/>
          </a:prstGeom>
        </p:spPr>
        <p:txBody>
          <a:bodyPr vert="horz" lIns="91440" tIns="45720" rIns="91440" bIns="45720" rtlCol="0" anchor="ctr">
            <a:noAutofit/>
          </a:bodyPr>
          <a:lstStyle/>
          <a:p>
            <a:r>
              <a:rPr lang="en-US" dirty="0"/>
              <a:t>Click to edit Master title style</a:t>
            </a:r>
          </a:p>
        </p:txBody>
      </p:sp>
      <p:sp>
        <p:nvSpPr>
          <p:cNvPr id="3" name="Text Placeholder 2"/>
          <p:cNvSpPr>
            <a:spLocks noGrp="1"/>
          </p:cNvSpPr>
          <p:nvPr>
            <p:ph type="body" idx="1"/>
          </p:nvPr>
        </p:nvSpPr>
        <p:spPr>
          <a:xfrm>
            <a:off x="152400" y="495301"/>
            <a:ext cx="8991600" cy="4801659"/>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0" y="5296960"/>
            <a:ext cx="1219200" cy="304271"/>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is-IS"/>
              <a:t>CS447</a:t>
            </a:r>
            <a:endParaRPr lang="en-US" dirty="0"/>
          </a:p>
        </p:txBody>
      </p:sp>
      <p:sp>
        <p:nvSpPr>
          <p:cNvPr id="6" name="Slide Number Placeholder 5"/>
          <p:cNvSpPr>
            <a:spLocks noGrp="1"/>
          </p:cNvSpPr>
          <p:nvPr>
            <p:ph type="sldNum" sz="quarter" idx="4"/>
          </p:nvPr>
        </p:nvSpPr>
        <p:spPr>
          <a:xfrm>
            <a:off x="8458200" y="5296960"/>
            <a:ext cx="685800" cy="304271"/>
          </a:xfrm>
          <a:prstGeom prst="rect">
            <a:avLst/>
          </a:prstGeom>
        </p:spPr>
        <p:txBody>
          <a:bodyPr vert="horz" lIns="91440" tIns="45720" rIns="91440" bIns="45720" rtlCol="0" anchor="ctr"/>
          <a:lstStyle>
            <a:lvl1pPr algn="r">
              <a:defRPr sz="1200">
                <a:solidFill>
                  <a:schemeClr val="tx1">
                    <a:tint val="75000"/>
                  </a:schemeClr>
                </a:solidFill>
              </a:defRPr>
            </a:lvl1pPr>
          </a:lstStyle>
          <a:p>
            <a:fld id="{3552B95B-556F-44BD-91A5-D80C1B9E2BB3}" type="slidenum">
              <a:rPr lang="en-US" smtClean="0"/>
              <a:pPr/>
              <a:t>‹#›</a:t>
            </a:fld>
            <a:endParaRPr lang="en-US"/>
          </a:p>
        </p:txBody>
      </p:sp>
    </p:spTree>
    <p:extLst>
      <p:ext uri="{BB962C8B-B14F-4D97-AF65-F5344CB8AC3E}">
        <p14:creationId xmlns:p14="http://schemas.microsoft.com/office/powerpoint/2010/main" val="1901265757"/>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Lst>
  <p:transition/>
  <p:hf hdr="0" dt="0"/>
  <p:txStyles>
    <p:titleStyle>
      <a:lvl1pPr algn="l" defTabSz="822960" rtl="0" eaLnBrk="1" latinLnBrk="0" hangingPunct="1">
        <a:spcBef>
          <a:spcPct val="0"/>
        </a:spcBef>
        <a:buNone/>
        <a:defRPr sz="2800" b="1" kern="1200">
          <a:solidFill>
            <a:schemeClr val="bg1"/>
          </a:solidFill>
          <a:latin typeface="+mj-lt"/>
          <a:ea typeface="GulimChe" pitchFamily="49" charset="-127"/>
          <a:cs typeface="MoolBoran" pitchFamily="34" charset="0"/>
        </a:defRPr>
      </a:lvl1pPr>
    </p:titleStyle>
    <p:bodyStyle>
      <a:lvl1pPr marL="204312" indent="-204312" algn="l" defTabSz="822960" rtl="0" eaLnBrk="1" latinLnBrk="0" hangingPunct="1">
        <a:spcBef>
          <a:spcPts val="0"/>
        </a:spcBef>
        <a:buSzPct val="150000"/>
        <a:buFont typeface="Arial" pitchFamily="34" charset="0"/>
        <a:buChar char="•"/>
        <a:defRPr sz="2200" kern="1200">
          <a:solidFill>
            <a:schemeClr val="tx1"/>
          </a:solidFill>
          <a:latin typeface="+mn-lt"/>
          <a:ea typeface="+mn-ea"/>
          <a:cs typeface="+mn-cs"/>
        </a:defRPr>
      </a:lvl1pPr>
      <a:lvl2pPr marL="415767" indent="-207170" algn="l" defTabSz="822960" rtl="0" eaLnBrk="1" latinLnBrk="0" hangingPunct="1">
        <a:spcBef>
          <a:spcPts val="0"/>
        </a:spcBef>
        <a:buFont typeface="Courier New" pitchFamily="49" charset="0"/>
        <a:buChar char="o"/>
        <a:defRPr sz="2200" kern="1200">
          <a:solidFill>
            <a:schemeClr val="tx1"/>
          </a:solidFill>
          <a:latin typeface="+mn-lt"/>
          <a:ea typeface="+mn-ea"/>
          <a:cs typeface="+mn-cs"/>
        </a:defRPr>
      </a:lvl2pPr>
      <a:lvl3pPr marL="620078" indent="-205740" algn="l" defTabSz="822960" rtl="0" eaLnBrk="1" latinLnBrk="0" hangingPunct="1">
        <a:spcBef>
          <a:spcPts val="0"/>
        </a:spcBef>
        <a:buFont typeface="Wingdings" pitchFamily="2" charset="2"/>
        <a:buChar char="§"/>
        <a:defRPr sz="2200" kern="1200">
          <a:solidFill>
            <a:schemeClr val="tx1"/>
          </a:solidFill>
          <a:latin typeface="+mn-lt"/>
          <a:ea typeface="+mn-ea"/>
          <a:cs typeface="+mn-cs"/>
        </a:defRPr>
      </a:lvl3pPr>
      <a:lvl4pPr marL="821532" indent="-205740" algn="l" defTabSz="822960" rtl="0" eaLnBrk="1" latinLnBrk="0" hangingPunct="1">
        <a:spcBef>
          <a:spcPts val="0"/>
        </a:spcBef>
        <a:buFont typeface="Arial" pitchFamily="34" charset="0"/>
        <a:buChar char="–"/>
        <a:defRPr sz="2200" kern="1200">
          <a:solidFill>
            <a:schemeClr val="tx1"/>
          </a:solidFill>
          <a:latin typeface="+mn-lt"/>
          <a:ea typeface="+mn-ea"/>
          <a:cs typeface="+mn-cs"/>
        </a:defRPr>
      </a:lvl4pPr>
      <a:lvl5pPr marL="1028700" indent="-205740" algn="l" defTabSz="822960" rtl="0" eaLnBrk="1" latinLnBrk="0" hangingPunct="1">
        <a:spcBef>
          <a:spcPts val="0"/>
        </a:spcBef>
        <a:buFont typeface="Arial" pitchFamily="34" charset="0"/>
        <a:buChar char="»"/>
        <a:defRPr sz="2200" kern="1200">
          <a:solidFill>
            <a:schemeClr val="tx1"/>
          </a:solidFill>
          <a:latin typeface="+mn-lt"/>
          <a:ea typeface="+mn-ea"/>
          <a:cs typeface="+mn-cs"/>
        </a:defRPr>
      </a:lvl5pPr>
      <a:lvl6pPr marL="2263140" indent="-205740" algn="l" defTabSz="82296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674620" indent="-205740" algn="l" defTabSz="82296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086100" indent="-205740" algn="l" defTabSz="82296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497580" indent="-205740" algn="l" defTabSz="822960" rtl="0" eaLnBrk="1" latinLnBrk="0" hangingPunct="1">
        <a:spcBef>
          <a:spcPct val="20000"/>
        </a:spcBef>
        <a:buFont typeface="Arial" pitchFamily="34" charset="0"/>
        <a:buChar char="•"/>
        <a:defRPr sz="1800" kern="1200">
          <a:solidFill>
            <a:schemeClr val="tx1"/>
          </a:solidFill>
          <a:latin typeface="+mn-lt"/>
          <a:ea typeface="+mn-ea"/>
          <a:cs typeface="+mn-cs"/>
        </a:defRPr>
      </a:lvl9pPr>
    </p:bodyStyle>
    <p:otherStyle>
      <a:defPPr>
        <a:defRPr lang="en-US"/>
      </a:defPPr>
      <a:lvl1pPr marL="0" algn="l" defTabSz="822960" rtl="0" eaLnBrk="1" latinLnBrk="0" hangingPunct="1">
        <a:defRPr sz="1620" kern="1200">
          <a:solidFill>
            <a:schemeClr val="tx1"/>
          </a:solidFill>
          <a:latin typeface="+mn-lt"/>
          <a:ea typeface="+mn-ea"/>
          <a:cs typeface="+mn-cs"/>
        </a:defRPr>
      </a:lvl1pPr>
      <a:lvl2pPr marL="411480" algn="l" defTabSz="822960" rtl="0" eaLnBrk="1" latinLnBrk="0" hangingPunct="1">
        <a:defRPr sz="1620" kern="1200">
          <a:solidFill>
            <a:schemeClr val="tx1"/>
          </a:solidFill>
          <a:latin typeface="+mn-lt"/>
          <a:ea typeface="+mn-ea"/>
          <a:cs typeface="+mn-cs"/>
        </a:defRPr>
      </a:lvl2pPr>
      <a:lvl3pPr marL="822960" algn="l" defTabSz="822960" rtl="0" eaLnBrk="1" latinLnBrk="0" hangingPunct="1">
        <a:defRPr sz="1620" kern="1200">
          <a:solidFill>
            <a:schemeClr val="tx1"/>
          </a:solidFill>
          <a:latin typeface="+mn-lt"/>
          <a:ea typeface="+mn-ea"/>
          <a:cs typeface="+mn-cs"/>
        </a:defRPr>
      </a:lvl3pPr>
      <a:lvl4pPr marL="1234440" algn="l" defTabSz="822960" rtl="0" eaLnBrk="1" latinLnBrk="0" hangingPunct="1">
        <a:defRPr sz="1620" kern="1200">
          <a:solidFill>
            <a:schemeClr val="tx1"/>
          </a:solidFill>
          <a:latin typeface="+mn-lt"/>
          <a:ea typeface="+mn-ea"/>
          <a:cs typeface="+mn-cs"/>
        </a:defRPr>
      </a:lvl4pPr>
      <a:lvl5pPr marL="1645920" algn="l" defTabSz="822960" rtl="0" eaLnBrk="1" latinLnBrk="0" hangingPunct="1">
        <a:defRPr sz="1620" kern="1200">
          <a:solidFill>
            <a:schemeClr val="tx1"/>
          </a:solidFill>
          <a:latin typeface="+mn-lt"/>
          <a:ea typeface="+mn-ea"/>
          <a:cs typeface="+mn-cs"/>
        </a:defRPr>
      </a:lvl5pPr>
      <a:lvl6pPr marL="2057400" algn="l" defTabSz="822960" rtl="0" eaLnBrk="1" latinLnBrk="0" hangingPunct="1">
        <a:defRPr sz="1620" kern="1200">
          <a:solidFill>
            <a:schemeClr val="tx1"/>
          </a:solidFill>
          <a:latin typeface="+mn-lt"/>
          <a:ea typeface="+mn-ea"/>
          <a:cs typeface="+mn-cs"/>
        </a:defRPr>
      </a:lvl6pPr>
      <a:lvl7pPr marL="2468880" algn="l" defTabSz="822960" rtl="0" eaLnBrk="1" latinLnBrk="0" hangingPunct="1">
        <a:defRPr sz="1620" kern="1200">
          <a:solidFill>
            <a:schemeClr val="tx1"/>
          </a:solidFill>
          <a:latin typeface="+mn-lt"/>
          <a:ea typeface="+mn-ea"/>
          <a:cs typeface="+mn-cs"/>
        </a:defRPr>
      </a:lvl7pPr>
      <a:lvl8pPr marL="2880360" algn="l" defTabSz="822960" rtl="0" eaLnBrk="1" latinLnBrk="0" hangingPunct="1">
        <a:defRPr sz="1620" kern="1200">
          <a:solidFill>
            <a:schemeClr val="tx1"/>
          </a:solidFill>
          <a:latin typeface="+mn-lt"/>
          <a:ea typeface="+mn-ea"/>
          <a:cs typeface="+mn-cs"/>
        </a:defRPr>
      </a:lvl8pPr>
      <a:lvl9pPr marL="3291840" algn="l" defTabSz="822960" rtl="0" eaLnBrk="1" latinLnBrk="0" hangingPunct="1">
        <a:defRPr sz="16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14501"/>
            <a:ext cx="8077200" cy="1225021"/>
          </a:xfrm>
        </p:spPr>
        <p:txBody>
          <a:bodyPr/>
          <a:lstStyle/>
          <a:p>
            <a:r>
              <a:rPr lang="en-US" dirty="0">
                <a:latin typeface="+mj-lt"/>
              </a:rPr>
              <a:t>The Stack and</a:t>
            </a:r>
            <a:br>
              <a:rPr lang="en-US" dirty="0">
                <a:latin typeface="+mj-lt"/>
              </a:rPr>
            </a:br>
            <a:r>
              <a:rPr lang="en-US">
                <a:latin typeface="+mj-lt"/>
              </a:rPr>
              <a:t>Saved Registers</a:t>
            </a:r>
            <a:endParaRPr lang="en-US" sz="2400" b="1" dirty="0">
              <a:latin typeface="+mj-lt"/>
            </a:endParaRPr>
          </a:p>
        </p:txBody>
      </p:sp>
      <p:sp>
        <p:nvSpPr>
          <p:cNvPr id="3" name="Subtitle 2"/>
          <p:cNvSpPr>
            <a:spLocks noGrp="1"/>
          </p:cNvSpPr>
          <p:nvPr>
            <p:ph type="subTitle" idx="1"/>
          </p:nvPr>
        </p:nvSpPr>
        <p:spPr/>
        <p:txBody>
          <a:bodyPr/>
          <a:lstStyle/>
          <a:p>
            <a:r>
              <a:rPr lang="en-US"/>
              <a:t>CS </a:t>
            </a:r>
            <a:r>
              <a:rPr lang="en-US" dirty="0"/>
              <a:t>0447</a:t>
            </a:r>
          </a:p>
          <a:p>
            <a:r>
              <a:rPr lang="en-US" dirty="0"/>
              <a:t>Jarrett Billingsley</a:t>
            </a:r>
          </a:p>
        </p:txBody>
      </p:sp>
    </p:spTree>
    <p:extLst>
      <p:ext uri="{BB962C8B-B14F-4D97-AF65-F5344CB8AC3E}">
        <p14:creationId xmlns:p14="http://schemas.microsoft.com/office/powerpoint/2010/main" val="3612086569"/>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Doing that in MIPS</a:t>
            </a:r>
            <a:r>
              <a:rPr lang="en-US" sz="2000" dirty="0"/>
              <a:t> (animated)</a:t>
            </a:r>
          </a:p>
        </p:txBody>
      </p:sp>
      <p:sp>
        <p:nvSpPr>
          <p:cNvPr id="13" name="Content Placeholder 12"/>
          <p:cNvSpPr>
            <a:spLocks noGrp="1"/>
          </p:cNvSpPr>
          <p:nvPr>
            <p:ph idx="1"/>
          </p:nvPr>
        </p:nvSpPr>
        <p:spPr>
          <a:xfrm>
            <a:off x="152400" y="495301"/>
            <a:ext cx="5181600" cy="4801659"/>
          </a:xfrm>
        </p:spPr>
        <p:txBody>
          <a:bodyPr/>
          <a:lstStyle/>
          <a:p>
            <a:r>
              <a:rPr lang="en-US" dirty="0"/>
              <a:t>let's say we want to push </a:t>
            </a:r>
            <a:r>
              <a:rPr lang="en-US" b="1" dirty="0" err="1">
                <a:latin typeface="Consolas" panose="020B0609020204030204" pitchFamily="49" charset="0"/>
                <a:cs typeface="Consolas" panose="020B0609020204030204" pitchFamily="49" charset="0"/>
              </a:rPr>
              <a:t>ra</a:t>
            </a:r>
            <a:r>
              <a:rPr lang="en-US" b="1" dirty="0" err="1"/>
              <a:t>.</a:t>
            </a:r>
            <a:endParaRPr lang="en-US" dirty="0"/>
          </a:p>
          <a:p>
            <a:r>
              <a:rPr lang="en-US" dirty="0"/>
              <a:t>first: move the stack pointer down </a:t>
            </a:r>
            <a:r>
              <a:rPr lang="en-US" sz="1400" dirty="0"/>
              <a:t>(up?)</a:t>
            </a:r>
            <a:r>
              <a:rPr lang="en-US" dirty="0"/>
              <a:t>:</a:t>
            </a:r>
          </a:p>
          <a:p>
            <a:pPr marL="0" indent="0">
              <a:buNone/>
            </a:pPr>
            <a:r>
              <a:rPr lang="en-US" b="1" dirty="0">
                <a:latin typeface="Consolas" charset="0"/>
                <a:ea typeface="Consolas" charset="0"/>
                <a:cs typeface="Consolas" charset="0"/>
              </a:rPr>
              <a:t>	</a:t>
            </a:r>
            <a:r>
              <a:rPr lang="en-US" sz="3200" b="1" dirty="0">
                <a:solidFill>
                  <a:srgbClr val="FF0000"/>
                </a:solidFill>
                <a:latin typeface="Consolas" charset="0"/>
                <a:ea typeface="Consolas" charset="0"/>
                <a:cs typeface="Consolas" charset="0"/>
              </a:rPr>
              <a:t>sub </a:t>
            </a:r>
            <a:r>
              <a:rPr lang="en-US" sz="3200" b="1" dirty="0" err="1">
                <a:latin typeface="Consolas" charset="0"/>
                <a:ea typeface="Consolas" charset="0"/>
                <a:cs typeface="Consolas" charset="0"/>
              </a:rPr>
              <a:t>sp</a:t>
            </a:r>
            <a:r>
              <a:rPr lang="en-US" sz="3200" b="1" dirty="0">
                <a:latin typeface="Consolas" charset="0"/>
                <a:ea typeface="Consolas" charset="0"/>
                <a:cs typeface="Consolas" charset="0"/>
              </a:rPr>
              <a:t>, </a:t>
            </a:r>
            <a:r>
              <a:rPr lang="en-US" sz="3200" b="1" dirty="0" err="1">
                <a:latin typeface="Consolas" charset="0"/>
                <a:ea typeface="Consolas" charset="0"/>
                <a:cs typeface="Consolas" charset="0"/>
              </a:rPr>
              <a:t>sp</a:t>
            </a:r>
            <a:r>
              <a:rPr lang="en-US" sz="3200" b="1" dirty="0">
                <a:latin typeface="Consolas" charset="0"/>
                <a:ea typeface="Consolas" charset="0"/>
                <a:cs typeface="Consolas" charset="0"/>
              </a:rPr>
              <a:t>, 4</a:t>
            </a:r>
            <a:endParaRPr lang="en-US" b="1" dirty="0">
              <a:latin typeface="Consolas" charset="0"/>
              <a:ea typeface="Consolas" charset="0"/>
              <a:cs typeface="Consolas" charset="0"/>
            </a:endParaRPr>
          </a:p>
          <a:p>
            <a:r>
              <a:rPr lang="en-US" dirty="0"/>
              <a:t>then, store </a:t>
            </a:r>
            <a:r>
              <a:rPr lang="en-US" b="1" dirty="0" err="1">
                <a:latin typeface="Consolas" charset="0"/>
                <a:ea typeface="Consolas" charset="0"/>
                <a:cs typeface="Consolas" charset="0"/>
              </a:rPr>
              <a:t>ra</a:t>
            </a:r>
            <a:r>
              <a:rPr lang="en-US" dirty="0"/>
              <a:t> at the address in </a:t>
            </a:r>
            <a:r>
              <a:rPr lang="en-US" b="1" dirty="0">
                <a:latin typeface="Consolas" charset="0"/>
                <a:ea typeface="Consolas" charset="0"/>
                <a:cs typeface="Consolas" charset="0"/>
              </a:rPr>
              <a:t>sp</a:t>
            </a:r>
            <a:r>
              <a:rPr lang="en-US" dirty="0"/>
              <a:t>.</a:t>
            </a:r>
          </a:p>
          <a:p>
            <a:pPr marL="0" lvl="0" indent="0">
              <a:buNone/>
            </a:pPr>
            <a:r>
              <a:rPr lang="en-US" b="1" dirty="0">
                <a:solidFill>
                  <a:srgbClr val="000000"/>
                </a:solidFill>
                <a:latin typeface="Consolas" charset="0"/>
                <a:ea typeface="Consolas" charset="0"/>
                <a:cs typeface="Consolas" charset="0"/>
              </a:rPr>
              <a:t>	</a:t>
            </a:r>
            <a:r>
              <a:rPr lang="en-US" sz="3200" b="1" dirty="0" err="1">
                <a:solidFill>
                  <a:srgbClr val="FF0000"/>
                </a:solidFill>
                <a:latin typeface="Consolas" charset="0"/>
                <a:ea typeface="Consolas" charset="0"/>
                <a:cs typeface="Consolas" charset="0"/>
              </a:rPr>
              <a:t>sw</a:t>
            </a:r>
            <a:r>
              <a:rPr lang="en-US" sz="3200" b="1" dirty="0">
                <a:solidFill>
                  <a:srgbClr val="FF0000"/>
                </a:solidFill>
                <a:latin typeface="Consolas" charset="0"/>
                <a:ea typeface="Consolas" charset="0"/>
                <a:cs typeface="Consolas" charset="0"/>
              </a:rPr>
              <a:t>  </a:t>
            </a:r>
            <a:r>
              <a:rPr lang="en-US" sz="3200" b="1" dirty="0" err="1">
                <a:solidFill>
                  <a:srgbClr val="000000"/>
                </a:solidFill>
                <a:latin typeface="Consolas" charset="0"/>
                <a:ea typeface="Consolas" charset="0"/>
                <a:cs typeface="Consolas" charset="0"/>
              </a:rPr>
              <a:t>ra</a:t>
            </a:r>
            <a:r>
              <a:rPr lang="en-US" sz="3200" b="1" dirty="0">
                <a:solidFill>
                  <a:srgbClr val="000000"/>
                </a:solidFill>
                <a:latin typeface="Consolas" charset="0"/>
                <a:ea typeface="Consolas" charset="0"/>
                <a:cs typeface="Consolas" charset="0"/>
              </a:rPr>
              <a:t>, (</a:t>
            </a:r>
            <a:r>
              <a:rPr lang="en-US" sz="3200" b="1" dirty="0" err="1">
                <a:solidFill>
                  <a:srgbClr val="000000"/>
                </a:solidFill>
                <a:latin typeface="Consolas" charset="0"/>
                <a:ea typeface="Consolas" charset="0"/>
                <a:cs typeface="Consolas" charset="0"/>
              </a:rPr>
              <a:t>sp</a:t>
            </a:r>
            <a:r>
              <a:rPr lang="en-US" sz="3200" b="1" dirty="0">
                <a:solidFill>
                  <a:srgbClr val="000000"/>
                </a:solidFill>
                <a:latin typeface="Consolas" charset="0"/>
                <a:ea typeface="Consolas" charset="0"/>
                <a:cs typeface="Consolas" charset="0"/>
              </a:rPr>
              <a:t>)</a:t>
            </a:r>
            <a:endParaRPr lang="en-US" dirty="0"/>
          </a:p>
          <a:p>
            <a:r>
              <a:rPr lang="en-US" dirty="0"/>
              <a:t>now the value in </a:t>
            </a:r>
            <a:r>
              <a:rPr lang="en-US" b="1" dirty="0" err="1">
                <a:latin typeface="Consolas" charset="0"/>
                <a:ea typeface="Consolas" charset="0"/>
                <a:cs typeface="Consolas" charset="0"/>
              </a:rPr>
              <a:t>ra</a:t>
            </a:r>
            <a:r>
              <a:rPr lang="en-US" dirty="0"/>
              <a:t> is </a:t>
            </a:r>
            <a:r>
              <a:rPr lang="en-US" b="1" dirty="0"/>
              <a:t>saved </a:t>
            </a:r>
            <a:r>
              <a:rPr lang="en-US" dirty="0"/>
              <a:t>on the</a:t>
            </a:r>
            <a:br>
              <a:rPr lang="en-US" dirty="0"/>
            </a:br>
            <a:r>
              <a:rPr lang="en-US" dirty="0"/>
              <a:t>stack, and </a:t>
            </a:r>
            <a:r>
              <a:rPr lang="en-US" b="1" dirty="0"/>
              <a:t>we can get it back later.</a:t>
            </a:r>
          </a:p>
          <a:p>
            <a:pPr lvl="1"/>
            <a:r>
              <a:rPr lang="en-US" dirty="0"/>
              <a:t>and we can store </a:t>
            </a:r>
            <a:r>
              <a:rPr lang="en-US" b="1" dirty="0"/>
              <a:t>as many return</a:t>
            </a:r>
            <a:br>
              <a:rPr lang="en-US" b="1" dirty="0"/>
            </a:br>
            <a:r>
              <a:rPr lang="en-US" b="1" dirty="0"/>
              <a:t>addresses as we want!</a:t>
            </a:r>
          </a:p>
          <a:p>
            <a:pPr lvl="1"/>
            <a:r>
              <a:rPr lang="en-US" b="1" dirty="0">
                <a:solidFill>
                  <a:srgbClr val="00B050"/>
                </a:solidFill>
              </a:rPr>
              <a:t>INFINITE BOOKMARKS!</a:t>
            </a:r>
          </a:p>
        </p:txBody>
      </p:sp>
      <p:sp>
        <p:nvSpPr>
          <p:cNvPr id="5" name="Footer Placeholder 4"/>
          <p:cNvSpPr>
            <a:spLocks noGrp="1"/>
          </p:cNvSpPr>
          <p:nvPr>
            <p:ph type="ftr" sz="quarter" idx="11"/>
          </p:nvPr>
        </p:nvSpPr>
        <p:spPr/>
        <p:txBody>
          <a:bodyPr/>
          <a:lstStyle/>
          <a:p>
            <a:r>
              <a:rPr lang="is-IS"/>
              <a:t>CS447</a:t>
            </a:r>
            <a:endParaRPr lang="en-US"/>
          </a:p>
        </p:txBody>
      </p:sp>
      <p:sp>
        <p:nvSpPr>
          <p:cNvPr id="6" name="Slide Number Placeholder 5"/>
          <p:cNvSpPr>
            <a:spLocks noGrp="1"/>
          </p:cNvSpPr>
          <p:nvPr>
            <p:ph type="sldNum" sz="quarter" idx="12"/>
          </p:nvPr>
        </p:nvSpPr>
        <p:spPr/>
        <p:txBody>
          <a:bodyPr/>
          <a:lstStyle/>
          <a:p>
            <a:fld id="{3552B95B-556F-44BD-91A5-D80C1B9E2BB3}" type="slidenum">
              <a:rPr lang="en-US" smtClean="0"/>
              <a:pPr/>
              <a:t>10</a:t>
            </a:fld>
            <a:endParaRPr lang="en-US"/>
          </a:p>
        </p:txBody>
      </p:sp>
      <p:graphicFrame>
        <p:nvGraphicFramePr>
          <p:cNvPr id="19" name="Table 18"/>
          <p:cNvGraphicFramePr>
            <a:graphicFrameLocks noGrp="1"/>
          </p:cNvGraphicFramePr>
          <p:nvPr>
            <p:extLst>
              <p:ext uri="{D42A27DB-BD31-4B8C-83A1-F6EECF244321}">
                <p14:modId xmlns:p14="http://schemas.microsoft.com/office/powerpoint/2010/main" val="223430532"/>
              </p:ext>
            </p:extLst>
          </p:nvPr>
        </p:nvGraphicFramePr>
        <p:xfrm>
          <a:off x="6019800" y="1333500"/>
          <a:ext cx="3220330" cy="1828800"/>
        </p:xfrm>
        <a:graphic>
          <a:graphicData uri="http://schemas.openxmlformats.org/drawingml/2006/table">
            <a:tbl>
              <a:tblPr>
                <a:tableStyleId>{073A0DAA-6AF3-43AB-8588-CEC1D06C72B9}</a:tableStyleId>
              </a:tblPr>
              <a:tblGrid>
                <a:gridCol w="1278329">
                  <a:extLst>
                    <a:ext uri="{9D8B030D-6E8A-4147-A177-3AD203B41FA5}">
                      <a16:colId xmlns:a16="http://schemas.microsoft.com/office/drawing/2014/main" val="20000"/>
                    </a:ext>
                  </a:extLst>
                </a:gridCol>
                <a:gridCol w="1942001">
                  <a:extLst>
                    <a:ext uri="{9D8B030D-6E8A-4147-A177-3AD203B41FA5}">
                      <a16:colId xmlns:a16="http://schemas.microsoft.com/office/drawing/2014/main" val="20001"/>
                    </a:ext>
                  </a:extLst>
                </a:gridCol>
              </a:tblGrid>
              <a:tr h="247650">
                <a:tc>
                  <a:txBody>
                    <a:bodyPr/>
                    <a:lstStyle/>
                    <a:p>
                      <a:pPr algn="r"/>
                      <a:r>
                        <a:rPr lang="en-US" sz="2400" b="1" dirty="0">
                          <a:latin typeface="Consolas" charset="0"/>
                          <a:ea typeface="Consolas" charset="0"/>
                          <a:cs typeface="Consolas" charset="0"/>
                        </a:rPr>
                        <a:t>...</a:t>
                      </a:r>
                    </a:p>
                  </a:txBody>
                  <a:tcPr/>
                </a:tc>
                <a:tc>
                  <a:txBody>
                    <a:bodyPr/>
                    <a:lstStyle/>
                    <a:p>
                      <a:r>
                        <a:rPr lang="en-US" sz="2400" b="1" dirty="0">
                          <a:solidFill>
                            <a:schemeClr val="tx1"/>
                          </a:solidFill>
                          <a:latin typeface="Consolas" charset="0"/>
                          <a:ea typeface="Consolas" charset="0"/>
                          <a:cs typeface="Consolas" charset="0"/>
                        </a:rPr>
                        <a:t>...</a:t>
                      </a:r>
                    </a:p>
                  </a:txBody>
                  <a:tcPr>
                    <a:noFill/>
                  </a:tcPr>
                </a:tc>
                <a:extLst>
                  <a:ext uri="{0D108BD9-81ED-4DB2-BD59-A6C34878D82A}">
                    <a16:rowId xmlns:a16="http://schemas.microsoft.com/office/drawing/2014/main" val="10000"/>
                  </a:ext>
                </a:extLst>
              </a:tr>
              <a:tr h="247650">
                <a:tc>
                  <a:txBody>
                    <a:bodyPr/>
                    <a:lstStyle/>
                    <a:p>
                      <a:pPr algn="r"/>
                      <a:r>
                        <a:rPr lang="en-US" sz="2400" b="1" dirty="0">
                          <a:latin typeface="Consolas" charset="0"/>
                          <a:ea typeface="Consolas" charset="0"/>
                          <a:cs typeface="Consolas" charset="0"/>
                        </a:rPr>
                        <a:t>0xF004</a:t>
                      </a:r>
                    </a:p>
                  </a:txBody>
                  <a:tcPr/>
                </a:tc>
                <a:tc>
                  <a:txBody>
                    <a:bodyPr/>
                    <a:lstStyle/>
                    <a:p>
                      <a:r>
                        <a:rPr lang="en-US" sz="2400" b="1" dirty="0">
                          <a:solidFill>
                            <a:schemeClr val="tx1"/>
                          </a:solidFill>
                          <a:latin typeface="Consolas" charset="0"/>
                          <a:ea typeface="Consolas" charset="0"/>
                          <a:cs typeface="Consolas" charset="0"/>
                        </a:rPr>
                        <a:t>0x00000000</a:t>
                      </a:r>
                    </a:p>
                  </a:txBody>
                  <a:tcPr>
                    <a:noFill/>
                  </a:tcPr>
                </a:tc>
                <a:extLst>
                  <a:ext uri="{0D108BD9-81ED-4DB2-BD59-A6C34878D82A}">
                    <a16:rowId xmlns:a16="http://schemas.microsoft.com/office/drawing/2014/main" val="10001"/>
                  </a:ext>
                </a:extLst>
              </a:tr>
              <a:tr h="247650">
                <a:tc>
                  <a:txBody>
                    <a:bodyPr/>
                    <a:lstStyle/>
                    <a:p>
                      <a:pPr algn="r"/>
                      <a:r>
                        <a:rPr lang="en-US" sz="2400" b="1" dirty="0">
                          <a:latin typeface="Consolas" charset="0"/>
                          <a:ea typeface="Consolas" charset="0"/>
                          <a:cs typeface="Consolas" charset="0"/>
                        </a:rPr>
                        <a:t>0xF000</a:t>
                      </a:r>
                    </a:p>
                  </a:txBody>
                  <a:tcPr/>
                </a:tc>
                <a:tc>
                  <a:txBody>
                    <a:bodyPr/>
                    <a:lstStyle/>
                    <a:p>
                      <a:r>
                        <a:rPr lang="en-US" sz="2400" b="1" dirty="0">
                          <a:solidFill>
                            <a:schemeClr val="tx1"/>
                          </a:solidFill>
                          <a:latin typeface="Consolas" charset="0"/>
                          <a:ea typeface="Consolas" charset="0"/>
                          <a:cs typeface="Consolas" charset="0"/>
                        </a:rPr>
                        <a:t>0x00000000</a:t>
                      </a:r>
                    </a:p>
                  </a:txBody>
                  <a:tcPr>
                    <a:noFill/>
                  </a:tcPr>
                </a:tc>
                <a:extLst>
                  <a:ext uri="{0D108BD9-81ED-4DB2-BD59-A6C34878D82A}">
                    <a16:rowId xmlns:a16="http://schemas.microsoft.com/office/drawing/2014/main" val="10002"/>
                  </a:ext>
                </a:extLst>
              </a:tr>
              <a:tr h="247650">
                <a:tc>
                  <a:txBody>
                    <a:bodyPr/>
                    <a:lstStyle/>
                    <a:p>
                      <a:pPr algn="r"/>
                      <a:r>
                        <a:rPr lang="en-US" sz="2400" b="1" dirty="0">
                          <a:latin typeface="Consolas" charset="0"/>
                          <a:ea typeface="Consolas" charset="0"/>
                          <a:cs typeface="Consolas" charset="0"/>
                        </a:rPr>
                        <a:t>0xEFFC</a:t>
                      </a:r>
                    </a:p>
                  </a:txBody>
                  <a:tcPr/>
                </a:tc>
                <a:tc>
                  <a:txBody>
                    <a:bodyPr/>
                    <a:lstStyle/>
                    <a:p>
                      <a:r>
                        <a:rPr lang="en-US" sz="2400" b="1" dirty="0">
                          <a:solidFill>
                            <a:schemeClr val="tx1"/>
                          </a:solidFill>
                          <a:latin typeface="Consolas" charset="0"/>
                          <a:ea typeface="Consolas" charset="0"/>
                          <a:cs typeface="Consolas" charset="0"/>
                        </a:rPr>
                        <a:t>0x00000000</a:t>
                      </a:r>
                    </a:p>
                  </a:txBody>
                  <a:tcPr>
                    <a:noFill/>
                  </a:tcPr>
                </a:tc>
                <a:extLst>
                  <a:ext uri="{0D108BD9-81ED-4DB2-BD59-A6C34878D82A}">
                    <a16:rowId xmlns:a16="http://schemas.microsoft.com/office/drawing/2014/main" val="10003"/>
                  </a:ext>
                </a:extLst>
              </a:tr>
            </a:tbl>
          </a:graphicData>
        </a:graphic>
      </p:graphicFrame>
      <p:graphicFrame>
        <p:nvGraphicFramePr>
          <p:cNvPr id="20" name="Table 19"/>
          <p:cNvGraphicFramePr>
            <a:graphicFrameLocks noGrp="1"/>
          </p:cNvGraphicFramePr>
          <p:nvPr>
            <p:extLst>
              <p:ext uri="{D42A27DB-BD31-4B8C-83A1-F6EECF244321}">
                <p14:modId xmlns:p14="http://schemas.microsoft.com/office/powerpoint/2010/main" val="2857900913"/>
              </p:ext>
            </p:extLst>
          </p:nvPr>
        </p:nvGraphicFramePr>
        <p:xfrm>
          <a:off x="6019800" y="3145673"/>
          <a:ext cx="3220330" cy="457200"/>
        </p:xfrm>
        <a:graphic>
          <a:graphicData uri="http://schemas.openxmlformats.org/drawingml/2006/table">
            <a:tbl>
              <a:tblPr>
                <a:tableStyleId>{073A0DAA-6AF3-43AB-8588-CEC1D06C72B9}</a:tableStyleId>
              </a:tblPr>
              <a:tblGrid>
                <a:gridCol w="1278329">
                  <a:extLst>
                    <a:ext uri="{9D8B030D-6E8A-4147-A177-3AD203B41FA5}">
                      <a16:colId xmlns:a16="http://schemas.microsoft.com/office/drawing/2014/main" val="20000"/>
                    </a:ext>
                  </a:extLst>
                </a:gridCol>
                <a:gridCol w="1942001">
                  <a:extLst>
                    <a:ext uri="{9D8B030D-6E8A-4147-A177-3AD203B41FA5}">
                      <a16:colId xmlns:a16="http://schemas.microsoft.com/office/drawing/2014/main" val="20001"/>
                    </a:ext>
                  </a:extLst>
                </a:gridCol>
              </a:tblGrid>
              <a:tr h="457200">
                <a:tc>
                  <a:txBody>
                    <a:bodyPr/>
                    <a:lstStyle/>
                    <a:p>
                      <a:pPr algn="r"/>
                      <a:r>
                        <a:rPr lang="en-US" sz="2400" b="1" dirty="0">
                          <a:latin typeface="Consolas" charset="0"/>
                          <a:ea typeface="Consolas" charset="0"/>
                          <a:cs typeface="Consolas" charset="0"/>
                        </a:rPr>
                        <a:t>0xEFF8</a:t>
                      </a:r>
                    </a:p>
                  </a:txBody>
                  <a:tcPr/>
                </a:tc>
                <a:tc>
                  <a:txBody>
                    <a:bodyPr/>
                    <a:lstStyle/>
                    <a:p>
                      <a:r>
                        <a:rPr lang="en-US" sz="2400" b="1" dirty="0">
                          <a:solidFill>
                            <a:schemeClr val="tx1"/>
                          </a:solidFill>
                          <a:latin typeface="Consolas" charset="0"/>
                          <a:ea typeface="Consolas" charset="0"/>
                          <a:cs typeface="Consolas" charset="0"/>
                        </a:rPr>
                        <a:t>0x00000000</a:t>
                      </a:r>
                    </a:p>
                  </a:txBody>
                  <a:tcPr>
                    <a:noFill/>
                  </a:tcPr>
                </a:tc>
                <a:extLst>
                  <a:ext uri="{0D108BD9-81ED-4DB2-BD59-A6C34878D82A}">
                    <a16:rowId xmlns:a16="http://schemas.microsoft.com/office/drawing/2014/main" val="10000"/>
                  </a:ext>
                </a:extLst>
              </a:tr>
            </a:tbl>
          </a:graphicData>
        </a:graphic>
      </p:graphicFrame>
      <p:grpSp>
        <p:nvGrpSpPr>
          <p:cNvPr id="21" name="Group 20"/>
          <p:cNvGrpSpPr/>
          <p:nvPr/>
        </p:nvGrpSpPr>
        <p:grpSpPr>
          <a:xfrm>
            <a:off x="5190497" y="2700635"/>
            <a:ext cx="829303" cy="461665"/>
            <a:chOff x="5181600" y="1864667"/>
            <a:chExt cx="829303" cy="461665"/>
          </a:xfrm>
        </p:grpSpPr>
        <p:sp>
          <p:nvSpPr>
            <p:cNvPr id="22" name="Right Arrow 21"/>
            <p:cNvSpPr/>
            <p:nvPr/>
          </p:nvSpPr>
          <p:spPr>
            <a:xfrm>
              <a:off x="5706103" y="1943100"/>
              <a:ext cx="304800" cy="304800"/>
            </a:xfrm>
            <a:prstGeom prst="rightArrow">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p:cNvSpPr txBox="1"/>
            <p:nvPr/>
          </p:nvSpPr>
          <p:spPr>
            <a:xfrm>
              <a:off x="5181600" y="1864667"/>
              <a:ext cx="524503" cy="461665"/>
            </a:xfrm>
            <a:prstGeom prst="rect">
              <a:avLst/>
            </a:prstGeom>
            <a:noFill/>
          </p:spPr>
          <p:txBody>
            <a:bodyPr wrap="none" rtlCol="0">
              <a:spAutoFit/>
            </a:bodyPr>
            <a:lstStyle/>
            <a:p>
              <a:r>
                <a:rPr lang="en-US" sz="2400" b="1" dirty="0" err="1">
                  <a:latin typeface="Consolas" charset="0"/>
                  <a:ea typeface="Consolas" charset="0"/>
                  <a:cs typeface="Consolas" charset="0"/>
                </a:rPr>
                <a:t>sp</a:t>
              </a:r>
              <a:endParaRPr lang="en-US" sz="2400" b="1" dirty="0">
                <a:latin typeface="Consolas" charset="0"/>
                <a:ea typeface="Consolas" charset="0"/>
                <a:cs typeface="Consolas" charset="0"/>
              </a:endParaRPr>
            </a:p>
          </p:txBody>
        </p:sp>
      </p:grpSp>
      <p:graphicFrame>
        <p:nvGraphicFramePr>
          <p:cNvPr id="24" name="Table 23"/>
          <p:cNvGraphicFramePr>
            <a:graphicFrameLocks noGrp="1"/>
          </p:cNvGraphicFramePr>
          <p:nvPr>
            <p:extLst>
              <p:ext uri="{D42A27DB-BD31-4B8C-83A1-F6EECF244321}">
                <p14:modId xmlns:p14="http://schemas.microsoft.com/office/powerpoint/2010/main" val="1084762513"/>
              </p:ext>
            </p:extLst>
          </p:nvPr>
        </p:nvGraphicFramePr>
        <p:xfrm>
          <a:off x="7298129" y="3144553"/>
          <a:ext cx="1942001" cy="457200"/>
        </p:xfrm>
        <a:graphic>
          <a:graphicData uri="http://schemas.openxmlformats.org/drawingml/2006/table">
            <a:tbl>
              <a:tblPr>
                <a:tableStyleId>{073A0DAA-6AF3-43AB-8588-CEC1D06C72B9}</a:tableStyleId>
              </a:tblPr>
              <a:tblGrid>
                <a:gridCol w="1942001">
                  <a:extLst>
                    <a:ext uri="{9D8B030D-6E8A-4147-A177-3AD203B41FA5}">
                      <a16:colId xmlns:a16="http://schemas.microsoft.com/office/drawing/2014/main" val="20000"/>
                    </a:ext>
                  </a:extLst>
                </a:gridCol>
              </a:tblGrid>
              <a:tr h="457200">
                <a:tc>
                  <a:txBody>
                    <a:bodyPr/>
                    <a:lstStyle/>
                    <a:p>
                      <a:r>
                        <a:rPr lang="en-US" sz="2400" b="1" dirty="0">
                          <a:solidFill>
                            <a:srgbClr val="FF0000"/>
                          </a:solidFill>
                          <a:latin typeface="Consolas" charset="0"/>
                          <a:ea typeface="Consolas" charset="0"/>
                          <a:cs typeface="Consolas" charset="0"/>
                        </a:rPr>
                        <a:t>0x00400028</a:t>
                      </a:r>
                    </a:p>
                  </a:txBody>
                  <a:tcPr>
                    <a:solidFill>
                      <a:schemeClr val="bg1"/>
                    </a:solidFill>
                  </a:tcPr>
                </a:tc>
                <a:extLst>
                  <a:ext uri="{0D108BD9-81ED-4DB2-BD59-A6C34878D82A}">
                    <a16:rowId xmlns:a16="http://schemas.microsoft.com/office/drawing/2014/main" val="10000"/>
                  </a:ext>
                </a:extLst>
              </a:tr>
            </a:tbl>
          </a:graphicData>
        </a:graphic>
      </p:graphicFrame>
      <p:graphicFrame>
        <p:nvGraphicFramePr>
          <p:cNvPr id="12" name="Table 11">
            <a:extLst>
              <a:ext uri="{FF2B5EF4-FFF2-40B4-BE49-F238E27FC236}">
                <a16:creationId xmlns:a16="http://schemas.microsoft.com/office/drawing/2014/main" id="{975FCCBF-AEB0-F64E-A27F-E7361FBF4919}"/>
              </a:ext>
            </a:extLst>
          </p:cNvPr>
          <p:cNvGraphicFramePr>
            <a:graphicFrameLocks noGrp="1"/>
          </p:cNvGraphicFramePr>
          <p:nvPr>
            <p:extLst>
              <p:ext uri="{D42A27DB-BD31-4B8C-83A1-F6EECF244321}">
                <p14:modId xmlns:p14="http://schemas.microsoft.com/office/powerpoint/2010/main" val="2846042050"/>
              </p:ext>
            </p:extLst>
          </p:nvPr>
        </p:nvGraphicFramePr>
        <p:xfrm>
          <a:off x="6019800" y="3601753"/>
          <a:ext cx="3220330" cy="457200"/>
        </p:xfrm>
        <a:graphic>
          <a:graphicData uri="http://schemas.openxmlformats.org/drawingml/2006/table">
            <a:tbl>
              <a:tblPr>
                <a:tableStyleId>{073A0DAA-6AF3-43AB-8588-CEC1D06C72B9}</a:tableStyleId>
              </a:tblPr>
              <a:tblGrid>
                <a:gridCol w="1278329">
                  <a:extLst>
                    <a:ext uri="{9D8B030D-6E8A-4147-A177-3AD203B41FA5}">
                      <a16:colId xmlns:a16="http://schemas.microsoft.com/office/drawing/2014/main" val="20000"/>
                    </a:ext>
                  </a:extLst>
                </a:gridCol>
                <a:gridCol w="1942001">
                  <a:extLst>
                    <a:ext uri="{9D8B030D-6E8A-4147-A177-3AD203B41FA5}">
                      <a16:colId xmlns:a16="http://schemas.microsoft.com/office/drawing/2014/main" val="20001"/>
                    </a:ext>
                  </a:extLst>
                </a:gridCol>
              </a:tblGrid>
              <a:tr h="457200">
                <a:tc>
                  <a:txBody>
                    <a:bodyPr/>
                    <a:lstStyle/>
                    <a:p>
                      <a:pPr algn="r"/>
                      <a:r>
                        <a:rPr lang="en-US" sz="2400" b="1" dirty="0">
                          <a:latin typeface="Consolas" charset="0"/>
                          <a:ea typeface="Consolas" charset="0"/>
                          <a:cs typeface="Consolas" charset="0"/>
                        </a:rPr>
                        <a:t>0xEFF4</a:t>
                      </a:r>
                    </a:p>
                  </a:txBody>
                  <a:tcPr/>
                </a:tc>
                <a:tc>
                  <a:txBody>
                    <a:bodyPr/>
                    <a:lstStyle/>
                    <a:p>
                      <a:r>
                        <a:rPr lang="en-US" sz="2400" b="1" dirty="0">
                          <a:solidFill>
                            <a:schemeClr val="tx1"/>
                          </a:solidFill>
                          <a:latin typeface="Consolas" charset="0"/>
                          <a:ea typeface="Consolas" charset="0"/>
                          <a:cs typeface="Consolas" charset="0"/>
                        </a:rPr>
                        <a:t>0x00000000</a:t>
                      </a:r>
                    </a:p>
                  </a:txBody>
                  <a:tcPr>
                    <a:noFill/>
                  </a:tcPr>
                </a:tc>
                <a:extLst>
                  <a:ext uri="{0D108BD9-81ED-4DB2-BD59-A6C34878D82A}">
                    <a16:rowId xmlns:a16="http://schemas.microsoft.com/office/drawing/2014/main" val="10000"/>
                  </a:ext>
                </a:extLst>
              </a:tr>
            </a:tbl>
          </a:graphicData>
        </a:graphic>
      </p:graphicFrame>
      <p:graphicFrame>
        <p:nvGraphicFramePr>
          <p:cNvPr id="15" name="Table 14">
            <a:extLst>
              <a:ext uri="{FF2B5EF4-FFF2-40B4-BE49-F238E27FC236}">
                <a16:creationId xmlns:a16="http://schemas.microsoft.com/office/drawing/2014/main" id="{F0A6DCDF-BD7C-DF40-A729-8BFF9BF11234}"/>
              </a:ext>
            </a:extLst>
          </p:cNvPr>
          <p:cNvGraphicFramePr>
            <a:graphicFrameLocks noGrp="1"/>
          </p:cNvGraphicFramePr>
          <p:nvPr>
            <p:extLst>
              <p:ext uri="{D42A27DB-BD31-4B8C-83A1-F6EECF244321}">
                <p14:modId xmlns:p14="http://schemas.microsoft.com/office/powerpoint/2010/main" val="1901454666"/>
              </p:ext>
            </p:extLst>
          </p:nvPr>
        </p:nvGraphicFramePr>
        <p:xfrm>
          <a:off x="7298128" y="3601753"/>
          <a:ext cx="1942001" cy="457200"/>
        </p:xfrm>
        <a:graphic>
          <a:graphicData uri="http://schemas.openxmlformats.org/drawingml/2006/table">
            <a:tbl>
              <a:tblPr>
                <a:tableStyleId>{073A0DAA-6AF3-43AB-8588-CEC1D06C72B9}</a:tableStyleId>
              </a:tblPr>
              <a:tblGrid>
                <a:gridCol w="1942001">
                  <a:extLst>
                    <a:ext uri="{9D8B030D-6E8A-4147-A177-3AD203B41FA5}">
                      <a16:colId xmlns:a16="http://schemas.microsoft.com/office/drawing/2014/main" val="20000"/>
                    </a:ext>
                  </a:extLst>
                </a:gridCol>
              </a:tblGrid>
              <a:tr h="457200">
                <a:tc>
                  <a:txBody>
                    <a:bodyPr/>
                    <a:lstStyle/>
                    <a:p>
                      <a:r>
                        <a:rPr lang="en-US" sz="2400" b="1" dirty="0">
                          <a:solidFill>
                            <a:srgbClr val="FF0000"/>
                          </a:solidFill>
                          <a:latin typeface="Consolas" charset="0"/>
                          <a:ea typeface="Consolas" charset="0"/>
                          <a:cs typeface="Consolas" charset="0"/>
                        </a:rPr>
                        <a:t>0x0040008C</a:t>
                      </a:r>
                    </a:p>
                  </a:txBody>
                  <a:tcPr>
                    <a:solidFill>
                      <a:schemeClr val="bg1"/>
                    </a:solidFill>
                  </a:tcPr>
                </a:tc>
                <a:extLst>
                  <a:ext uri="{0D108BD9-81ED-4DB2-BD59-A6C34878D82A}">
                    <a16:rowId xmlns:a16="http://schemas.microsoft.com/office/drawing/2014/main" val="10000"/>
                  </a:ext>
                </a:extLst>
              </a:tr>
            </a:tbl>
          </a:graphicData>
        </a:graphic>
      </p:graphicFrame>
      <p:graphicFrame>
        <p:nvGraphicFramePr>
          <p:cNvPr id="16" name="Table 15">
            <a:extLst>
              <a:ext uri="{FF2B5EF4-FFF2-40B4-BE49-F238E27FC236}">
                <a16:creationId xmlns:a16="http://schemas.microsoft.com/office/drawing/2014/main" id="{B137EF9E-EE4D-7446-B3CC-1165DD25607B}"/>
              </a:ext>
            </a:extLst>
          </p:cNvPr>
          <p:cNvGraphicFramePr>
            <a:graphicFrameLocks noGrp="1"/>
          </p:cNvGraphicFramePr>
          <p:nvPr>
            <p:extLst>
              <p:ext uri="{D42A27DB-BD31-4B8C-83A1-F6EECF244321}">
                <p14:modId xmlns:p14="http://schemas.microsoft.com/office/powerpoint/2010/main" val="1812925033"/>
              </p:ext>
            </p:extLst>
          </p:nvPr>
        </p:nvGraphicFramePr>
        <p:xfrm>
          <a:off x="7049599" y="822479"/>
          <a:ext cx="1942001" cy="457200"/>
        </p:xfrm>
        <a:graphic>
          <a:graphicData uri="http://schemas.openxmlformats.org/drawingml/2006/table">
            <a:tbl>
              <a:tblPr>
                <a:tableStyleId>{073A0DAA-6AF3-43AB-8588-CEC1D06C72B9}</a:tableStyleId>
              </a:tblPr>
              <a:tblGrid>
                <a:gridCol w="1942001">
                  <a:extLst>
                    <a:ext uri="{9D8B030D-6E8A-4147-A177-3AD203B41FA5}">
                      <a16:colId xmlns:a16="http://schemas.microsoft.com/office/drawing/2014/main" val="20000"/>
                    </a:ext>
                  </a:extLst>
                </a:gridCol>
              </a:tblGrid>
              <a:tr h="457200">
                <a:tc>
                  <a:txBody>
                    <a:bodyPr/>
                    <a:lstStyle/>
                    <a:p>
                      <a:r>
                        <a:rPr lang="en-US" sz="2400" b="1" dirty="0">
                          <a:latin typeface="Consolas" charset="0"/>
                          <a:ea typeface="Consolas" charset="0"/>
                          <a:cs typeface="Consolas" charset="0"/>
                        </a:rPr>
                        <a:t>0x00400028</a:t>
                      </a:r>
                      <a:endParaRPr lang="en-US" sz="2400" b="1" dirty="0">
                        <a:solidFill>
                          <a:schemeClr val="tx1"/>
                        </a:solidFill>
                        <a:latin typeface="Consolas" charset="0"/>
                        <a:ea typeface="Consolas" charset="0"/>
                        <a:cs typeface="Consolas" charset="0"/>
                      </a:endParaRPr>
                    </a:p>
                  </a:txBody>
                  <a:tcPr>
                    <a:solidFill>
                      <a:schemeClr val="bg1"/>
                    </a:solidFill>
                  </a:tcPr>
                </a:tc>
                <a:extLst>
                  <a:ext uri="{0D108BD9-81ED-4DB2-BD59-A6C34878D82A}">
                    <a16:rowId xmlns:a16="http://schemas.microsoft.com/office/drawing/2014/main" val="10000"/>
                  </a:ext>
                </a:extLst>
              </a:tr>
            </a:tbl>
          </a:graphicData>
        </a:graphic>
      </p:graphicFrame>
      <p:sp>
        <p:nvSpPr>
          <p:cNvPr id="17" name="TextBox 16">
            <a:extLst>
              <a:ext uri="{FF2B5EF4-FFF2-40B4-BE49-F238E27FC236}">
                <a16:creationId xmlns:a16="http://schemas.microsoft.com/office/drawing/2014/main" id="{410B54B2-0D93-B34A-ABFE-C2B0A927AA95}"/>
              </a:ext>
            </a:extLst>
          </p:cNvPr>
          <p:cNvSpPr txBox="1"/>
          <p:nvPr/>
        </p:nvSpPr>
        <p:spPr>
          <a:xfrm>
            <a:off x="6185260" y="800100"/>
            <a:ext cx="864339" cy="461665"/>
          </a:xfrm>
          <a:prstGeom prst="rect">
            <a:avLst/>
          </a:prstGeom>
          <a:noFill/>
        </p:spPr>
        <p:txBody>
          <a:bodyPr wrap="none" rtlCol="0">
            <a:spAutoFit/>
          </a:bodyPr>
          <a:lstStyle/>
          <a:p>
            <a:pPr algn="r"/>
            <a:r>
              <a:rPr lang="en-US" sz="2400" b="1" dirty="0" err="1">
                <a:latin typeface="Consolas" charset="0"/>
                <a:ea typeface="Consolas" charset="0"/>
                <a:cs typeface="Consolas" charset="0"/>
              </a:rPr>
              <a:t>ra</a:t>
            </a:r>
            <a:r>
              <a:rPr lang="en-US" sz="2400" b="1" dirty="0">
                <a:latin typeface="Consolas" charset="0"/>
                <a:ea typeface="Consolas" charset="0"/>
                <a:cs typeface="Consolas" charset="0"/>
              </a:rPr>
              <a:t> =</a:t>
            </a:r>
          </a:p>
        </p:txBody>
      </p:sp>
    </p:spTree>
    <p:extLst>
      <p:ext uri="{BB962C8B-B14F-4D97-AF65-F5344CB8AC3E}">
        <p14:creationId xmlns:p14="http://schemas.microsoft.com/office/powerpoint/2010/main" val="423403449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42" presetClass="path" presetSubtype="0" accel="50000" decel="50000" fill="hold" nodeType="clickEffect">
                                  <p:stCondLst>
                                    <p:cond delay="0"/>
                                  </p:stCondLst>
                                  <p:childTnLst>
                                    <p:animMotion origin="layout" path="M -8.33333E-7 2.22222E-6 L -8.33333E-7 0.08083 " pathEditMode="relative" rAng="0" ptsTypes="AA">
                                      <p:cBhvr>
                                        <p:cTn id="18" dur="300" fill="hold"/>
                                        <p:tgtEl>
                                          <p:spTgt spid="21"/>
                                        </p:tgtEl>
                                        <p:attrNameLst>
                                          <p:attrName>ppt_x</p:attrName>
                                          <p:attrName>ppt_y</p:attrName>
                                        </p:attrNameLst>
                                      </p:cBhvr>
                                      <p:rCtr x="0" y="4028"/>
                                    </p:animMotion>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3">
                                            <p:txEl>
                                              <p:pRg st="5" end="5"/>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3">
                                            <p:txEl>
                                              <p:pRg st="6" end="6"/>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42" presetClass="path" presetSubtype="0" accel="50000" decel="50000" fill="hold" nodeType="clickEffect">
                                  <p:stCondLst>
                                    <p:cond delay="0"/>
                                  </p:stCondLst>
                                  <p:childTnLst>
                                    <p:animMotion origin="layout" path="M -8.33333E-7 0.08083 L -8.33333E-7 0.16055 " pathEditMode="relative" rAng="0" ptsTypes="AA">
                                      <p:cBhvr>
                                        <p:cTn id="42" dur="300" fill="hold"/>
                                        <p:tgtEl>
                                          <p:spTgt spid="21"/>
                                        </p:tgtEl>
                                        <p:attrNameLst>
                                          <p:attrName>ppt_x</p:attrName>
                                          <p:attrName>ppt_y</p:attrName>
                                        </p:attrNameLst>
                                      </p:cBhvr>
                                      <p:rCtr x="0" y="3972"/>
                                    </p:animMotion>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5"/>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uiExpand="1" build="p" bldLvl="5"/>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Going the other direction</a:t>
            </a:r>
            <a:r>
              <a:rPr lang="en-US" sz="2000" dirty="0"/>
              <a:t> (animated)</a:t>
            </a:r>
          </a:p>
        </p:txBody>
      </p:sp>
      <p:sp>
        <p:nvSpPr>
          <p:cNvPr id="13" name="Content Placeholder 12"/>
          <p:cNvSpPr>
            <a:spLocks noGrp="1"/>
          </p:cNvSpPr>
          <p:nvPr>
            <p:ph idx="1"/>
          </p:nvPr>
        </p:nvSpPr>
        <p:spPr/>
        <p:txBody>
          <a:bodyPr/>
          <a:lstStyle/>
          <a:p>
            <a:r>
              <a:rPr lang="en-US" dirty="0"/>
              <a:t>now we wanna </a:t>
            </a:r>
            <a:r>
              <a:rPr lang="en-US" b="1" dirty="0"/>
              <a:t>pop </a:t>
            </a:r>
            <a:r>
              <a:rPr lang="en-US" dirty="0"/>
              <a:t>the value off the stack and put it back in </a:t>
            </a:r>
            <a:r>
              <a:rPr lang="en-US" b="1" dirty="0" err="1">
                <a:latin typeface="Consolas" charset="0"/>
                <a:ea typeface="Consolas" charset="0"/>
                <a:cs typeface="Consolas" charset="0"/>
              </a:rPr>
              <a:t>ra</a:t>
            </a:r>
            <a:endParaRPr lang="en-US" b="1" dirty="0"/>
          </a:p>
          <a:p>
            <a:r>
              <a:rPr lang="en-US" dirty="0"/>
              <a:t>we do the same things, but in reverse</a:t>
            </a:r>
          </a:p>
          <a:p>
            <a:r>
              <a:rPr lang="en-US" dirty="0"/>
              <a:t>what's the opposite of </a:t>
            </a:r>
            <a:r>
              <a:rPr lang="en-US" b="1" dirty="0" err="1"/>
              <a:t>sw</a:t>
            </a:r>
            <a:r>
              <a:rPr lang="en-US" b="1" dirty="0"/>
              <a:t>?</a:t>
            </a:r>
          </a:p>
          <a:p>
            <a:pPr marL="0" indent="0">
              <a:buNone/>
            </a:pPr>
            <a:r>
              <a:rPr lang="en-US" b="1" dirty="0">
                <a:latin typeface="Consolas" charset="0"/>
                <a:ea typeface="Consolas" charset="0"/>
                <a:cs typeface="Consolas" charset="0"/>
              </a:rPr>
              <a:t>	</a:t>
            </a:r>
            <a:r>
              <a:rPr lang="en-US" sz="3200" b="1" dirty="0" err="1">
                <a:solidFill>
                  <a:srgbClr val="FF0000"/>
                </a:solidFill>
                <a:latin typeface="Consolas" charset="0"/>
                <a:ea typeface="Consolas" charset="0"/>
                <a:cs typeface="Consolas" charset="0"/>
              </a:rPr>
              <a:t>lw</a:t>
            </a:r>
            <a:r>
              <a:rPr lang="en-US" sz="3200" b="1" dirty="0">
                <a:solidFill>
                  <a:srgbClr val="FF0000"/>
                </a:solidFill>
                <a:latin typeface="Consolas" charset="0"/>
                <a:ea typeface="Consolas" charset="0"/>
                <a:cs typeface="Consolas" charset="0"/>
              </a:rPr>
              <a:t>  </a:t>
            </a:r>
            <a:r>
              <a:rPr lang="en-US" sz="3200" b="1" dirty="0" err="1">
                <a:latin typeface="Consolas" charset="0"/>
                <a:ea typeface="Consolas" charset="0"/>
                <a:cs typeface="Consolas" charset="0"/>
              </a:rPr>
              <a:t>ra</a:t>
            </a:r>
            <a:r>
              <a:rPr lang="en-US" sz="3200" b="1" dirty="0">
                <a:latin typeface="Consolas" charset="0"/>
                <a:ea typeface="Consolas" charset="0"/>
                <a:cs typeface="Consolas" charset="0"/>
              </a:rPr>
              <a:t>, (</a:t>
            </a:r>
            <a:r>
              <a:rPr lang="en-US" sz="3200" b="1" dirty="0" err="1">
                <a:latin typeface="Consolas" charset="0"/>
                <a:ea typeface="Consolas" charset="0"/>
                <a:cs typeface="Consolas" charset="0"/>
              </a:rPr>
              <a:t>sp</a:t>
            </a:r>
            <a:r>
              <a:rPr lang="en-US" sz="3200" b="1" dirty="0">
                <a:latin typeface="Consolas" charset="0"/>
                <a:ea typeface="Consolas" charset="0"/>
                <a:cs typeface="Consolas" charset="0"/>
              </a:rPr>
              <a:t>)</a:t>
            </a:r>
            <a:endParaRPr lang="en-US" b="1" dirty="0">
              <a:latin typeface="Consolas" charset="0"/>
              <a:ea typeface="Consolas" charset="0"/>
              <a:cs typeface="Consolas" charset="0"/>
            </a:endParaRPr>
          </a:p>
          <a:p>
            <a:r>
              <a:rPr lang="en-US" dirty="0"/>
              <a:t>what's the opposite of </a:t>
            </a:r>
            <a:r>
              <a:rPr lang="en-US" b="1" dirty="0"/>
              <a:t>subtracting 4?</a:t>
            </a:r>
            <a:endParaRPr lang="en-US" dirty="0"/>
          </a:p>
          <a:p>
            <a:pPr marL="0" lvl="0" indent="0">
              <a:buNone/>
            </a:pPr>
            <a:r>
              <a:rPr lang="en-US" b="1" dirty="0">
                <a:solidFill>
                  <a:srgbClr val="000000"/>
                </a:solidFill>
                <a:latin typeface="Consolas" charset="0"/>
                <a:ea typeface="Consolas" charset="0"/>
                <a:cs typeface="Consolas" charset="0"/>
              </a:rPr>
              <a:t>	</a:t>
            </a:r>
            <a:r>
              <a:rPr lang="en-US" sz="3200" b="1" dirty="0">
                <a:solidFill>
                  <a:srgbClr val="FF0000"/>
                </a:solidFill>
                <a:latin typeface="Consolas" charset="0"/>
                <a:ea typeface="Consolas" charset="0"/>
                <a:cs typeface="Consolas" charset="0"/>
              </a:rPr>
              <a:t>add </a:t>
            </a:r>
            <a:r>
              <a:rPr lang="en-US" sz="3200" b="1" dirty="0" err="1">
                <a:solidFill>
                  <a:srgbClr val="000000"/>
                </a:solidFill>
                <a:latin typeface="Consolas" charset="0"/>
                <a:ea typeface="Consolas" charset="0"/>
                <a:cs typeface="Consolas" charset="0"/>
              </a:rPr>
              <a:t>sp</a:t>
            </a:r>
            <a:r>
              <a:rPr lang="en-US" sz="3200" b="1" dirty="0">
                <a:solidFill>
                  <a:srgbClr val="000000"/>
                </a:solidFill>
                <a:latin typeface="Consolas" charset="0"/>
                <a:ea typeface="Consolas" charset="0"/>
                <a:cs typeface="Consolas" charset="0"/>
              </a:rPr>
              <a:t>, </a:t>
            </a:r>
            <a:r>
              <a:rPr lang="en-US" sz="3200" b="1" dirty="0" err="1">
                <a:solidFill>
                  <a:srgbClr val="000000"/>
                </a:solidFill>
                <a:latin typeface="Consolas" charset="0"/>
                <a:ea typeface="Consolas" charset="0"/>
                <a:cs typeface="Consolas" charset="0"/>
              </a:rPr>
              <a:t>sp</a:t>
            </a:r>
            <a:r>
              <a:rPr lang="en-US" sz="3200" b="1" dirty="0">
                <a:solidFill>
                  <a:srgbClr val="000000"/>
                </a:solidFill>
                <a:latin typeface="Consolas" charset="0"/>
                <a:ea typeface="Consolas" charset="0"/>
                <a:cs typeface="Consolas" charset="0"/>
              </a:rPr>
              <a:t>, 4</a:t>
            </a:r>
            <a:endParaRPr lang="en-US" dirty="0"/>
          </a:p>
          <a:p>
            <a:r>
              <a:rPr lang="en-US" dirty="0"/>
              <a:t>now we got back the old value of </a:t>
            </a:r>
            <a:r>
              <a:rPr lang="en-US" b="1" dirty="0" err="1">
                <a:latin typeface="Consolas" charset="0"/>
                <a:ea typeface="Consolas" charset="0"/>
                <a:cs typeface="Consolas" charset="0"/>
              </a:rPr>
              <a:t>ra</a:t>
            </a:r>
            <a:r>
              <a:rPr lang="en-US" dirty="0"/>
              <a:t>!</a:t>
            </a:r>
          </a:p>
          <a:p>
            <a:r>
              <a:rPr lang="en-US" dirty="0"/>
              <a:t>and </a:t>
            </a:r>
            <a:r>
              <a:rPr lang="en-US" b="1" dirty="0" err="1">
                <a:latin typeface="Consolas" charset="0"/>
                <a:ea typeface="Consolas" charset="0"/>
                <a:cs typeface="Consolas" charset="0"/>
              </a:rPr>
              <a:t>sp</a:t>
            </a:r>
            <a:r>
              <a:rPr lang="en-US" dirty="0"/>
              <a:t> is back where it was before!</a:t>
            </a:r>
          </a:p>
        </p:txBody>
      </p:sp>
      <p:sp>
        <p:nvSpPr>
          <p:cNvPr id="5" name="Footer Placeholder 4"/>
          <p:cNvSpPr>
            <a:spLocks noGrp="1"/>
          </p:cNvSpPr>
          <p:nvPr>
            <p:ph type="ftr" sz="quarter" idx="11"/>
          </p:nvPr>
        </p:nvSpPr>
        <p:spPr/>
        <p:txBody>
          <a:bodyPr/>
          <a:lstStyle/>
          <a:p>
            <a:r>
              <a:rPr lang="is-IS"/>
              <a:t>CS447</a:t>
            </a:r>
            <a:endParaRPr lang="en-US"/>
          </a:p>
        </p:txBody>
      </p:sp>
      <p:sp>
        <p:nvSpPr>
          <p:cNvPr id="6" name="Slide Number Placeholder 5"/>
          <p:cNvSpPr>
            <a:spLocks noGrp="1"/>
          </p:cNvSpPr>
          <p:nvPr>
            <p:ph type="sldNum" sz="quarter" idx="12"/>
          </p:nvPr>
        </p:nvSpPr>
        <p:spPr/>
        <p:txBody>
          <a:bodyPr/>
          <a:lstStyle/>
          <a:p>
            <a:fld id="{3552B95B-556F-44BD-91A5-D80C1B9E2BB3}" type="slidenum">
              <a:rPr lang="en-US" smtClean="0"/>
              <a:pPr/>
              <a:t>11</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2505413273"/>
              </p:ext>
            </p:extLst>
          </p:nvPr>
        </p:nvGraphicFramePr>
        <p:xfrm>
          <a:off x="6037797" y="1560450"/>
          <a:ext cx="3220330" cy="1828800"/>
        </p:xfrm>
        <a:graphic>
          <a:graphicData uri="http://schemas.openxmlformats.org/drawingml/2006/table">
            <a:tbl>
              <a:tblPr>
                <a:tableStyleId>{073A0DAA-6AF3-43AB-8588-CEC1D06C72B9}</a:tableStyleId>
              </a:tblPr>
              <a:tblGrid>
                <a:gridCol w="1278329">
                  <a:extLst>
                    <a:ext uri="{9D8B030D-6E8A-4147-A177-3AD203B41FA5}">
                      <a16:colId xmlns:a16="http://schemas.microsoft.com/office/drawing/2014/main" val="20000"/>
                    </a:ext>
                  </a:extLst>
                </a:gridCol>
                <a:gridCol w="1942001">
                  <a:extLst>
                    <a:ext uri="{9D8B030D-6E8A-4147-A177-3AD203B41FA5}">
                      <a16:colId xmlns:a16="http://schemas.microsoft.com/office/drawing/2014/main" val="20001"/>
                    </a:ext>
                  </a:extLst>
                </a:gridCol>
              </a:tblGrid>
              <a:tr h="247650">
                <a:tc>
                  <a:txBody>
                    <a:bodyPr/>
                    <a:lstStyle/>
                    <a:p>
                      <a:pPr algn="ctr"/>
                      <a:r>
                        <a:rPr lang="en-US" sz="2400" b="1" dirty="0">
                          <a:latin typeface="Consolas" charset="0"/>
                          <a:ea typeface="Consolas" charset="0"/>
                          <a:cs typeface="Consolas" charset="0"/>
                        </a:rPr>
                        <a:t>...</a:t>
                      </a:r>
                    </a:p>
                  </a:txBody>
                  <a:tcPr/>
                </a:tc>
                <a:tc>
                  <a:txBody>
                    <a:bodyPr/>
                    <a:lstStyle/>
                    <a:p>
                      <a:pPr algn="ctr"/>
                      <a:r>
                        <a:rPr lang="en-US" sz="2400" b="1" dirty="0">
                          <a:solidFill>
                            <a:schemeClr val="tx1"/>
                          </a:solidFill>
                          <a:latin typeface="Consolas" charset="0"/>
                          <a:ea typeface="Consolas" charset="0"/>
                          <a:cs typeface="Consolas" charset="0"/>
                        </a:rPr>
                        <a:t>...</a:t>
                      </a:r>
                    </a:p>
                  </a:txBody>
                  <a:tcPr>
                    <a:noFill/>
                  </a:tcPr>
                </a:tc>
                <a:extLst>
                  <a:ext uri="{0D108BD9-81ED-4DB2-BD59-A6C34878D82A}">
                    <a16:rowId xmlns:a16="http://schemas.microsoft.com/office/drawing/2014/main" val="10000"/>
                  </a:ext>
                </a:extLst>
              </a:tr>
              <a:tr h="247650">
                <a:tc>
                  <a:txBody>
                    <a:bodyPr/>
                    <a:lstStyle/>
                    <a:p>
                      <a:pPr algn="r"/>
                      <a:r>
                        <a:rPr lang="en-US" sz="2400" b="1" dirty="0">
                          <a:latin typeface="Consolas" charset="0"/>
                          <a:ea typeface="Consolas" charset="0"/>
                          <a:cs typeface="Consolas" charset="0"/>
                        </a:rPr>
                        <a:t>0xF004</a:t>
                      </a:r>
                    </a:p>
                  </a:txBody>
                  <a:tcPr/>
                </a:tc>
                <a:tc>
                  <a:txBody>
                    <a:bodyPr/>
                    <a:lstStyle/>
                    <a:p>
                      <a:r>
                        <a:rPr lang="en-US" sz="2400" b="1" dirty="0">
                          <a:solidFill>
                            <a:schemeClr val="tx1"/>
                          </a:solidFill>
                          <a:latin typeface="Consolas" charset="0"/>
                          <a:ea typeface="Consolas" charset="0"/>
                          <a:cs typeface="Consolas" charset="0"/>
                        </a:rPr>
                        <a:t>0x00000000</a:t>
                      </a:r>
                    </a:p>
                  </a:txBody>
                  <a:tcPr>
                    <a:noFill/>
                  </a:tcPr>
                </a:tc>
                <a:extLst>
                  <a:ext uri="{0D108BD9-81ED-4DB2-BD59-A6C34878D82A}">
                    <a16:rowId xmlns:a16="http://schemas.microsoft.com/office/drawing/2014/main" val="10001"/>
                  </a:ext>
                </a:extLst>
              </a:tr>
              <a:tr h="247650">
                <a:tc>
                  <a:txBody>
                    <a:bodyPr/>
                    <a:lstStyle/>
                    <a:p>
                      <a:pPr algn="r"/>
                      <a:r>
                        <a:rPr lang="en-US" sz="2400" b="1" dirty="0">
                          <a:latin typeface="Consolas" charset="0"/>
                          <a:ea typeface="Consolas" charset="0"/>
                          <a:cs typeface="Consolas" charset="0"/>
                        </a:rPr>
                        <a:t>0xF000</a:t>
                      </a:r>
                    </a:p>
                  </a:txBody>
                  <a:tcPr/>
                </a:tc>
                <a:tc>
                  <a:txBody>
                    <a:bodyPr/>
                    <a:lstStyle/>
                    <a:p>
                      <a:r>
                        <a:rPr lang="en-US" sz="2400" b="1" dirty="0">
                          <a:solidFill>
                            <a:schemeClr val="tx1"/>
                          </a:solidFill>
                          <a:latin typeface="Consolas" charset="0"/>
                          <a:ea typeface="Consolas" charset="0"/>
                          <a:cs typeface="Consolas" charset="0"/>
                        </a:rPr>
                        <a:t>0x00000000</a:t>
                      </a:r>
                    </a:p>
                  </a:txBody>
                  <a:tcPr>
                    <a:noFill/>
                  </a:tcPr>
                </a:tc>
                <a:extLst>
                  <a:ext uri="{0D108BD9-81ED-4DB2-BD59-A6C34878D82A}">
                    <a16:rowId xmlns:a16="http://schemas.microsoft.com/office/drawing/2014/main" val="10002"/>
                  </a:ext>
                </a:extLst>
              </a:tr>
              <a:tr h="247650">
                <a:tc>
                  <a:txBody>
                    <a:bodyPr/>
                    <a:lstStyle/>
                    <a:p>
                      <a:pPr algn="r"/>
                      <a:r>
                        <a:rPr lang="en-US" sz="2400" b="1" dirty="0">
                          <a:latin typeface="Consolas" charset="0"/>
                          <a:ea typeface="Consolas" charset="0"/>
                          <a:cs typeface="Consolas" charset="0"/>
                        </a:rPr>
                        <a:t>0xEFFC</a:t>
                      </a:r>
                    </a:p>
                  </a:txBody>
                  <a:tcPr/>
                </a:tc>
                <a:tc>
                  <a:txBody>
                    <a:bodyPr/>
                    <a:lstStyle/>
                    <a:p>
                      <a:r>
                        <a:rPr lang="en-US" sz="2400" b="1" dirty="0">
                          <a:solidFill>
                            <a:schemeClr val="tx1"/>
                          </a:solidFill>
                          <a:latin typeface="Consolas" charset="0"/>
                          <a:ea typeface="Consolas" charset="0"/>
                          <a:cs typeface="Consolas" charset="0"/>
                        </a:rPr>
                        <a:t>0x00000000</a:t>
                      </a:r>
                    </a:p>
                  </a:txBody>
                  <a:tcPr>
                    <a:noFill/>
                  </a:tcPr>
                </a:tc>
                <a:extLst>
                  <a:ext uri="{0D108BD9-81ED-4DB2-BD59-A6C34878D82A}">
                    <a16:rowId xmlns:a16="http://schemas.microsoft.com/office/drawing/2014/main" val="10003"/>
                  </a:ext>
                </a:extLst>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3305773355"/>
              </p:ext>
            </p:extLst>
          </p:nvPr>
        </p:nvGraphicFramePr>
        <p:xfrm>
          <a:off x="6037797" y="3390900"/>
          <a:ext cx="3220330" cy="457200"/>
        </p:xfrm>
        <a:graphic>
          <a:graphicData uri="http://schemas.openxmlformats.org/drawingml/2006/table">
            <a:tbl>
              <a:tblPr>
                <a:tableStyleId>{073A0DAA-6AF3-43AB-8588-CEC1D06C72B9}</a:tableStyleId>
              </a:tblPr>
              <a:tblGrid>
                <a:gridCol w="1278329">
                  <a:extLst>
                    <a:ext uri="{9D8B030D-6E8A-4147-A177-3AD203B41FA5}">
                      <a16:colId xmlns:a16="http://schemas.microsoft.com/office/drawing/2014/main" val="20000"/>
                    </a:ext>
                  </a:extLst>
                </a:gridCol>
                <a:gridCol w="1942001">
                  <a:extLst>
                    <a:ext uri="{9D8B030D-6E8A-4147-A177-3AD203B41FA5}">
                      <a16:colId xmlns:a16="http://schemas.microsoft.com/office/drawing/2014/main" val="20001"/>
                    </a:ext>
                  </a:extLst>
                </a:gridCol>
              </a:tblGrid>
              <a:tr h="457200">
                <a:tc>
                  <a:txBody>
                    <a:bodyPr/>
                    <a:lstStyle/>
                    <a:p>
                      <a:pPr algn="r"/>
                      <a:r>
                        <a:rPr lang="en-US" sz="2400" b="1" dirty="0">
                          <a:latin typeface="Consolas" charset="0"/>
                          <a:ea typeface="Consolas" charset="0"/>
                          <a:cs typeface="Consolas" charset="0"/>
                        </a:rPr>
                        <a:t>0xEFF8</a:t>
                      </a:r>
                    </a:p>
                  </a:txBody>
                  <a:tcPr/>
                </a:tc>
                <a:tc>
                  <a:txBody>
                    <a:bodyPr/>
                    <a:lstStyle/>
                    <a:p>
                      <a:r>
                        <a:rPr lang="en-US" sz="2400" b="1" dirty="0">
                          <a:solidFill>
                            <a:schemeClr val="tx1"/>
                          </a:solidFill>
                          <a:latin typeface="Consolas" charset="0"/>
                          <a:ea typeface="Consolas" charset="0"/>
                          <a:cs typeface="Consolas" charset="0"/>
                        </a:rPr>
                        <a:t>0x00400028</a:t>
                      </a:r>
                    </a:p>
                  </a:txBody>
                  <a:tcPr>
                    <a:noFill/>
                  </a:tcPr>
                </a:tc>
                <a:extLst>
                  <a:ext uri="{0D108BD9-81ED-4DB2-BD59-A6C34878D82A}">
                    <a16:rowId xmlns:a16="http://schemas.microsoft.com/office/drawing/2014/main" val="10000"/>
                  </a:ext>
                </a:extLst>
              </a:tr>
            </a:tbl>
          </a:graphicData>
        </a:graphic>
      </p:graphicFrame>
      <p:grpSp>
        <p:nvGrpSpPr>
          <p:cNvPr id="9" name="Group 8"/>
          <p:cNvGrpSpPr/>
          <p:nvPr/>
        </p:nvGrpSpPr>
        <p:grpSpPr>
          <a:xfrm>
            <a:off x="5208494" y="3375108"/>
            <a:ext cx="829303" cy="461665"/>
            <a:chOff x="5181600" y="1864667"/>
            <a:chExt cx="829303" cy="461665"/>
          </a:xfrm>
        </p:grpSpPr>
        <p:sp>
          <p:nvSpPr>
            <p:cNvPr id="10" name="Right Arrow 9"/>
            <p:cNvSpPr/>
            <p:nvPr/>
          </p:nvSpPr>
          <p:spPr>
            <a:xfrm>
              <a:off x="5706103" y="1943100"/>
              <a:ext cx="304800" cy="304800"/>
            </a:xfrm>
            <a:prstGeom prst="rightArrow">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5181600" y="1864667"/>
              <a:ext cx="524503" cy="461665"/>
            </a:xfrm>
            <a:prstGeom prst="rect">
              <a:avLst/>
            </a:prstGeom>
            <a:noFill/>
          </p:spPr>
          <p:txBody>
            <a:bodyPr wrap="none" rtlCol="0">
              <a:spAutoFit/>
            </a:bodyPr>
            <a:lstStyle/>
            <a:p>
              <a:r>
                <a:rPr lang="en-US" sz="2400" b="1" dirty="0" err="1">
                  <a:latin typeface="Consolas" charset="0"/>
                  <a:ea typeface="Consolas" charset="0"/>
                  <a:cs typeface="Consolas" charset="0"/>
                </a:rPr>
                <a:t>sp</a:t>
              </a:r>
              <a:endParaRPr lang="en-US" sz="2400" b="1" dirty="0">
                <a:latin typeface="Consolas" charset="0"/>
                <a:ea typeface="Consolas" charset="0"/>
                <a:cs typeface="Consolas" charset="0"/>
              </a:endParaRPr>
            </a:p>
          </p:txBody>
        </p:sp>
      </p:grpSp>
      <p:graphicFrame>
        <p:nvGraphicFramePr>
          <p:cNvPr id="12" name="Table 11"/>
          <p:cNvGraphicFramePr>
            <a:graphicFrameLocks noGrp="1"/>
          </p:cNvGraphicFramePr>
          <p:nvPr>
            <p:extLst>
              <p:ext uri="{D42A27DB-BD31-4B8C-83A1-F6EECF244321}">
                <p14:modId xmlns:p14="http://schemas.microsoft.com/office/powerpoint/2010/main" val="2234775864"/>
              </p:ext>
            </p:extLst>
          </p:nvPr>
        </p:nvGraphicFramePr>
        <p:xfrm>
          <a:off x="6620503" y="974879"/>
          <a:ext cx="1942001" cy="457200"/>
        </p:xfrm>
        <a:graphic>
          <a:graphicData uri="http://schemas.openxmlformats.org/drawingml/2006/table">
            <a:tbl>
              <a:tblPr>
                <a:tableStyleId>{073A0DAA-6AF3-43AB-8588-CEC1D06C72B9}</a:tableStyleId>
              </a:tblPr>
              <a:tblGrid>
                <a:gridCol w="1942001">
                  <a:extLst>
                    <a:ext uri="{9D8B030D-6E8A-4147-A177-3AD203B41FA5}">
                      <a16:colId xmlns:a16="http://schemas.microsoft.com/office/drawing/2014/main" val="20000"/>
                    </a:ext>
                  </a:extLst>
                </a:gridCol>
              </a:tblGrid>
              <a:tr h="457200">
                <a:tc>
                  <a:txBody>
                    <a:bodyPr/>
                    <a:lstStyle/>
                    <a:p>
                      <a:r>
                        <a:rPr lang="en-US" sz="2400" b="1" dirty="0">
                          <a:solidFill>
                            <a:schemeClr val="tx1"/>
                          </a:solidFill>
                          <a:latin typeface="Consolas" charset="0"/>
                          <a:ea typeface="Consolas" charset="0"/>
                          <a:cs typeface="Consolas" charset="0"/>
                        </a:rPr>
                        <a:t>0xABAD1DEA</a:t>
                      </a:r>
                    </a:p>
                  </a:txBody>
                  <a:tcPr>
                    <a:solidFill>
                      <a:schemeClr val="bg1"/>
                    </a:solidFill>
                  </a:tcPr>
                </a:tc>
                <a:extLst>
                  <a:ext uri="{0D108BD9-81ED-4DB2-BD59-A6C34878D82A}">
                    <a16:rowId xmlns:a16="http://schemas.microsoft.com/office/drawing/2014/main" val="10000"/>
                  </a:ext>
                </a:extLst>
              </a:tr>
            </a:tbl>
          </a:graphicData>
        </a:graphic>
      </p:graphicFrame>
      <p:graphicFrame>
        <p:nvGraphicFramePr>
          <p:cNvPr id="14" name="Table 13"/>
          <p:cNvGraphicFramePr>
            <a:graphicFrameLocks noGrp="1"/>
          </p:cNvGraphicFramePr>
          <p:nvPr>
            <p:extLst>
              <p:ext uri="{D42A27DB-BD31-4B8C-83A1-F6EECF244321}">
                <p14:modId xmlns:p14="http://schemas.microsoft.com/office/powerpoint/2010/main" val="2548134906"/>
              </p:ext>
            </p:extLst>
          </p:nvPr>
        </p:nvGraphicFramePr>
        <p:xfrm>
          <a:off x="6620503" y="974879"/>
          <a:ext cx="1942001" cy="457200"/>
        </p:xfrm>
        <a:graphic>
          <a:graphicData uri="http://schemas.openxmlformats.org/drawingml/2006/table">
            <a:tbl>
              <a:tblPr>
                <a:tableStyleId>{073A0DAA-6AF3-43AB-8588-CEC1D06C72B9}</a:tableStyleId>
              </a:tblPr>
              <a:tblGrid>
                <a:gridCol w="1942001">
                  <a:extLst>
                    <a:ext uri="{9D8B030D-6E8A-4147-A177-3AD203B41FA5}">
                      <a16:colId xmlns:a16="http://schemas.microsoft.com/office/drawing/2014/main" val="20000"/>
                    </a:ext>
                  </a:extLst>
                </a:gridCol>
              </a:tblGrid>
              <a:tr h="457200">
                <a:tc>
                  <a:txBody>
                    <a:bodyPr/>
                    <a:lstStyle/>
                    <a:p>
                      <a:r>
                        <a:rPr lang="en-US" sz="2400" b="1" dirty="0">
                          <a:solidFill>
                            <a:srgbClr val="FF0000"/>
                          </a:solidFill>
                          <a:latin typeface="Consolas" charset="0"/>
                          <a:ea typeface="Consolas" charset="0"/>
                          <a:cs typeface="Consolas" charset="0"/>
                        </a:rPr>
                        <a:t>0x00400028</a:t>
                      </a:r>
                    </a:p>
                  </a:txBody>
                  <a:tcPr>
                    <a:solidFill>
                      <a:schemeClr val="bg1"/>
                    </a:solidFill>
                  </a:tcPr>
                </a:tc>
                <a:extLst>
                  <a:ext uri="{0D108BD9-81ED-4DB2-BD59-A6C34878D82A}">
                    <a16:rowId xmlns:a16="http://schemas.microsoft.com/office/drawing/2014/main" val="10000"/>
                  </a:ext>
                </a:extLst>
              </a:tr>
            </a:tbl>
          </a:graphicData>
        </a:graphic>
      </p:graphicFrame>
      <p:sp>
        <p:nvSpPr>
          <p:cNvPr id="15" name="TextBox 14"/>
          <p:cNvSpPr txBox="1"/>
          <p:nvPr/>
        </p:nvSpPr>
        <p:spPr>
          <a:xfrm>
            <a:off x="5756164" y="952500"/>
            <a:ext cx="864339" cy="461665"/>
          </a:xfrm>
          <a:prstGeom prst="rect">
            <a:avLst/>
          </a:prstGeom>
          <a:noFill/>
        </p:spPr>
        <p:txBody>
          <a:bodyPr wrap="none" rtlCol="0">
            <a:spAutoFit/>
          </a:bodyPr>
          <a:lstStyle/>
          <a:p>
            <a:pPr algn="r"/>
            <a:r>
              <a:rPr lang="en-US" sz="2400" b="1" dirty="0" err="1">
                <a:latin typeface="Consolas" charset="0"/>
                <a:ea typeface="Consolas" charset="0"/>
                <a:cs typeface="Consolas" charset="0"/>
              </a:rPr>
              <a:t>ra</a:t>
            </a:r>
            <a:r>
              <a:rPr lang="en-US" sz="2400" b="1" dirty="0">
                <a:latin typeface="Consolas" charset="0"/>
                <a:ea typeface="Consolas" charset="0"/>
                <a:cs typeface="Consolas" charset="0"/>
              </a:rPr>
              <a:t> =</a:t>
            </a:r>
          </a:p>
        </p:txBody>
      </p:sp>
      <p:sp>
        <p:nvSpPr>
          <p:cNvPr id="16" name="TextBox 15"/>
          <p:cNvSpPr txBox="1"/>
          <p:nvPr/>
        </p:nvSpPr>
        <p:spPr>
          <a:xfrm>
            <a:off x="1752620" y="4069678"/>
            <a:ext cx="5638780" cy="1107996"/>
          </a:xfrm>
          <a:prstGeom prst="rect">
            <a:avLst/>
          </a:prstGeom>
          <a:noFill/>
        </p:spPr>
        <p:txBody>
          <a:bodyPr wrap="square" rtlCol="0">
            <a:spAutoFit/>
          </a:bodyPr>
          <a:lstStyle/>
          <a:p>
            <a:pPr algn="ctr"/>
            <a:r>
              <a:rPr lang="en-US" sz="2200" dirty="0"/>
              <a:t>making sure </a:t>
            </a:r>
            <a:r>
              <a:rPr lang="en-US" sz="2200" b="1" dirty="0" err="1"/>
              <a:t>sp</a:t>
            </a:r>
            <a:r>
              <a:rPr lang="en-US" sz="2200" dirty="0"/>
              <a:t> ends up where it started</a:t>
            </a:r>
            <a:br>
              <a:rPr lang="en-US" sz="2200" dirty="0"/>
            </a:br>
            <a:r>
              <a:rPr lang="en-US" sz="2200" dirty="0"/>
              <a:t>is called "balancing the stack." if the stack gets </a:t>
            </a:r>
            <a:r>
              <a:rPr lang="en-US" sz="2200" i="1" dirty="0"/>
              <a:t>im</a:t>
            </a:r>
            <a:r>
              <a:rPr lang="en-US" sz="2200" dirty="0"/>
              <a:t>balanced, </a:t>
            </a:r>
            <a:r>
              <a:rPr lang="en-US" sz="2200" b="1" i="1" dirty="0"/>
              <a:t>very bad things happen.</a:t>
            </a:r>
            <a:endParaRPr lang="en-US" sz="2200" b="1" dirty="0"/>
          </a:p>
        </p:txBody>
      </p:sp>
    </p:spTree>
    <p:extLst>
      <p:ext uri="{BB962C8B-B14F-4D97-AF65-F5344CB8AC3E}">
        <p14:creationId xmlns:p14="http://schemas.microsoft.com/office/powerpoint/2010/main" val="333960570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3">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42" presetClass="path" presetSubtype="0" accel="50000" decel="50000" fill="hold" nodeType="clickEffect">
                                  <p:stCondLst>
                                    <p:cond delay="0"/>
                                  </p:stCondLst>
                                  <p:childTnLst>
                                    <p:animMotion origin="layout" path="M -5.55556E-7 -3.33333E-6 L -5.55556E-7 -0.0775 " pathEditMode="relative" rAng="0" ptsTypes="AA">
                                      <p:cBhvr>
                                        <p:cTn id="34" dur="300" fill="hold"/>
                                        <p:tgtEl>
                                          <p:spTgt spid="9"/>
                                        </p:tgtEl>
                                        <p:attrNameLst>
                                          <p:attrName>ppt_x</p:attrName>
                                          <p:attrName>ppt_y</p:attrName>
                                        </p:attrNameLst>
                                      </p:cBhvr>
                                      <p:rCtr x="0" y="-3889"/>
                                    </p:animMotion>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3">
                                            <p:txEl>
                                              <p:pRg st="6" end="6"/>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3">
                                            <p:txEl>
                                              <p:pRg st="7" end="7"/>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bldP spid="1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Shortening the pushes and pops</a:t>
            </a:r>
          </a:p>
        </p:txBody>
      </p:sp>
      <p:sp>
        <p:nvSpPr>
          <p:cNvPr id="3" name="Content Placeholder 2"/>
          <p:cNvSpPr>
            <a:spLocks noGrp="1"/>
          </p:cNvSpPr>
          <p:nvPr>
            <p:ph idx="1"/>
          </p:nvPr>
        </p:nvSpPr>
        <p:spPr>
          <a:xfrm>
            <a:off x="152400" y="495301"/>
            <a:ext cx="8763000" cy="1600199"/>
          </a:xfrm>
        </p:spPr>
        <p:txBody>
          <a:bodyPr/>
          <a:lstStyle/>
          <a:p>
            <a:r>
              <a:rPr lang="en-US" dirty="0"/>
              <a:t>the push and pop operations always look and work the same</a:t>
            </a:r>
          </a:p>
          <a:p>
            <a:r>
              <a:rPr lang="en-US" dirty="0"/>
              <a:t>since you'll be using them in most functions, I shortened </a:t>
            </a:r>
            <a:r>
              <a:rPr lang="en-US" dirty="0" err="1"/>
              <a:t>em</a:t>
            </a:r>
            <a:endParaRPr lang="en-US" dirty="0"/>
          </a:p>
          <a:p>
            <a:r>
              <a:rPr lang="en-US" dirty="0"/>
              <a:t>if you write </a:t>
            </a:r>
            <a:r>
              <a:rPr lang="en-US" b="1" dirty="0"/>
              <a:t>push </a:t>
            </a:r>
            <a:r>
              <a:rPr lang="en-US" b="1" dirty="0" err="1"/>
              <a:t>ra</a:t>
            </a:r>
            <a:r>
              <a:rPr lang="en-US" b="1" dirty="0"/>
              <a:t> </a:t>
            </a:r>
            <a:r>
              <a:rPr lang="en-US" dirty="0"/>
              <a:t>or </a:t>
            </a:r>
            <a:r>
              <a:rPr lang="en-US" b="1" dirty="0"/>
              <a:t>pop </a:t>
            </a:r>
            <a:r>
              <a:rPr lang="en-US" b="1" dirty="0" err="1"/>
              <a:t>ra</a:t>
            </a:r>
            <a:r>
              <a:rPr lang="en-US" dirty="0"/>
              <a:t>, it'll do these things for you!</a:t>
            </a:r>
          </a:p>
        </p:txBody>
      </p:sp>
      <p:sp>
        <p:nvSpPr>
          <p:cNvPr id="5" name="Footer Placeholder 4"/>
          <p:cNvSpPr>
            <a:spLocks noGrp="1"/>
          </p:cNvSpPr>
          <p:nvPr>
            <p:ph type="ftr" sz="quarter" idx="11"/>
          </p:nvPr>
        </p:nvSpPr>
        <p:spPr/>
        <p:txBody>
          <a:bodyPr/>
          <a:lstStyle/>
          <a:p>
            <a:r>
              <a:rPr lang="is-IS"/>
              <a:t>CS447</a:t>
            </a:r>
            <a:endParaRPr lang="en-US"/>
          </a:p>
        </p:txBody>
      </p:sp>
      <p:sp>
        <p:nvSpPr>
          <p:cNvPr id="6" name="Slide Number Placeholder 5"/>
          <p:cNvSpPr>
            <a:spLocks noGrp="1"/>
          </p:cNvSpPr>
          <p:nvPr>
            <p:ph type="sldNum" sz="quarter" idx="12"/>
          </p:nvPr>
        </p:nvSpPr>
        <p:spPr/>
        <p:txBody>
          <a:bodyPr/>
          <a:lstStyle/>
          <a:p>
            <a:fld id="{3552B95B-556F-44BD-91A5-D80C1B9E2BB3}" type="slidenum">
              <a:rPr lang="en-US" smtClean="0"/>
              <a:pPr/>
              <a:t>12</a:t>
            </a:fld>
            <a:endParaRPr lang="en-US"/>
          </a:p>
        </p:txBody>
      </p:sp>
      <p:sp>
        <p:nvSpPr>
          <p:cNvPr id="7" name="TextBox 6"/>
          <p:cNvSpPr txBox="1"/>
          <p:nvPr/>
        </p:nvSpPr>
        <p:spPr>
          <a:xfrm>
            <a:off x="3712330" y="1726578"/>
            <a:ext cx="3467937" cy="954107"/>
          </a:xfrm>
          <a:prstGeom prst="rect">
            <a:avLst/>
          </a:prstGeom>
          <a:noFill/>
        </p:spPr>
        <p:txBody>
          <a:bodyPr wrap="none" rtlCol="0">
            <a:spAutoFit/>
          </a:bodyPr>
          <a:lstStyle/>
          <a:p>
            <a:r>
              <a:rPr lang="en-US" sz="2800" b="1" dirty="0">
                <a:latin typeface="Consolas" charset="0"/>
                <a:ea typeface="Consolas" charset="0"/>
                <a:cs typeface="Consolas" charset="0"/>
              </a:rPr>
              <a:t>	</a:t>
            </a:r>
            <a:r>
              <a:rPr lang="en-US" sz="2800" b="1" dirty="0">
                <a:solidFill>
                  <a:srgbClr val="FF0000"/>
                </a:solidFill>
                <a:latin typeface="Consolas" charset="0"/>
                <a:ea typeface="Consolas" charset="0"/>
                <a:cs typeface="Consolas" charset="0"/>
              </a:rPr>
              <a:t>sub </a:t>
            </a:r>
            <a:r>
              <a:rPr lang="en-US" sz="2800" b="1" dirty="0" err="1">
                <a:latin typeface="Consolas" charset="0"/>
                <a:ea typeface="Consolas" charset="0"/>
                <a:cs typeface="Consolas" charset="0"/>
              </a:rPr>
              <a:t>sp</a:t>
            </a:r>
            <a:r>
              <a:rPr lang="en-US" sz="2800" b="1" dirty="0">
                <a:latin typeface="Consolas" charset="0"/>
                <a:ea typeface="Consolas" charset="0"/>
                <a:cs typeface="Consolas" charset="0"/>
              </a:rPr>
              <a:t>, </a:t>
            </a:r>
            <a:r>
              <a:rPr lang="en-US" sz="2800" b="1" dirty="0" err="1">
                <a:latin typeface="Consolas" charset="0"/>
                <a:ea typeface="Consolas" charset="0"/>
                <a:cs typeface="Consolas" charset="0"/>
              </a:rPr>
              <a:t>sp</a:t>
            </a:r>
            <a:r>
              <a:rPr lang="en-US" sz="2800" b="1" dirty="0">
                <a:latin typeface="Consolas" charset="0"/>
                <a:ea typeface="Consolas" charset="0"/>
                <a:cs typeface="Consolas" charset="0"/>
              </a:rPr>
              <a:t>, 4</a:t>
            </a:r>
          </a:p>
          <a:p>
            <a:r>
              <a:rPr lang="en-US" sz="2800" b="1" dirty="0">
                <a:latin typeface="Consolas" charset="0"/>
                <a:ea typeface="Consolas" charset="0"/>
                <a:cs typeface="Consolas" charset="0"/>
              </a:rPr>
              <a:t>	</a:t>
            </a:r>
            <a:r>
              <a:rPr lang="en-US" sz="2800" b="1" dirty="0" err="1">
                <a:solidFill>
                  <a:srgbClr val="FF0000"/>
                </a:solidFill>
                <a:latin typeface="Consolas" charset="0"/>
                <a:ea typeface="Consolas" charset="0"/>
                <a:cs typeface="Consolas" charset="0"/>
              </a:rPr>
              <a:t>sw</a:t>
            </a:r>
            <a:r>
              <a:rPr lang="en-US" sz="2800" b="1" dirty="0">
                <a:latin typeface="Consolas" charset="0"/>
                <a:ea typeface="Consolas" charset="0"/>
                <a:cs typeface="Consolas" charset="0"/>
              </a:rPr>
              <a:t>  </a:t>
            </a:r>
            <a:r>
              <a:rPr lang="en-US" sz="2800" b="1" dirty="0" err="1">
                <a:latin typeface="Consolas" charset="0"/>
                <a:ea typeface="Consolas" charset="0"/>
                <a:cs typeface="Consolas" charset="0"/>
              </a:rPr>
              <a:t>ra</a:t>
            </a:r>
            <a:r>
              <a:rPr lang="en-US" sz="2800" b="1" dirty="0">
                <a:latin typeface="Consolas" charset="0"/>
                <a:ea typeface="Consolas" charset="0"/>
                <a:cs typeface="Consolas" charset="0"/>
              </a:rPr>
              <a:t>, (</a:t>
            </a:r>
            <a:r>
              <a:rPr lang="en-US" sz="2800" b="1" dirty="0" err="1">
                <a:latin typeface="Consolas" charset="0"/>
                <a:ea typeface="Consolas" charset="0"/>
                <a:cs typeface="Consolas" charset="0"/>
              </a:rPr>
              <a:t>sp</a:t>
            </a:r>
            <a:r>
              <a:rPr lang="en-US" sz="2800" b="1" dirty="0">
                <a:latin typeface="Consolas" charset="0"/>
                <a:ea typeface="Consolas" charset="0"/>
                <a:cs typeface="Consolas" charset="0"/>
              </a:rPr>
              <a:t>)</a:t>
            </a:r>
          </a:p>
        </p:txBody>
      </p:sp>
      <p:sp>
        <p:nvSpPr>
          <p:cNvPr id="8" name="TextBox 7"/>
          <p:cNvSpPr txBox="1"/>
          <p:nvPr/>
        </p:nvSpPr>
        <p:spPr>
          <a:xfrm>
            <a:off x="3712330" y="2933700"/>
            <a:ext cx="3467937" cy="954107"/>
          </a:xfrm>
          <a:prstGeom prst="rect">
            <a:avLst/>
          </a:prstGeom>
          <a:noFill/>
        </p:spPr>
        <p:txBody>
          <a:bodyPr wrap="none" rtlCol="0">
            <a:spAutoFit/>
          </a:bodyPr>
          <a:lstStyle/>
          <a:p>
            <a:r>
              <a:rPr lang="en-US" sz="2800" b="1" dirty="0">
                <a:latin typeface="Consolas" charset="0"/>
                <a:ea typeface="Consolas" charset="0"/>
                <a:cs typeface="Consolas" charset="0"/>
              </a:rPr>
              <a:t>	</a:t>
            </a:r>
            <a:r>
              <a:rPr lang="en-US" sz="2800" b="1" dirty="0" err="1">
                <a:solidFill>
                  <a:srgbClr val="FF0000"/>
                </a:solidFill>
                <a:latin typeface="Consolas" charset="0"/>
                <a:ea typeface="Consolas" charset="0"/>
                <a:cs typeface="Consolas" charset="0"/>
              </a:rPr>
              <a:t>lw</a:t>
            </a:r>
            <a:r>
              <a:rPr lang="en-US" sz="2800" b="1" dirty="0">
                <a:latin typeface="Consolas" charset="0"/>
                <a:ea typeface="Consolas" charset="0"/>
                <a:cs typeface="Consolas" charset="0"/>
              </a:rPr>
              <a:t>  </a:t>
            </a:r>
            <a:r>
              <a:rPr lang="en-US" sz="2800" b="1" dirty="0" err="1">
                <a:latin typeface="Consolas" charset="0"/>
                <a:ea typeface="Consolas" charset="0"/>
                <a:cs typeface="Consolas" charset="0"/>
              </a:rPr>
              <a:t>ra</a:t>
            </a:r>
            <a:r>
              <a:rPr lang="en-US" sz="2800" b="1" dirty="0">
                <a:latin typeface="Consolas" charset="0"/>
                <a:ea typeface="Consolas" charset="0"/>
                <a:cs typeface="Consolas" charset="0"/>
              </a:rPr>
              <a:t>, (</a:t>
            </a:r>
            <a:r>
              <a:rPr lang="en-US" sz="2800" b="1" dirty="0" err="1">
                <a:latin typeface="Consolas" charset="0"/>
                <a:ea typeface="Consolas" charset="0"/>
                <a:cs typeface="Consolas" charset="0"/>
              </a:rPr>
              <a:t>sp</a:t>
            </a:r>
            <a:r>
              <a:rPr lang="en-US" sz="2800" b="1" dirty="0">
                <a:latin typeface="Consolas" charset="0"/>
                <a:ea typeface="Consolas" charset="0"/>
                <a:cs typeface="Consolas" charset="0"/>
              </a:rPr>
              <a:t>)</a:t>
            </a:r>
          </a:p>
          <a:p>
            <a:r>
              <a:rPr lang="en-US" sz="2800" b="1" dirty="0">
                <a:latin typeface="Consolas" charset="0"/>
                <a:ea typeface="Consolas" charset="0"/>
                <a:cs typeface="Consolas" charset="0"/>
              </a:rPr>
              <a:t>	</a:t>
            </a:r>
            <a:r>
              <a:rPr lang="en-US" sz="2800" b="1" dirty="0">
                <a:solidFill>
                  <a:srgbClr val="FF0000"/>
                </a:solidFill>
                <a:latin typeface="Consolas" charset="0"/>
                <a:ea typeface="Consolas" charset="0"/>
                <a:cs typeface="Consolas" charset="0"/>
              </a:rPr>
              <a:t>add </a:t>
            </a:r>
            <a:r>
              <a:rPr lang="en-US" sz="2800" b="1" dirty="0" err="1">
                <a:latin typeface="Consolas" charset="0"/>
                <a:ea typeface="Consolas" charset="0"/>
                <a:cs typeface="Consolas" charset="0"/>
              </a:rPr>
              <a:t>sp</a:t>
            </a:r>
            <a:r>
              <a:rPr lang="en-US" sz="2800" b="1" dirty="0">
                <a:latin typeface="Consolas" charset="0"/>
                <a:ea typeface="Consolas" charset="0"/>
                <a:cs typeface="Consolas" charset="0"/>
              </a:rPr>
              <a:t>, </a:t>
            </a:r>
            <a:r>
              <a:rPr lang="en-US" sz="2800" b="1" dirty="0" err="1">
                <a:latin typeface="Consolas" charset="0"/>
                <a:ea typeface="Consolas" charset="0"/>
                <a:cs typeface="Consolas" charset="0"/>
              </a:rPr>
              <a:t>sp</a:t>
            </a:r>
            <a:r>
              <a:rPr lang="en-US" sz="2800" b="1" dirty="0">
                <a:latin typeface="Consolas" charset="0"/>
                <a:ea typeface="Consolas" charset="0"/>
                <a:cs typeface="Consolas" charset="0"/>
              </a:rPr>
              <a:t>, 4</a:t>
            </a:r>
          </a:p>
        </p:txBody>
      </p:sp>
      <p:sp>
        <p:nvSpPr>
          <p:cNvPr id="9" name="TextBox 8"/>
          <p:cNvSpPr txBox="1"/>
          <p:nvPr/>
        </p:nvSpPr>
        <p:spPr>
          <a:xfrm>
            <a:off x="1295400" y="1942022"/>
            <a:ext cx="2284921" cy="523220"/>
          </a:xfrm>
          <a:prstGeom prst="rect">
            <a:avLst/>
          </a:prstGeom>
          <a:noFill/>
        </p:spPr>
        <p:txBody>
          <a:bodyPr wrap="none" rtlCol="0">
            <a:spAutoFit/>
          </a:bodyPr>
          <a:lstStyle/>
          <a:p>
            <a:r>
              <a:rPr lang="en-US" sz="2800" b="1" dirty="0">
                <a:latin typeface="Consolas" charset="0"/>
                <a:ea typeface="Consolas" charset="0"/>
                <a:cs typeface="Consolas" charset="0"/>
              </a:rPr>
              <a:t>	</a:t>
            </a:r>
            <a:r>
              <a:rPr lang="en-US" sz="2800" b="1" dirty="0">
                <a:solidFill>
                  <a:srgbClr val="FF0000"/>
                </a:solidFill>
                <a:latin typeface="Consolas" charset="0"/>
                <a:ea typeface="Consolas" charset="0"/>
                <a:cs typeface="Consolas" charset="0"/>
              </a:rPr>
              <a:t>push </a:t>
            </a:r>
            <a:r>
              <a:rPr lang="en-US" sz="2800" b="1" dirty="0" err="1">
                <a:latin typeface="Consolas" charset="0"/>
                <a:ea typeface="Consolas" charset="0"/>
                <a:cs typeface="Consolas" charset="0"/>
              </a:rPr>
              <a:t>ra</a:t>
            </a:r>
            <a:endParaRPr lang="en-US" sz="2800" b="1" dirty="0">
              <a:latin typeface="Consolas" charset="0"/>
              <a:ea typeface="Consolas" charset="0"/>
              <a:cs typeface="Consolas" charset="0"/>
            </a:endParaRPr>
          </a:p>
        </p:txBody>
      </p:sp>
      <p:sp>
        <p:nvSpPr>
          <p:cNvPr id="10" name="TextBox 9"/>
          <p:cNvSpPr txBox="1"/>
          <p:nvPr/>
        </p:nvSpPr>
        <p:spPr>
          <a:xfrm>
            <a:off x="1295400" y="3149144"/>
            <a:ext cx="2284921" cy="523220"/>
          </a:xfrm>
          <a:prstGeom prst="rect">
            <a:avLst/>
          </a:prstGeom>
          <a:noFill/>
        </p:spPr>
        <p:txBody>
          <a:bodyPr wrap="none" rtlCol="0">
            <a:spAutoFit/>
          </a:bodyPr>
          <a:lstStyle/>
          <a:p>
            <a:r>
              <a:rPr lang="en-US" sz="2800" b="1" dirty="0">
                <a:latin typeface="Consolas" charset="0"/>
                <a:ea typeface="Consolas" charset="0"/>
                <a:cs typeface="Consolas" charset="0"/>
              </a:rPr>
              <a:t>	</a:t>
            </a:r>
            <a:r>
              <a:rPr lang="en-US" sz="2800" b="1" dirty="0">
                <a:solidFill>
                  <a:srgbClr val="FF0000"/>
                </a:solidFill>
                <a:latin typeface="Consolas" charset="0"/>
                <a:ea typeface="Consolas" charset="0"/>
                <a:cs typeface="Consolas" charset="0"/>
              </a:rPr>
              <a:t>pop  </a:t>
            </a:r>
            <a:r>
              <a:rPr lang="en-US" sz="2800" b="1" dirty="0" err="1">
                <a:latin typeface="Consolas" charset="0"/>
                <a:ea typeface="Consolas" charset="0"/>
                <a:cs typeface="Consolas" charset="0"/>
              </a:rPr>
              <a:t>ra</a:t>
            </a:r>
            <a:endParaRPr lang="en-US" sz="2800" b="1" dirty="0">
              <a:latin typeface="Consolas" charset="0"/>
              <a:ea typeface="Consolas" charset="0"/>
              <a:cs typeface="Consolas" charset="0"/>
            </a:endParaRPr>
          </a:p>
        </p:txBody>
      </p:sp>
      <p:sp>
        <p:nvSpPr>
          <p:cNvPr id="11" name="Equal 10"/>
          <p:cNvSpPr/>
          <p:nvPr/>
        </p:nvSpPr>
        <p:spPr>
          <a:xfrm>
            <a:off x="3580321" y="1942022"/>
            <a:ext cx="817809" cy="523220"/>
          </a:xfrm>
          <a:prstGeom prst="mathEqual">
            <a:avLst>
              <a:gd name="adj1" fmla="val 17222"/>
              <a:gd name="adj2" fmla="val 2120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Equal 11"/>
          <p:cNvSpPr/>
          <p:nvPr/>
        </p:nvSpPr>
        <p:spPr>
          <a:xfrm>
            <a:off x="3576202" y="3143995"/>
            <a:ext cx="817809" cy="523220"/>
          </a:xfrm>
          <a:prstGeom prst="mathEqual">
            <a:avLst>
              <a:gd name="adj1" fmla="val 17222"/>
              <a:gd name="adj2" fmla="val 2120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4" name="TextBox 13"/>
          <p:cNvSpPr txBox="1"/>
          <p:nvPr/>
        </p:nvSpPr>
        <p:spPr>
          <a:xfrm>
            <a:off x="381005" y="3863349"/>
            <a:ext cx="8305796" cy="769441"/>
          </a:xfrm>
          <a:prstGeom prst="rect">
            <a:avLst/>
          </a:prstGeom>
          <a:noFill/>
        </p:spPr>
        <p:txBody>
          <a:bodyPr wrap="square" rtlCol="0">
            <a:spAutoFit/>
          </a:bodyPr>
          <a:lstStyle/>
          <a:p>
            <a:pPr algn="ctr"/>
            <a:r>
              <a:rPr lang="en-US" sz="2200" dirty="0"/>
              <a:t>these are </a:t>
            </a:r>
            <a:r>
              <a:rPr lang="en-US" sz="2200" b="1" dirty="0" err="1"/>
              <a:t>pseudoinstructions</a:t>
            </a:r>
            <a:r>
              <a:rPr lang="en-US" sz="2200" b="1" dirty="0"/>
              <a:t>: </a:t>
            </a:r>
            <a:r>
              <a:rPr lang="en-US" sz="2200" dirty="0"/>
              <a:t>fake instructions to shorten common tasks or make your intent clearer</a:t>
            </a:r>
          </a:p>
        </p:txBody>
      </p:sp>
    </p:spTree>
    <p:extLst>
      <p:ext uri="{BB962C8B-B14F-4D97-AF65-F5344CB8AC3E}">
        <p14:creationId xmlns:p14="http://schemas.microsoft.com/office/powerpoint/2010/main" val="210841204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P spid="11" grpId="0" animBg="1"/>
      <p:bldP spid="12" grpId="0" animBg="1"/>
      <p:bldP spid="1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solution to our "one bookmark" problem</a:t>
            </a:r>
          </a:p>
        </p:txBody>
      </p:sp>
      <p:sp>
        <p:nvSpPr>
          <p:cNvPr id="3" name="Content Placeholder 2"/>
          <p:cNvSpPr>
            <a:spLocks noGrp="1"/>
          </p:cNvSpPr>
          <p:nvPr>
            <p:ph idx="1"/>
          </p:nvPr>
        </p:nvSpPr>
        <p:spPr>
          <a:xfrm>
            <a:off x="152400" y="495301"/>
            <a:ext cx="8763000" cy="888578"/>
          </a:xfrm>
        </p:spPr>
        <p:txBody>
          <a:bodyPr>
            <a:normAutofit/>
          </a:bodyPr>
          <a:lstStyle/>
          <a:p>
            <a:r>
              <a:rPr lang="en-US" dirty="0"/>
              <a:t>if we want to call functions </a:t>
            </a:r>
            <a:r>
              <a:rPr lang="en-US" b="1" dirty="0"/>
              <a:t>more than one call deep…</a:t>
            </a:r>
            <a:endParaRPr lang="en-US" dirty="0"/>
          </a:p>
          <a:p>
            <a:pPr lvl="1"/>
            <a:r>
              <a:rPr lang="en-US" dirty="0"/>
              <a:t>we can </a:t>
            </a:r>
            <a:r>
              <a:rPr lang="en-US" b="1" dirty="0"/>
              <a:t>push</a:t>
            </a:r>
            <a:r>
              <a:rPr lang="en-US" dirty="0"/>
              <a:t> and </a:t>
            </a:r>
            <a:r>
              <a:rPr lang="en-US" b="1" dirty="0"/>
              <a:t>pop </a:t>
            </a:r>
            <a:r>
              <a:rPr lang="en-US" dirty="0"/>
              <a:t>the return address (</a:t>
            </a:r>
            <a:r>
              <a:rPr lang="en-US" b="1" dirty="0" err="1">
                <a:latin typeface="Consolas" panose="020B0609020204030204" pitchFamily="49" charset="0"/>
                <a:cs typeface="Consolas" panose="020B0609020204030204" pitchFamily="49" charset="0"/>
              </a:rPr>
              <a:t>ra</a:t>
            </a:r>
            <a:r>
              <a:rPr lang="en-US" dirty="0"/>
              <a:t>) to the </a:t>
            </a:r>
            <a:r>
              <a:rPr lang="en-US" i="1" dirty="0"/>
              <a:t>stack.</a:t>
            </a:r>
          </a:p>
        </p:txBody>
      </p:sp>
      <p:sp>
        <p:nvSpPr>
          <p:cNvPr id="5" name="Footer Placeholder 4"/>
          <p:cNvSpPr>
            <a:spLocks noGrp="1"/>
          </p:cNvSpPr>
          <p:nvPr>
            <p:ph type="ftr" sz="quarter" idx="11"/>
          </p:nvPr>
        </p:nvSpPr>
        <p:spPr/>
        <p:txBody>
          <a:bodyPr/>
          <a:lstStyle/>
          <a:p>
            <a:r>
              <a:rPr lang="is-IS"/>
              <a:t>CS447</a:t>
            </a:r>
            <a:endParaRPr lang="en-US"/>
          </a:p>
        </p:txBody>
      </p:sp>
      <p:sp>
        <p:nvSpPr>
          <p:cNvPr id="6" name="Slide Number Placeholder 5"/>
          <p:cNvSpPr>
            <a:spLocks noGrp="1"/>
          </p:cNvSpPr>
          <p:nvPr>
            <p:ph type="sldNum" sz="quarter" idx="12"/>
          </p:nvPr>
        </p:nvSpPr>
        <p:spPr/>
        <p:txBody>
          <a:bodyPr/>
          <a:lstStyle/>
          <a:p>
            <a:fld id="{3552B95B-556F-44BD-91A5-D80C1B9E2BB3}" type="slidenum">
              <a:rPr lang="en-US" smtClean="0"/>
              <a:pPr/>
              <a:t>13</a:t>
            </a:fld>
            <a:endParaRPr lang="en-US"/>
          </a:p>
        </p:txBody>
      </p:sp>
      <p:sp>
        <p:nvSpPr>
          <p:cNvPr id="7" name="TextBox 6"/>
          <p:cNvSpPr txBox="1"/>
          <p:nvPr/>
        </p:nvSpPr>
        <p:spPr>
          <a:xfrm>
            <a:off x="5824604" y="1482555"/>
            <a:ext cx="1353697" cy="461665"/>
          </a:xfrm>
          <a:prstGeom prst="rect">
            <a:avLst/>
          </a:prstGeom>
          <a:noFill/>
        </p:spPr>
        <p:txBody>
          <a:bodyPr wrap="square" rtlCol="0">
            <a:spAutoFit/>
          </a:bodyPr>
          <a:lstStyle/>
          <a:p>
            <a:r>
              <a:rPr lang="en-US" sz="2400" b="1" dirty="0">
                <a:latin typeface="Consolas" charset="0"/>
                <a:ea typeface="Consolas" charset="0"/>
                <a:cs typeface="Consolas" charset="0"/>
              </a:rPr>
              <a:t>spoon:</a:t>
            </a:r>
          </a:p>
        </p:txBody>
      </p:sp>
      <p:sp>
        <p:nvSpPr>
          <p:cNvPr id="8" name="TextBox 7"/>
          <p:cNvSpPr txBox="1"/>
          <p:nvPr/>
        </p:nvSpPr>
        <p:spPr>
          <a:xfrm>
            <a:off x="5826563" y="1955555"/>
            <a:ext cx="1374094" cy="461665"/>
          </a:xfrm>
          <a:prstGeom prst="rect">
            <a:avLst/>
          </a:prstGeom>
          <a:noFill/>
        </p:spPr>
        <p:txBody>
          <a:bodyPr wrap="none" rtlCol="0">
            <a:spAutoFit/>
          </a:bodyPr>
          <a:lstStyle/>
          <a:p>
            <a:r>
              <a:rPr lang="en-US" sz="2400" b="1" dirty="0">
                <a:solidFill>
                  <a:srgbClr val="FF0000"/>
                </a:solidFill>
                <a:latin typeface="Consolas" charset="0"/>
                <a:ea typeface="Consolas" charset="0"/>
                <a:cs typeface="Consolas" charset="0"/>
              </a:rPr>
              <a:t>push</a:t>
            </a:r>
            <a:r>
              <a:rPr lang="en-US" sz="2400" b="1" dirty="0">
                <a:latin typeface="Consolas" charset="0"/>
                <a:ea typeface="Consolas" charset="0"/>
                <a:cs typeface="Consolas" charset="0"/>
              </a:rPr>
              <a:t> </a:t>
            </a:r>
            <a:r>
              <a:rPr lang="en-US" sz="2400" b="1" dirty="0" err="1">
                <a:latin typeface="Consolas" charset="0"/>
                <a:ea typeface="Consolas" charset="0"/>
                <a:cs typeface="Consolas" charset="0"/>
              </a:rPr>
              <a:t>ra</a:t>
            </a:r>
            <a:endParaRPr lang="en-US" sz="2400" b="1" dirty="0">
              <a:latin typeface="Consolas" charset="0"/>
              <a:ea typeface="Consolas" charset="0"/>
              <a:cs typeface="Consolas" charset="0"/>
            </a:endParaRPr>
          </a:p>
        </p:txBody>
      </p:sp>
      <p:sp>
        <p:nvSpPr>
          <p:cNvPr id="9" name="TextBox 8"/>
          <p:cNvSpPr txBox="1"/>
          <p:nvPr/>
        </p:nvSpPr>
        <p:spPr>
          <a:xfrm>
            <a:off x="5826563" y="3148775"/>
            <a:ext cx="1374094" cy="461665"/>
          </a:xfrm>
          <a:prstGeom prst="rect">
            <a:avLst/>
          </a:prstGeom>
          <a:noFill/>
        </p:spPr>
        <p:txBody>
          <a:bodyPr wrap="none" rtlCol="0">
            <a:spAutoFit/>
          </a:bodyPr>
          <a:lstStyle/>
          <a:p>
            <a:r>
              <a:rPr lang="en-US" sz="2400" b="1" dirty="0">
                <a:solidFill>
                  <a:srgbClr val="FF0000"/>
                </a:solidFill>
                <a:latin typeface="Consolas" charset="0"/>
                <a:ea typeface="Consolas" charset="0"/>
                <a:cs typeface="Consolas" charset="0"/>
              </a:rPr>
              <a:t>pop</a:t>
            </a:r>
            <a:r>
              <a:rPr lang="en-US" sz="2400" b="1" dirty="0">
                <a:latin typeface="Consolas" charset="0"/>
                <a:ea typeface="Consolas" charset="0"/>
                <a:cs typeface="Consolas" charset="0"/>
              </a:rPr>
              <a:t>  </a:t>
            </a:r>
            <a:r>
              <a:rPr lang="en-US" sz="2400" b="1" dirty="0" err="1">
                <a:latin typeface="Consolas" charset="0"/>
                <a:ea typeface="Consolas" charset="0"/>
                <a:cs typeface="Consolas" charset="0"/>
              </a:rPr>
              <a:t>ra</a:t>
            </a:r>
            <a:endParaRPr lang="en-US" sz="2400" b="1" dirty="0">
              <a:latin typeface="Consolas" charset="0"/>
              <a:ea typeface="Consolas" charset="0"/>
              <a:cs typeface="Consolas" charset="0"/>
            </a:endParaRPr>
          </a:p>
        </p:txBody>
      </p:sp>
      <p:sp>
        <p:nvSpPr>
          <p:cNvPr id="10" name="TextBox 9"/>
          <p:cNvSpPr txBox="1"/>
          <p:nvPr/>
        </p:nvSpPr>
        <p:spPr>
          <a:xfrm>
            <a:off x="5826562" y="3621775"/>
            <a:ext cx="1374094" cy="461665"/>
          </a:xfrm>
          <a:prstGeom prst="rect">
            <a:avLst/>
          </a:prstGeom>
          <a:noFill/>
        </p:spPr>
        <p:txBody>
          <a:bodyPr wrap="none" rtlCol="0">
            <a:spAutoFit/>
          </a:bodyPr>
          <a:lstStyle/>
          <a:p>
            <a:r>
              <a:rPr lang="en-US" sz="2400" b="1" dirty="0" err="1">
                <a:solidFill>
                  <a:srgbClr val="FF0000"/>
                </a:solidFill>
                <a:latin typeface="Consolas" charset="0"/>
                <a:ea typeface="Consolas" charset="0"/>
                <a:cs typeface="Consolas" charset="0"/>
              </a:rPr>
              <a:t>jr</a:t>
            </a:r>
            <a:r>
              <a:rPr lang="en-US" sz="2400" b="1" dirty="0">
                <a:latin typeface="Consolas" charset="0"/>
                <a:ea typeface="Consolas" charset="0"/>
                <a:cs typeface="Consolas" charset="0"/>
              </a:rPr>
              <a:t>   </a:t>
            </a:r>
            <a:r>
              <a:rPr lang="en-US" sz="2400" b="1" dirty="0" err="1">
                <a:latin typeface="Consolas" charset="0"/>
                <a:ea typeface="Consolas" charset="0"/>
                <a:cs typeface="Consolas" charset="0"/>
              </a:rPr>
              <a:t>ra</a:t>
            </a:r>
            <a:endParaRPr lang="en-US" sz="2400" b="1" dirty="0">
              <a:latin typeface="Consolas" charset="0"/>
              <a:ea typeface="Consolas" charset="0"/>
              <a:cs typeface="Consolas" charset="0"/>
            </a:endParaRPr>
          </a:p>
        </p:txBody>
      </p:sp>
      <p:sp>
        <p:nvSpPr>
          <p:cNvPr id="11" name="TextBox 10"/>
          <p:cNvSpPr txBox="1"/>
          <p:nvPr/>
        </p:nvSpPr>
        <p:spPr>
          <a:xfrm>
            <a:off x="5824604" y="2549355"/>
            <a:ext cx="3243196" cy="461665"/>
          </a:xfrm>
          <a:prstGeom prst="rect">
            <a:avLst/>
          </a:prstGeom>
          <a:noFill/>
        </p:spPr>
        <p:txBody>
          <a:bodyPr wrap="none" rtlCol="0">
            <a:spAutoFit/>
          </a:bodyPr>
          <a:lstStyle/>
          <a:p>
            <a:r>
              <a:rPr lang="en-US" sz="2400" i="1" dirty="0">
                <a:latin typeface="Consolas" charset="0"/>
                <a:ea typeface="Consolas" charset="0"/>
                <a:cs typeface="Consolas" charset="0"/>
              </a:rPr>
              <a:t>    code goes here</a:t>
            </a:r>
          </a:p>
        </p:txBody>
      </p:sp>
      <p:sp>
        <p:nvSpPr>
          <p:cNvPr id="12" name="TextBox 11"/>
          <p:cNvSpPr txBox="1"/>
          <p:nvPr/>
        </p:nvSpPr>
        <p:spPr>
          <a:xfrm>
            <a:off x="419396" y="1535344"/>
            <a:ext cx="5143204" cy="430887"/>
          </a:xfrm>
          <a:prstGeom prst="rect">
            <a:avLst/>
          </a:prstGeom>
          <a:noFill/>
        </p:spPr>
        <p:txBody>
          <a:bodyPr wrap="none" rtlCol="0">
            <a:spAutoFit/>
          </a:bodyPr>
          <a:lstStyle/>
          <a:p>
            <a:pPr algn="r"/>
            <a:r>
              <a:rPr lang="en-US" sz="2200" dirty="0"/>
              <a:t>the </a:t>
            </a:r>
            <a:r>
              <a:rPr lang="en-US" sz="2200" b="1" dirty="0"/>
              <a:t>first thing </a:t>
            </a:r>
            <a:r>
              <a:rPr lang="en-US" sz="2200" dirty="0"/>
              <a:t>we'll do in any function…</a:t>
            </a:r>
          </a:p>
        </p:txBody>
      </p:sp>
      <p:sp>
        <p:nvSpPr>
          <p:cNvPr id="13" name="TextBox 12"/>
          <p:cNvSpPr txBox="1"/>
          <p:nvPr/>
        </p:nvSpPr>
        <p:spPr>
          <a:xfrm>
            <a:off x="2024259" y="2064907"/>
            <a:ext cx="3538341" cy="430887"/>
          </a:xfrm>
          <a:prstGeom prst="rect">
            <a:avLst/>
          </a:prstGeom>
          <a:noFill/>
        </p:spPr>
        <p:txBody>
          <a:bodyPr wrap="none" rtlCol="0">
            <a:spAutoFit/>
          </a:bodyPr>
          <a:lstStyle/>
          <a:p>
            <a:pPr algn="r"/>
            <a:r>
              <a:rPr lang="en-US" sz="2200" dirty="0"/>
              <a:t>…is push </a:t>
            </a:r>
            <a:r>
              <a:rPr lang="en-US" sz="2200" b="1" dirty="0" err="1">
                <a:latin typeface="Consolas" panose="020B0609020204030204" pitchFamily="49" charset="0"/>
                <a:cs typeface="Consolas" panose="020B0609020204030204" pitchFamily="49" charset="0"/>
              </a:rPr>
              <a:t>ra</a:t>
            </a:r>
            <a:r>
              <a:rPr lang="en-US" sz="2200" dirty="0"/>
              <a:t> to keep it safe.</a:t>
            </a:r>
          </a:p>
        </p:txBody>
      </p:sp>
      <p:sp>
        <p:nvSpPr>
          <p:cNvPr id="14" name="TextBox 13"/>
          <p:cNvSpPr txBox="1"/>
          <p:nvPr/>
        </p:nvSpPr>
        <p:spPr>
          <a:xfrm>
            <a:off x="2113963" y="2628934"/>
            <a:ext cx="3448637" cy="430887"/>
          </a:xfrm>
          <a:prstGeom prst="rect">
            <a:avLst/>
          </a:prstGeom>
          <a:noFill/>
        </p:spPr>
        <p:txBody>
          <a:bodyPr wrap="none" rtlCol="0">
            <a:spAutoFit/>
          </a:bodyPr>
          <a:lstStyle/>
          <a:p>
            <a:pPr algn="r"/>
            <a:r>
              <a:rPr lang="en-US" sz="2200" dirty="0"/>
              <a:t>then you can do whatever.</a:t>
            </a:r>
          </a:p>
        </p:txBody>
      </p:sp>
      <p:sp>
        <p:nvSpPr>
          <p:cNvPr id="15" name="TextBox 14"/>
          <p:cNvSpPr txBox="1"/>
          <p:nvPr/>
        </p:nvSpPr>
        <p:spPr>
          <a:xfrm>
            <a:off x="199401" y="3156849"/>
            <a:ext cx="5363199" cy="430887"/>
          </a:xfrm>
          <a:prstGeom prst="rect">
            <a:avLst/>
          </a:prstGeom>
          <a:noFill/>
        </p:spPr>
        <p:txBody>
          <a:bodyPr wrap="none" rtlCol="0">
            <a:spAutoFit/>
          </a:bodyPr>
          <a:lstStyle/>
          <a:p>
            <a:pPr algn="r"/>
            <a:r>
              <a:rPr lang="en-US" sz="2200" dirty="0"/>
              <a:t>at the end, pop </a:t>
            </a:r>
            <a:r>
              <a:rPr lang="en-US" sz="2200" b="1" dirty="0" err="1">
                <a:latin typeface="Consolas" panose="020B0609020204030204" pitchFamily="49" charset="0"/>
                <a:cs typeface="Consolas" panose="020B0609020204030204" pitchFamily="49" charset="0"/>
              </a:rPr>
              <a:t>ra</a:t>
            </a:r>
            <a:r>
              <a:rPr lang="en-US" sz="2200" dirty="0"/>
              <a:t> to get it off the stack…</a:t>
            </a:r>
          </a:p>
        </p:txBody>
      </p:sp>
      <p:sp>
        <p:nvSpPr>
          <p:cNvPr id="16" name="TextBox 15"/>
          <p:cNvSpPr txBox="1"/>
          <p:nvPr/>
        </p:nvSpPr>
        <p:spPr>
          <a:xfrm>
            <a:off x="2251309" y="3680069"/>
            <a:ext cx="3311291" cy="430887"/>
          </a:xfrm>
          <a:prstGeom prst="rect">
            <a:avLst/>
          </a:prstGeom>
          <a:noFill/>
        </p:spPr>
        <p:txBody>
          <a:bodyPr wrap="none" rtlCol="0">
            <a:spAutoFit/>
          </a:bodyPr>
          <a:lstStyle/>
          <a:p>
            <a:pPr algn="r"/>
            <a:r>
              <a:rPr lang="en-US" sz="2200" dirty="0"/>
              <a:t>…and </a:t>
            </a:r>
            <a:r>
              <a:rPr lang="en-US" sz="2200" i="1" dirty="0"/>
              <a:t>then</a:t>
            </a:r>
            <a:r>
              <a:rPr lang="en-US" sz="2200" dirty="0"/>
              <a:t> we can return!</a:t>
            </a:r>
          </a:p>
        </p:txBody>
      </p:sp>
      <p:sp>
        <p:nvSpPr>
          <p:cNvPr id="17" name="TextBox 16"/>
          <p:cNvSpPr txBox="1"/>
          <p:nvPr/>
        </p:nvSpPr>
        <p:spPr>
          <a:xfrm>
            <a:off x="2057412" y="4450259"/>
            <a:ext cx="5029188" cy="769441"/>
          </a:xfrm>
          <a:prstGeom prst="rect">
            <a:avLst/>
          </a:prstGeom>
          <a:noFill/>
        </p:spPr>
        <p:txBody>
          <a:bodyPr wrap="square" rtlCol="0">
            <a:spAutoFit/>
          </a:bodyPr>
          <a:lstStyle/>
          <a:p>
            <a:pPr algn="ctr"/>
            <a:r>
              <a:rPr lang="en-US" sz="2200" b="1" dirty="0">
                <a:solidFill>
                  <a:srgbClr val="FF0000"/>
                </a:solidFill>
              </a:rPr>
              <a:t>push/pop </a:t>
            </a:r>
            <a:r>
              <a:rPr lang="en-US" sz="2200" b="1" dirty="0" err="1">
                <a:solidFill>
                  <a:srgbClr val="FF0000"/>
                </a:solidFill>
              </a:rPr>
              <a:t>ra</a:t>
            </a:r>
            <a:r>
              <a:rPr lang="en-US" sz="2200" b="1" dirty="0">
                <a:solidFill>
                  <a:srgbClr val="FF0000"/>
                </a:solidFill>
              </a:rPr>
              <a:t> </a:t>
            </a:r>
            <a:r>
              <a:rPr lang="en-US" sz="2200" b="1" i="1" dirty="0">
                <a:solidFill>
                  <a:srgbClr val="FF0000"/>
                </a:solidFill>
              </a:rPr>
              <a:t>once </a:t>
            </a:r>
            <a:r>
              <a:rPr lang="en-US" sz="2200" b="1" dirty="0">
                <a:solidFill>
                  <a:srgbClr val="FF0000"/>
                </a:solidFill>
              </a:rPr>
              <a:t>in each function, at the very beginning and very end!</a:t>
            </a:r>
          </a:p>
        </p:txBody>
      </p:sp>
    </p:spTree>
    <p:extLst>
      <p:ext uri="{BB962C8B-B14F-4D97-AF65-F5344CB8AC3E}">
        <p14:creationId xmlns:p14="http://schemas.microsoft.com/office/powerpoint/2010/main" val="139724084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0"/>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P spid="11" grpId="0"/>
      <p:bldP spid="12" grpId="0"/>
      <p:bldP spid="13" grpId="0"/>
      <p:bldP spid="14" grpId="0"/>
      <p:bldP spid="15" grpId="0"/>
      <p:bldP spid="16" grpId="0"/>
      <p:bldP spid="1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All functions</a:t>
            </a:r>
            <a:br>
              <a:rPr lang="en-US" dirty="0"/>
            </a:br>
            <a:r>
              <a:rPr lang="en-US" dirty="0"/>
              <a:t>share the registers.</a:t>
            </a:r>
          </a:p>
        </p:txBody>
      </p:sp>
      <p:sp>
        <p:nvSpPr>
          <p:cNvPr id="4" name="Footer Placeholder 3"/>
          <p:cNvSpPr>
            <a:spLocks noGrp="1"/>
          </p:cNvSpPr>
          <p:nvPr>
            <p:ph type="ftr" sz="quarter" idx="11"/>
          </p:nvPr>
        </p:nvSpPr>
        <p:spPr/>
        <p:txBody>
          <a:bodyPr/>
          <a:lstStyle/>
          <a:p>
            <a:r>
              <a:rPr lang="is-IS"/>
              <a:t>CS447</a:t>
            </a:r>
            <a:endParaRPr lang="en-US" dirty="0"/>
          </a:p>
        </p:txBody>
      </p:sp>
      <p:sp>
        <p:nvSpPr>
          <p:cNvPr id="5" name="Slide Number Placeholder 4"/>
          <p:cNvSpPr>
            <a:spLocks noGrp="1"/>
          </p:cNvSpPr>
          <p:nvPr>
            <p:ph type="sldNum" sz="quarter" idx="12"/>
          </p:nvPr>
        </p:nvSpPr>
        <p:spPr/>
        <p:txBody>
          <a:bodyPr/>
          <a:lstStyle/>
          <a:p>
            <a:fld id="{3552B95B-556F-44BD-91A5-D80C1B9E2BB3}" type="slidenum">
              <a:rPr lang="en-US" smtClean="0"/>
              <a:pPr/>
              <a:t>14</a:t>
            </a:fld>
            <a:endParaRPr lang="en-US"/>
          </a:p>
        </p:txBody>
      </p:sp>
    </p:spTree>
    <p:extLst>
      <p:ext uri="{BB962C8B-B14F-4D97-AF65-F5344CB8AC3E}">
        <p14:creationId xmlns:p14="http://schemas.microsoft.com/office/powerpoint/2010/main" val="1630702401"/>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Lah</a:t>
            </a:r>
            <a:r>
              <a:rPr lang="en-US" dirty="0"/>
              <a:t> dee </a:t>
            </a:r>
            <a:r>
              <a:rPr lang="en-US" dirty="0" err="1"/>
              <a:t>daa</a:t>
            </a:r>
            <a:endParaRPr lang="en-US" dirty="0"/>
          </a:p>
        </p:txBody>
      </p:sp>
      <p:sp>
        <p:nvSpPr>
          <p:cNvPr id="3" name="Content Placeholder 2"/>
          <p:cNvSpPr>
            <a:spLocks noGrp="1"/>
          </p:cNvSpPr>
          <p:nvPr>
            <p:ph idx="1"/>
          </p:nvPr>
        </p:nvSpPr>
        <p:spPr>
          <a:xfrm>
            <a:off x="152400" y="495301"/>
            <a:ext cx="8991600" cy="533399"/>
          </a:xfrm>
        </p:spPr>
        <p:txBody>
          <a:bodyPr/>
          <a:lstStyle/>
          <a:p>
            <a:r>
              <a:rPr lang="en-US" dirty="0"/>
              <a:t>let's make a variable and a function to increment it.</a:t>
            </a:r>
          </a:p>
        </p:txBody>
      </p:sp>
      <p:sp>
        <p:nvSpPr>
          <p:cNvPr id="4" name="Footer Placeholder 3"/>
          <p:cNvSpPr>
            <a:spLocks noGrp="1"/>
          </p:cNvSpPr>
          <p:nvPr>
            <p:ph type="ftr" sz="quarter" idx="11"/>
          </p:nvPr>
        </p:nvSpPr>
        <p:spPr/>
        <p:txBody>
          <a:bodyPr/>
          <a:lstStyle/>
          <a:p>
            <a:r>
              <a:rPr lang="is-IS"/>
              <a:t>CS447</a:t>
            </a:r>
            <a:endParaRPr lang="en-US"/>
          </a:p>
        </p:txBody>
      </p:sp>
      <p:sp>
        <p:nvSpPr>
          <p:cNvPr id="5" name="Slide Number Placeholder 4"/>
          <p:cNvSpPr>
            <a:spLocks noGrp="1"/>
          </p:cNvSpPr>
          <p:nvPr>
            <p:ph type="sldNum" sz="quarter" idx="12"/>
          </p:nvPr>
        </p:nvSpPr>
        <p:spPr/>
        <p:txBody>
          <a:bodyPr/>
          <a:lstStyle/>
          <a:p>
            <a:fld id="{3552B95B-556F-44BD-91A5-D80C1B9E2BB3}" type="slidenum">
              <a:rPr lang="en-US" smtClean="0"/>
              <a:pPr/>
              <a:t>15</a:t>
            </a:fld>
            <a:endParaRPr lang="en-US"/>
          </a:p>
        </p:txBody>
      </p:sp>
      <p:sp>
        <p:nvSpPr>
          <p:cNvPr id="6" name="TextBox 5"/>
          <p:cNvSpPr txBox="1"/>
          <p:nvPr/>
        </p:nvSpPr>
        <p:spPr>
          <a:xfrm>
            <a:off x="166739" y="1028700"/>
            <a:ext cx="3283591" cy="3785652"/>
          </a:xfrm>
          <a:prstGeom prst="rect">
            <a:avLst/>
          </a:prstGeom>
          <a:noFill/>
        </p:spPr>
        <p:txBody>
          <a:bodyPr wrap="none" rtlCol="0">
            <a:spAutoFit/>
          </a:bodyPr>
          <a:lstStyle/>
          <a:p>
            <a:r>
              <a:rPr lang="en-US" sz="2400" b="1" dirty="0">
                <a:solidFill>
                  <a:srgbClr val="FF0000"/>
                </a:solidFill>
                <a:latin typeface="Consolas" charset="0"/>
                <a:ea typeface="Consolas" charset="0"/>
                <a:cs typeface="Consolas" charset="0"/>
              </a:rPr>
              <a:t>.data</a:t>
            </a:r>
          </a:p>
          <a:p>
            <a:r>
              <a:rPr lang="en-US" sz="2400" b="1" dirty="0">
                <a:latin typeface="Consolas" charset="0"/>
                <a:ea typeface="Consolas" charset="0"/>
                <a:cs typeface="Consolas" charset="0"/>
              </a:rPr>
              <a:t>	</a:t>
            </a:r>
            <a:r>
              <a:rPr lang="en-US" sz="2400" b="1" dirty="0" err="1">
                <a:latin typeface="Consolas" charset="0"/>
                <a:ea typeface="Consolas" charset="0"/>
                <a:cs typeface="Consolas" charset="0"/>
              </a:rPr>
              <a:t>var</a:t>
            </a:r>
            <a:r>
              <a:rPr lang="en-US" sz="2400" b="1" dirty="0">
                <a:latin typeface="Consolas" charset="0"/>
                <a:ea typeface="Consolas" charset="0"/>
                <a:cs typeface="Consolas" charset="0"/>
              </a:rPr>
              <a:t>: </a:t>
            </a:r>
            <a:r>
              <a:rPr lang="en-US" sz="2400" b="1" dirty="0">
                <a:solidFill>
                  <a:srgbClr val="FF0000"/>
                </a:solidFill>
                <a:latin typeface="Consolas" charset="0"/>
                <a:ea typeface="Consolas" charset="0"/>
                <a:cs typeface="Consolas" charset="0"/>
              </a:rPr>
              <a:t>.word </a:t>
            </a:r>
            <a:r>
              <a:rPr lang="en-US" sz="2400" b="1" dirty="0">
                <a:solidFill>
                  <a:schemeClr val="accent3">
                    <a:lumMod val="75000"/>
                  </a:schemeClr>
                </a:solidFill>
                <a:latin typeface="Consolas" charset="0"/>
                <a:ea typeface="Consolas" charset="0"/>
                <a:cs typeface="Consolas" charset="0"/>
              </a:rPr>
              <a:t>100</a:t>
            </a:r>
          </a:p>
          <a:p>
            <a:r>
              <a:rPr lang="en-US" sz="2400" b="1" dirty="0">
                <a:solidFill>
                  <a:srgbClr val="FF0000"/>
                </a:solidFill>
                <a:latin typeface="Consolas" charset="0"/>
                <a:ea typeface="Consolas" charset="0"/>
                <a:cs typeface="Consolas" charset="0"/>
              </a:rPr>
              <a:t>.text</a:t>
            </a:r>
          </a:p>
          <a:p>
            <a:r>
              <a:rPr lang="en-US" sz="2400" b="1" dirty="0" err="1">
                <a:latin typeface="Consolas" charset="0"/>
                <a:ea typeface="Consolas" charset="0"/>
                <a:cs typeface="Consolas" charset="0"/>
              </a:rPr>
              <a:t>inc_var</a:t>
            </a:r>
            <a:r>
              <a:rPr lang="en-US" sz="2400" b="1" dirty="0">
                <a:latin typeface="Consolas" charset="0"/>
                <a:ea typeface="Consolas" charset="0"/>
                <a:cs typeface="Consolas" charset="0"/>
              </a:rPr>
              <a:t>:</a:t>
            </a:r>
          </a:p>
          <a:p>
            <a:r>
              <a:rPr lang="en-US" sz="2400" b="1" dirty="0">
                <a:solidFill>
                  <a:srgbClr val="FF0000"/>
                </a:solidFill>
                <a:latin typeface="Consolas" charset="0"/>
                <a:ea typeface="Consolas" charset="0"/>
                <a:cs typeface="Consolas" charset="0"/>
              </a:rPr>
              <a:t>push</a:t>
            </a:r>
            <a:r>
              <a:rPr lang="en-US" sz="2400" b="1" dirty="0">
                <a:latin typeface="Consolas" charset="0"/>
                <a:ea typeface="Consolas" charset="0"/>
                <a:cs typeface="Consolas" charset="0"/>
              </a:rPr>
              <a:t> </a:t>
            </a:r>
            <a:r>
              <a:rPr lang="en-US" sz="2400" b="1" dirty="0" err="1">
                <a:latin typeface="Consolas" charset="0"/>
                <a:ea typeface="Consolas" charset="0"/>
                <a:cs typeface="Consolas" charset="0"/>
              </a:rPr>
              <a:t>ra</a:t>
            </a:r>
            <a:endParaRPr lang="en-US" sz="2400" b="1" dirty="0">
              <a:latin typeface="Consolas" charset="0"/>
              <a:ea typeface="Consolas" charset="0"/>
              <a:cs typeface="Consolas" charset="0"/>
            </a:endParaRPr>
          </a:p>
          <a:p>
            <a:r>
              <a:rPr lang="en-US" sz="2400" b="1" dirty="0">
                <a:latin typeface="Consolas" charset="0"/>
                <a:ea typeface="Consolas" charset="0"/>
                <a:cs typeface="Consolas" charset="0"/>
              </a:rPr>
              <a:t>	</a:t>
            </a:r>
            <a:r>
              <a:rPr lang="en-US" sz="2400" b="1" dirty="0" err="1">
                <a:solidFill>
                  <a:srgbClr val="FF0000"/>
                </a:solidFill>
                <a:latin typeface="Consolas" charset="0"/>
                <a:ea typeface="Consolas" charset="0"/>
                <a:cs typeface="Consolas" charset="0"/>
              </a:rPr>
              <a:t>lw</a:t>
            </a:r>
            <a:r>
              <a:rPr lang="en-US" sz="2400" b="1" dirty="0">
                <a:latin typeface="Consolas" charset="0"/>
                <a:ea typeface="Consolas" charset="0"/>
                <a:cs typeface="Consolas" charset="0"/>
              </a:rPr>
              <a:t>   t0, </a:t>
            </a:r>
            <a:r>
              <a:rPr lang="en-US" sz="2400" b="1" dirty="0" err="1">
                <a:latin typeface="Consolas" charset="0"/>
                <a:ea typeface="Consolas" charset="0"/>
                <a:cs typeface="Consolas" charset="0"/>
              </a:rPr>
              <a:t>var</a:t>
            </a:r>
            <a:endParaRPr lang="en-US" sz="2400" b="1" dirty="0">
              <a:latin typeface="Consolas" charset="0"/>
              <a:ea typeface="Consolas" charset="0"/>
              <a:cs typeface="Consolas" charset="0"/>
            </a:endParaRPr>
          </a:p>
          <a:p>
            <a:r>
              <a:rPr lang="en-US" sz="2400" b="1" dirty="0">
                <a:solidFill>
                  <a:srgbClr val="FF0000"/>
                </a:solidFill>
                <a:latin typeface="Consolas" charset="0"/>
                <a:ea typeface="Consolas" charset="0"/>
                <a:cs typeface="Consolas" charset="0"/>
              </a:rPr>
              <a:t>	add </a:t>
            </a:r>
            <a:r>
              <a:rPr lang="en-US" sz="2400" b="1" dirty="0">
                <a:latin typeface="Consolas" charset="0"/>
                <a:ea typeface="Consolas" charset="0"/>
                <a:cs typeface="Consolas" charset="0"/>
              </a:rPr>
              <a:t> t0, t0, </a:t>
            </a:r>
            <a:r>
              <a:rPr lang="en-US" sz="2400" b="1" dirty="0">
                <a:solidFill>
                  <a:schemeClr val="accent3">
                    <a:lumMod val="75000"/>
                  </a:schemeClr>
                </a:solidFill>
                <a:latin typeface="Consolas" charset="0"/>
                <a:ea typeface="Consolas" charset="0"/>
                <a:cs typeface="Consolas" charset="0"/>
              </a:rPr>
              <a:t>1</a:t>
            </a:r>
          </a:p>
          <a:p>
            <a:r>
              <a:rPr lang="en-US" sz="2400" b="1" dirty="0">
                <a:solidFill>
                  <a:srgbClr val="FF0000"/>
                </a:solidFill>
                <a:latin typeface="Consolas" charset="0"/>
                <a:ea typeface="Consolas" charset="0"/>
                <a:cs typeface="Consolas" charset="0"/>
              </a:rPr>
              <a:t>	</a:t>
            </a:r>
            <a:r>
              <a:rPr lang="en-US" sz="2400" b="1" dirty="0" err="1">
                <a:solidFill>
                  <a:srgbClr val="FF0000"/>
                </a:solidFill>
                <a:latin typeface="Consolas" charset="0"/>
                <a:ea typeface="Consolas" charset="0"/>
                <a:cs typeface="Consolas" charset="0"/>
              </a:rPr>
              <a:t>sw</a:t>
            </a:r>
            <a:r>
              <a:rPr lang="en-US" sz="2400" b="1" dirty="0">
                <a:latin typeface="Consolas" charset="0"/>
                <a:ea typeface="Consolas" charset="0"/>
                <a:cs typeface="Consolas" charset="0"/>
              </a:rPr>
              <a:t>   t0, </a:t>
            </a:r>
            <a:r>
              <a:rPr lang="en-US" sz="2400" b="1" dirty="0" err="1">
                <a:latin typeface="Consolas" charset="0"/>
                <a:ea typeface="Consolas" charset="0"/>
                <a:cs typeface="Consolas" charset="0"/>
              </a:rPr>
              <a:t>var</a:t>
            </a:r>
            <a:endParaRPr lang="en-US" sz="2400" b="1" dirty="0">
              <a:latin typeface="Consolas" charset="0"/>
              <a:ea typeface="Consolas" charset="0"/>
              <a:cs typeface="Consolas" charset="0"/>
            </a:endParaRPr>
          </a:p>
          <a:p>
            <a:r>
              <a:rPr lang="en-US" sz="2400" b="1" dirty="0">
                <a:solidFill>
                  <a:srgbClr val="FF0000"/>
                </a:solidFill>
                <a:latin typeface="Consolas" charset="0"/>
                <a:ea typeface="Consolas" charset="0"/>
                <a:cs typeface="Consolas" charset="0"/>
              </a:rPr>
              <a:t>pop</a:t>
            </a:r>
            <a:r>
              <a:rPr lang="en-US" sz="2400" b="1" dirty="0">
                <a:latin typeface="Consolas" charset="0"/>
                <a:ea typeface="Consolas" charset="0"/>
                <a:cs typeface="Consolas" charset="0"/>
              </a:rPr>
              <a:t> </a:t>
            </a:r>
            <a:r>
              <a:rPr lang="en-US" sz="2400" b="1" dirty="0" err="1">
                <a:latin typeface="Consolas" charset="0"/>
                <a:ea typeface="Consolas" charset="0"/>
                <a:cs typeface="Consolas" charset="0"/>
              </a:rPr>
              <a:t>ra</a:t>
            </a:r>
            <a:endParaRPr lang="en-US" sz="2400" b="1" dirty="0">
              <a:latin typeface="Consolas" charset="0"/>
              <a:ea typeface="Consolas" charset="0"/>
              <a:cs typeface="Consolas" charset="0"/>
            </a:endParaRPr>
          </a:p>
          <a:p>
            <a:r>
              <a:rPr lang="en-US" sz="2400" b="1" dirty="0" err="1">
                <a:solidFill>
                  <a:srgbClr val="FF0000"/>
                </a:solidFill>
                <a:latin typeface="Consolas" charset="0"/>
                <a:ea typeface="Consolas" charset="0"/>
                <a:cs typeface="Consolas" charset="0"/>
              </a:rPr>
              <a:t>jr</a:t>
            </a:r>
            <a:r>
              <a:rPr lang="en-US" sz="2400" b="1" dirty="0">
                <a:latin typeface="Consolas" charset="0"/>
                <a:ea typeface="Consolas" charset="0"/>
                <a:cs typeface="Consolas" charset="0"/>
              </a:rPr>
              <a:t>  </a:t>
            </a:r>
            <a:r>
              <a:rPr lang="en-US" sz="2400" b="1" dirty="0" err="1">
                <a:latin typeface="Consolas" charset="0"/>
                <a:ea typeface="Consolas" charset="0"/>
                <a:cs typeface="Consolas" charset="0"/>
              </a:rPr>
              <a:t>ra</a:t>
            </a:r>
            <a:endParaRPr lang="en-US" sz="2400" b="1" dirty="0">
              <a:latin typeface="Consolas" charset="0"/>
              <a:ea typeface="Consolas" charset="0"/>
              <a:cs typeface="Consolas" charset="0"/>
            </a:endParaRPr>
          </a:p>
        </p:txBody>
      </p:sp>
      <p:sp>
        <p:nvSpPr>
          <p:cNvPr id="7" name="TextBox 6"/>
          <p:cNvSpPr txBox="1"/>
          <p:nvPr/>
        </p:nvSpPr>
        <p:spPr>
          <a:xfrm>
            <a:off x="4927996" y="1551444"/>
            <a:ext cx="2903359" cy="2677656"/>
          </a:xfrm>
          <a:prstGeom prst="rect">
            <a:avLst/>
          </a:prstGeom>
          <a:noFill/>
        </p:spPr>
        <p:txBody>
          <a:bodyPr wrap="none" rtlCol="0">
            <a:spAutoFit/>
          </a:bodyPr>
          <a:lstStyle/>
          <a:p>
            <a:r>
              <a:rPr lang="en-US" sz="2400" b="1" dirty="0">
                <a:latin typeface="Consolas" charset="0"/>
                <a:ea typeface="Consolas" charset="0"/>
                <a:cs typeface="Consolas" charset="0"/>
              </a:rPr>
              <a:t>inc_var_3_times:</a:t>
            </a:r>
          </a:p>
          <a:p>
            <a:r>
              <a:rPr lang="en-US" sz="2400" b="1" dirty="0">
                <a:solidFill>
                  <a:srgbClr val="FF0000"/>
                </a:solidFill>
                <a:latin typeface="Consolas" charset="0"/>
                <a:ea typeface="Consolas" charset="0"/>
                <a:cs typeface="Consolas" charset="0"/>
              </a:rPr>
              <a:t>push</a:t>
            </a:r>
            <a:r>
              <a:rPr lang="en-US" sz="2400" b="1" dirty="0">
                <a:latin typeface="Consolas" charset="0"/>
                <a:ea typeface="Consolas" charset="0"/>
                <a:cs typeface="Consolas" charset="0"/>
              </a:rPr>
              <a:t> </a:t>
            </a:r>
            <a:r>
              <a:rPr lang="en-US" sz="2400" b="1" dirty="0" err="1">
                <a:latin typeface="Consolas" charset="0"/>
                <a:ea typeface="Consolas" charset="0"/>
                <a:cs typeface="Consolas" charset="0"/>
              </a:rPr>
              <a:t>ra</a:t>
            </a:r>
            <a:endParaRPr lang="en-US" sz="2400" b="1" dirty="0">
              <a:latin typeface="Consolas" charset="0"/>
              <a:ea typeface="Consolas" charset="0"/>
              <a:cs typeface="Consolas" charset="0"/>
            </a:endParaRPr>
          </a:p>
          <a:p>
            <a:r>
              <a:rPr lang="en-US" sz="2400" b="1" dirty="0">
                <a:latin typeface="Consolas" charset="0"/>
                <a:ea typeface="Consolas" charset="0"/>
                <a:cs typeface="Consolas" charset="0"/>
              </a:rPr>
              <a:t>	</a:t>
            </a:r>
            <a:r>
              <a:rPr lang="en-US" sz="2400" b="1" dirty="0" err="1">
                <a:solidFill>
                  <a:srgbClr val="FF0000"/>
                </a:solidFill>
                <a:latin typeface="Consolas" charset="0"/>
                <a:ea typeface="Consolas" charset="0"/>
                <a:cs typeface="Consolas" charset="0"/>
              </a:rPr>
              <a:t>jal</a:t>
            </a:r>
            <a:r>
              <a:rPr lang="en-US" sz="2400" b="1" dirty="0">
                <a:solidFill>
                  <a:srgbClr val="FF0000"/>
                </a:solidFill>
                <a:latin typeface="Consolas" charset="0"/>
                <a:ea typeface="Consolas" charset="0"/>
                <a:cs typeface="Consolas" charset="0"/>
              </a:rPr>
              <a:t> </a:t>
            </a:r>
            <a:r>
              <a:rPr lang="en-US" sz="2400" b="1" dirty="0" err="1">
                <a:latin typeface="Consolas" charset="0"/>
                <a:ea typeface="Consolas" charset="0"/>
                <a:cs typeface="Consolas" charset="0"/>
              </a:rPr>
              <a:t>inc_var</a:t>
            </a:r>
            <a:endParaRPr lang="en-US" sz="2400" b="1" dirty="0">
              <a:latin typeface="Consolas" charset="0"/>
              <a:ea typeface="Consolas" charset="0"/>
              <a:cs typeface="Consolas" charset="0"/>
            </a:endParaRPr>
          </a:p>
          <a:p>
            <a:r>
              <a:rPr lang="en-US" sz="2400" b="1" dirty="0">
                <a:latin typeface="Consolas" charset="0"/>
                <a:ea typeface="Consolas" charset="0"/>
                <a:cs typeface="Consolas" charset="0"/>
              </a:rPr>
              <a:t>	</a:t>
            </a:r>
            <a:r>
              <a:rPr lang="en-US" sz="2400" b="1" dirty="0" err="1">
                <a:solidFill>
                  <a:srgbClr val="FF0000"/>
                </a:solidFill>
                <a:latin typeface="Consolas" charset="0"/>
                <a:ea typeface="Consolas" charset="0"/>
                <a:cs typeface="Consolas" charset="0"/>
              </a:rPr>
              <a:t>jal</a:t>
            </a:r>
            <a:r>
              <a:rPr lang="en-US" sz="2400" b="1" dirty="0">
                <a:solidFill>
                  <a:srgbClr val="FF0000"/>
                </a:solidFill>
                <a:latin typeface="Consolas" charset="0"/>
                <a:ea typeface="Consolas" charset="0"/>
                <a:cs typeface="Consolas" charset="0"/>
              </a:rPr>
              <a:t> </a:t>
            </a:r>
            <a:r>
              <a:rPr lang="en-US" sz="2400" b="1" dirty="0" err="1">
                <a:latin typeface="Consolas" charset="0"/>
                <a:ea typeface="Consolas" charset="0"/>
                <a:cs typeface="Consolas" charset="0"/>
              </a:rPr>
              <a:t>inc_var</a:t>
            </a:r>
            <a:endParaRPr lang="en-US" sz="2400" b="1" dirty="0">
              <a:latin typeface="Consolas" charset="0"/>
              <a:ea typeface="Consolas" charset="0"/>
              <a:cs typeface="Consolas" charset="0"/>
            </a:endParaRPr>
          </a:p>
          <a:p>
            <a:r>
              <a:rPr lang="en-US" sz="2400" b="1" dirty="0">
                <a:latin typeface="Consolas" charset="0"/>
                <a:ea typeface="Consolas" charset="0"/>
                <a:cs typeface="Consolas" charset="0"/>
              </a:rPr>
              <a:t>	</a:t>
            </a:r>
            <a:r>
              <a:rPr lang="en-US" sz="2400" b="1" dirty="0" err="1">
                <a:solidFill>
                  <a:srgbClr val="FF0000"/>
                </a:solidFill>
                <a:latin typeface="Consolas" charset="0"/>
                <a:ea typeface="Consolas" charset="0"/>
                <a:cs typeface="Consolas" charset="0"/>
              </a:rPr>
              <a:t>jal</a:t>
            </a:r>
            <a:r>
              <a:rPr lang="en-US" sz="2400" b="1" dirty="0">
                <a:solidFill>
                  <a:srgbClr val="FF0000"/>
                </a:solidFill>
                <a:latin typeface="Consolas" charset="0"/>
                <a:ea typeface="Consolas" charset="0"/>
                <a:cs typeface="Consolas" charset="0"/>
              </a:rPr>
              <a:t> </a:t>
            </a:r>
            <a:r>
              <a:rPr lang="en-US" sz="2400" b="1" dirty="0" err="1">
                <a:latin typeface="Consolas" charset="0"/>
                <a:ea typeface="Consolas" charset="0"/>
                <a:cs typeface="Consolas" charset="0"/>
              </a:rPr>
              <a:t>inc_var</a:t>
            </a:r>
            <a:endParaRPr lang="en-US" sz="2400" b="1" dirty="0">
              <a:latin typeface="Consolas" charset="0"/>
              <a:ea typeface="Consolas" charset="0"/>
              <a:cs typeface="Consolas" charset="0"/>
            </a:endParaRPr>
          </a:p>
          <a:p>
            <a:r>
              <a:rPr lang="en-US" sz="2400" b="1" dirty="0">
                <a:solidFill>
                  <a:srgbClr val="FF0000"/>
                </a:solidFill>
                <a:latin typeface="Consolas" charset="0"/>
                <a:ea typeface="Consolas" charset="0"/>
                <a:cs typeface="Consolas" charset="0"/>
              </a:rPr>
              <a:t>pop</a:t>
            </a:r>
            <a:r>
              <a:rPr lang="en-US" sz="2400" b="1" dirty="0">
                <a:latin typeface="Consolas" charset="0"/>
                <a:ea typeface="Consolas" charset="0"/>
                <a:cs typeface="Consolas" charset="0"/>
              </a:rPr>
              <a:t> </a:t>
            </a:r>
            <a:r>
              <a:rPr lang="en-US" sz="2400" b="1" dirty="0" err="1">
                <a:latin typeface="Consolas" charset="0"/>
                <a:ea typeface="Consolas" charset="0"/>
                <a:cs typeface="Consolas" charset="0"/>
              </a:rPr>
              <a:t>ra</a:t>
            </a:r>
            <a:endParaRPr lang="en-US" sz="2400" b="1" dirty="0">
              <a:latin typeface="Consolas" charset="0"/>
              <a:ea typeface="Consolas" charset="0"/>
              <a:cs typeface="Consolas" charset="0"/>
            </a:endParaRPr>
          </a:p>
          <a:p>
            <a:r>
              <a:rPr lang="en-US" sz="2400" b="1" dirty="0" err="1">
                <a:solidFill>
                  <a:srgbClr val="FF0000"/>
                </a:solidFill>
                <a:latin typeface="Consolas" charset="0"/>
                <a:ea typeface="Consolas" charset="0"/>
                <a:cs typeface="Consolas" charset="0"/>
              </a:rPr>
              <a:t>jr</a:t>
            </a:r>
            <a:r>
              <a:rPr lang="en-US" sz="2400" b="1" dirty="0">
                <a:latin typeface="Consolas" charset="0"/>
                <a:ea typeface="Consolas" charset="0"/>
                <a:cs typeface="Consolas" charset="0"/>
              </a:rPr>
              <a:t>  </a:t>
            </a:r>
            <a:r>
              <a:rPr lang="en-US" sz="2400" b="1" dirty="0" err="1">
                <a:latin typeface="Consolas" charset="0"/>
                <a:ea typeface="Consolas" charset="0"/>
                <a:cs typeface="Consolas" charset="0"/>
              </a:rPr>
              <a:t>ra</a:t>
            </a:r>
            <a:endParaRPr lang="en-US" sz="2400" b="1" dirty="0">
              <a:latin typeface="Consolas" charset="0"/>
              <a:ea typeface="Consolas" charset="0"/>
              <a:cs typeface="Consolas" charset="0"/>
            </a:endParaRPr>
          </a:p>
        </p:txBody>
      </p:sp>
      <p:sp>
        <p:nvSpPr>
          <p:cNvPr id="8" name="TextBox 7"/>
          <p:cNvSpPr txBox="1"/>
          <p:nvPr/>
        </p:nvSpPr>
        <p:spPr>
          <a:xfrm>
            <a:off x="5146372" y="1028700"/>
            <a:ext cx="2691891" cy="461665"/>
          </a:xfrm>
          <a:prstGeom prst="rect">
            <a:avLst/>
          </a:prstGeom>
          <a:noFill/>
        </p:spPr>
        <p:txBody>
          <a:bodyPr wrap="none" rtlCol="0">
            <a:spAutoFit/>
          </a:bodyPr>
          <a:lstStyle/>
          <a:p>
            <a:r>
              <a:rPr lang="en-US" sz="2400" dirty="0"/>
              <a:t>then we can call it:</a:t>
            </a:r>
          </a:p>
        </p:txBody>
      </p:sp>
      <p:sp>
        <p:nvSpPr>
          <p:cNvPr id="9" name="TextBox 8">
            <a:extLst>
              <a:ext uri="{FF2B5EF4-FFF2-40B4-BE49-F238E27FC236}">
                <a16:creationId xmlns:a16="http://schemas.microsoft.com/office/drawing/2014/main" id="{2436F716-E215-3345-88D6-C55992C5A5F8}"/>
              </a:ext>
            </a:extLst>
          </p:cNvPr>
          <p:cNvSpPr txBox="1"/>
          <p:nvPr/>
        </p:nvSpPr>
        <p:spPr>
          <a:xfrm>
            <a:off x="4426291" y="4308077"/>
            <a:ext cx="4132052" cy="830997"/>
          </a:xfrm>
          <a:prstGeom prst="rect">
            <a:avLst/>
          </a:prstGeom>
          <a:noFill/>
        </p:spPr>
        <p:txBody>
          <a:bodyPr wrap="square" rtlCol="0">
            <a:spAutoFit/>
          </a:bodyPr>
          <a:lstStyle/>
          <a:p>
            <a:pPr algn="ctr"/>
            <a:r>
              <a:rPr lang="en-US" sz="2400" dirty="0"/>
              <a:t>so what should </a:t>
            </a:r>
            <a:r>
              <a:rPr lang="en-US" sz="2400" b="1" dirty="0">
                <a:latin typeface="Consolas" panose="020B0609020204030204" pitchFamily="49" charset="0"/>
                <a:cs typeface="Consolas" panose="020B0609020204030204" pitchFamily="49" charset="0"/>
              </a:rPr>
              <a:t>var</a:t>
            </a:r>
            <a:r>
              <a:rPr lang="en-US" sz="2400" b="1" dirty="0"/>
              <a:t> </a:t>
            </a:r>
            <a:r>
              <a:rPr lang="en-US" sz="2400" dirty="0"/>
              <a:t>contain after we run this function?</a:t>
            </a:r>
            <a:endParaRPr lang="en-US" sz="2400" b="1" dirty="0"/>
          </a:p>
        </p:txBody>
      </p:sp>
    </p:spTree>
    <p:extLst>
      <p:ext uri="{BB962C8B-B14F-4D97-AF65-F5344CB8AC3E}">
        <p14:creationId xmlns:p14="http://schemas.microsoft.com/office/powerpoint/2010/main" val="27523878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Everything's just fine, right?</a:t>
            </a:r>
          </a:p>
        </p:txBody>
      </p:sp>
      <p:sp>
        <p:nvSpPr>
          <p:cNvPr id="3" name="Content Placeholder 2"/>
          <p:cNvSpPr>
            <a:spLocks noGrp="1"/>
          </p:cNvSpPr>
          <p:nvPr>
            <p:ph idx="1"/>
          </p:nvPr>
        </p:nvSpPr>
        <p:spPr>
          <a:xfrm>
            <a:off x="152400" y="495301"/>
            <a:ext cx="8991600" cy="914399"/>
          </a:xfrm>
        </p:spPr>
        <p:txBody>
          <a:bodyPr/>
          <a:lstStyle/>
          <a:p>
            <a:r>
              <a:rPr lang="en-US" dirty="0"/>
              <a:t>let's write a loop that calls it ten times in a row.</a:t>
            </a:r>
          </a:p>
          <a:p>
            <a:r>
              <a:rPr lang="en-US" dirty="0"/>
              <a:t>that means we need a loop counter ('i' in a for loop)…</a:t>
            </a:r>
          </a:p>
        </p:txBody>
      </p:sp>
      <p:sp>
        <p:nvSpPr>
          <p:cNvPr id="4" name="Footer Placeholder 3"/>
          <p:cNvSpPr>
            <a:spLocks noGrp="1"/>
          </p:cNvSpPr>
          <p:nvPr>
            <p:ph type="ftr" sz="quarter" idx="11"/>
          </p:nvPr>
        </p:nvSpPr>
        <p:spPr/>
        <p:txBody>
          <a:bodyPr/>
          <a:lstStyle/>
          <a:p>
            <a:r>
              <a:rPr lang="is-IS"/>
              <a:t>CS447</a:t>
            </a:r>
            <a:endParaRPr lang="en-US"/>
          </a:p>
        </p:txBody>
      </p:sp>
      <p:sp>
        <p:nvSpPr>
          <p:cNvPr id="5" name="Slide Number Placeholder 4"/>
          <p:cNvSpPr>
            <a:spLocks noGrp="1"/>
          </p:cNvSpPr>
          <p:nvPr>
            <p:ph type="sldNum" sz="quarter" idx="12"/>
          </p:nvPr>
        </p:nvSpPr>
        <p:spPr/>
        <p:txBody>
          <a:bodyPr/>
          <a:lstStyle/>
          <a:p>
            <a:fld id="{3552B95B-556F-44BD-91A5-D80C1B9E2BB3}" type="slidenum">
              <a:rPr lang="en-US" smtClean="0"/>
              <a:pPr/>
              <a:t>16</a:t>
            </a:fld>
            <a:endParaRPr lang="en-US"/>
          </a:p>
        </p:txBody>
      </p:sp>
      <p:sp>
        <p:nvSpPr>
          <p:cNvPr id="6" name="TextBox 5"/>
          <p:cNvSpPr txBox="1"/>
          <p:nvPr/>
        </p:nvSpPr>
        <p:spPr>
          <a:xfrm>
            <a:off x="1227221" y="1943844"/>
            <a:ext cx="3536546" cy="2246769"/>
          </a:xfrm>
          <a:prstGeom prst="rect">
            <a:avLst/>
          </a:prstGeom>
          <a:noFill/>
        </p:spPr>
        <p:txBody>
          <a:bodyPr wrap="none" rtlCol="0">
            <a:spAutoFit/>
          </a:bodyPr>
          <a:lstStyle/>
          <a:p>
            <a:r>
              <a:rPr lang="en-US" sz="2800" b="1" dirty="0">
                <a:solidFill>
                  <a:srgbClr val="FF0000"/>
                </a:solidFill>
                <a:latin typeface="Consolas" charset="0"/>
                <a:ea typeface="Consolas" charset="0"/>
                <a:cs typeface="Consolas" charset="0"/>
              </a:rPr>
              <a:t>li </a:t>
            </a:r>
            <a:r>
              <a:rPr lang="en-US" sz="2800" b="1" dirty="0">
                <a:latin typeface="Consolas" charset="0"/>
                <a:ea typeface="Consolas" charset="0"/>
                <a:cs typeface="Consolas" charset="0"/>
              </a:rPr>
              <a:t>t0, </a:t>
            </a:r>
            <a:r>
              <a:rPr lang="en-US" sz="2800" b="1" dirty="0">
                <a:solidFill>
                  <a:schemeClr val="accent3">
                    <a:lumMod val="75000"/>
                  </a:schemeClr>
                </a:solidFill>
                <a:latin typeface="Consolas" charset="0"/>
                <a:ea typeface="Consolas" charset="0"/>
                <a:cs typeface="Consolas" charset="0"/>
              </a:rPr>
              <a:t>0 </a:t>
            </a:r>
            <a:r>
              <a:rPr lang="en-US" sz="2800" i="1" dirty="0">
                <a:solidFill>
                  <a:schemeClr val="accent3">
                    <a:lumMod val="50000"/>
                  </a:schemeClr>
                </a:solidFill>
                <a:latin typeface="Consolas" charset="0"/>
                <a:ea typeface="Consolas" charset="0"/>
                <a:cs typeface="Consolas" charset="0"/>
              </a:rPr>
              <a:t># t0 = i</a:t>
            </a:r>
          </a:p>
          <a:p>
            <a:r>
              <a:rPr lang="en-US" sz="2800" b="1" dirty="0">
                <a:latin typeface="Consolas" charset="0"/>
                <a:ea typeface="Consolas" charset="0"/>
                <a:cs typeface="Consolas" charset="0"/>
              </a:rPr>
              <a:t>_loop:</a:t>
            </a:r>
          </a:p>
          <a:p>
            <a:r>
              <a:rPr lang="en-US" sz="2800" b="1" dirty="0">
                <a:solidFill>
                  <a:srgbClr val="FF0000"/>
                </a:solidFill>
                <a:latin typeface="Consolas" charset="0"/>
                <a:ea typeface="Consolas" charset="0"/>
                <a:cs typeface="Consolas" charset="0"/>
              </a:rPr>
              <a:t>	</a:t>
            </a:r>
            <a:r>
              <a:rPr lang="en-US" sz="2800" b="1" dirty="0" err="1">
                <a:solidFill>
                  <a:srgbClr val="FF0000"/>
                </a:solidFill>
                <a:latin typeface="Consolas" charset="0"/>
                <a:ea typeface="Consolas" charset="0"/>
                <a:cs typeface="Consolas" charset="0"/>
              </a:rPr>
              <a:t>jal</a:t>
            </a:r>
            <a:r>
              <a:rPr lang="en-US" sz="2800" b="1" dirty="0">
                <a:solidFill>
                  <a:srgbClr val="FF0000"/>
                </a:solidFill>
                <a:latin typeface="Consolas" charset="0"/>
                <a:ea typeface="Consolas" charset="0"/>
                <a:cs typeface="Consolas" charset="0"/>
              </a:rPr>
              <a:t> </a:t>
            </a:r>
            <a:r>
              <a:rPr lang="en-US" sz="2800" b="1" dirty="0" err="1">
                <a:latin typeface="Consolas" charset="0"/>
                <a:ea typeface="Consolas" charset="0"/>
                <a:cs typeface="Consolas" charset="0"/>
              </a:rPr>
              <a:t>inc_var</a:t>
            </a:r>
            <a:endParaRPr lang="en-US" sz="2800" b="1" dirty="0">
              <a:latin typeface="Consolas" charset="0"/>
              <a:ea typeface="Consolas" charset="0"/>
              <a:cs typeface="Consolas" charset="0"/>
            </a:endParaRPr>
          </a:p>
          <a:p>
            <a:r>
              <a:rPr lang="en-US" sz="2800" b="1" dirty="0">
                <a:solidFill>
                  <a:srgbClr val="FF0000"/>
                </a:solidFill>
                <a:latin typeface="Consolas" charset="0"/>
                <a:ea typeface="Consolas" charset="0"/>
                <a:cs typeface="Consolas" charset="0"/>
              </a:rPr>
              <a:t>add</a:t>
            </a:r>
            <a:r>
              <a:rPr lang="en-US" sz="2800" b="1" dirty="0">
                <a:latin typeface="Consolas" charset="0"/>
                <a:ea typeface="Consolas" charset="0"/>
                <a:cs typeface="Consolas" charset="0"/>
              </a:rPr>
              <a:t> t0, t0, </a:t>
            </a:r>
            <a:r>
              <a:rPr lang="en-US" sz="2800" b="1" dirty="0">
                <a:solidFill>
                  <a:schemeClr val="accent3">
                    <a:lumMod val="75000"/>
                  </a:schemeClr>
                </a:solidFill>
                <a:latin typeface="Consolas" charset="0"/>
                <a:ea typeface="Consolas" charset="0"/>
                <a:cs typeface="Consolas" charset="0"/>
              </a:rPr>
              <a:t>1</a:t>
            </a:r>
          </a:p>
          <a:p>
            <a:r>
              <a:rPr lang="en-US" sz="2800" b="1" dirty="0" err="1">
                <a:solidFill>
                  <a:srgbClr val="FF0000"/>
                </a:solidFill>
                <a:latin typeface="Consolas" charset="0"/>
                <a:ea typeface="Consolas" charset="0"/>
                <a:cs typeface="Consolas" charset="0"/>
              </a:rPr>
              <a:t>blt</a:t>
            </a:r>
            <a:r>
              <a:rPr lang="en-US" sz="2800" b="1" dirty="0">
                <a:solidFill>
                  <a:srgbClr val="FF0000"/>
                </a:solidFill>
                <a:latin typeface="Consolas" charset="0"/>
                <a:ea typeface="Consolas" charset="0"/>
                <a:cs typeface="Consolas" charset="0"/>
              </a:rPr>
              <a:t> </a:t>
            </a:r>
            <a:r>
              <a:rPr lang="en-US" sz="2800" b="1" dirty="0">
                <a:latin typeface="Consolas" charset="0"/>
                <a:ea typeface="Consolas" charset="0"/>
                <a:cs typeface="Consolas" charset="0"/>
              </a:rPr>
              <a:t>t0, </a:t>
            </a:r>
            <a:r>
              <a:rPr lang="en-US" sz="2800" b="1" dirty="0">
                <a:solidFill>
                  <a:schemeClr val="accent3">
                    <a:lumMod val="75000"/>
                  </a:schemeClr>
                </a:solidFill>
                <a:latin typeface="Consolas" charset="0"/>
                <a:ea typeface="Consolas" charset="0"/>
                <a:cs typeface="Consolas" charset="0"/>
              </a:rPr>
              <a:t>10</a:t>
            </a:r>
            <a:r>
              <a:rPr lang="en-US" sz="2800" b="1" dirty="0">
                <a:latin typeface="Consolas" charset="0"/>
                <a:ea typeface="Consolas" charset="0"/>
                <a:cs typeface="Consolas" charset="0"/>
              </a:rPr>
              <a:t>, _loop</a:t>
            </a:r>
          </a:p>
        </p:txBody>
      </p:sp>
      <p:sp>
        <p:nvSpPr>
          <p:cNvPr id="8" name="TextBox 7"/>
          <p:cNvSpPr txBox="1"/>
          <p:nvPr/>
        </p:nvSpPr>
        <p:spPr>
          <a:xfrm>
            <a:off x="5410200" y="1581109"/>
            <a:ext cx="3581401" cy="1569660"/>
          </a:xfrm>
          <a:prstGeom prst="rect">
            <a:avLst/>
          </a:prstGeom>
          <a:noFill/>
        </p:spPr>
        <p:txBody>
          <a:bodyPr wrap="square" rtlCol="0">
            <a:spAutoFit/>
          </a:bodyPr>
          <a:lstStyle/>
          <a:p>
            <a:pPr algn="ctr"/>
            <a:r>
              <a:rPr lang="en-US" sz="2400" dirty="0"/>
              <a:t>this </a:t>
            </a:r>
            <a:r>
              <a:rPr lang="en-US" sz="2400" i="1" dirty="0"/>
              <a:t>should </a:t>
            </a:r>
            <a:r>
              <a:rPr lang="en-US" sz="2400" dirty="0"/>
              <a:t>increment it 10 times, but if we run this, it only increments the variable </a:t>
            </a:r>
            <a:r>
              <a:rPr lang="en-US" sz="2400" b="1" dirty="0"/>
              <a:t>once.</a:t>
            </a:r>
          </a:p>
        </p:txBody>
      </p:sp>
      <p:sp>
        <p:nvSpPr>
          <p:cNvPr id="9" name="TextBox 8"/>
          <p:cNvSpPr txBox="1"/>
          <p:nvPr/>
        </p:nvSpPr>
        <p:spPr>
          <a:xfrm>
            <a:off x="5727699" y="3354119"/>
            <a:ext cx="2946401" cy="1200329"/>
          </a:xfrm>
          <a:prstGeom prst="rect">
            <a:avLst/>
          </a:prstGeom>
          <a:noFill/>
        </p:spPr>
        <p:txBody>
          <a:bodyPr wrap="square" rtlCol="0">
            <a:spAutoFit/>
          </a:bodyPr>
          <a:lstStyle/>
          <a:p>
            <a:pPr algn="ctr"/>
            <a:r>
              <a:rPr lang="en-US" sz="2400" dirty="0"/>
              <a:t>why? let's put a </a:t>
            </a:r>
            <a:r>
              <a:rPr lang="en-US" sz="2400" b="1" dirty="0"/>
              <a:t>breakpoint</a:t>
            </a:r>
            <a:r>
              <a:rPr lang="en-US" sz="2400" dirty="0"/>
              <a:t> on </a:t>
            </a:r>
            <a:r>
              <a:rPr lang="en-US" sz="2400" b="1" dirty="0" err="1">
                <a:solidFill>
                  <a:srgbClr val="FF0000"/>
                </a:solidFill>
                <a:latin typeface="Consolas" panose="020B0609020204030204" pitchFamily="49" charset="0"/>
                <a:cs typeface="Consolas" panose="020B0609020204030204" pitchFamily="49" charset="0"/>
              </a:rPr>
              <a:t>blt</a:t>
            </a:r>
            <a:r>
              <a:rPr lang="en-US" sz="2400" dirty="0"/>
              <a:t> and see what it sees.</a:t>
            </a:r>
            <a:endParaRPr lang="en-US" sz="2400" b="1" dirty="0"/>
          </a:p>
        </p:txBody>
      </p:sp>
    </p:spTree>
    <p:extLst>
      <p:ext uri="{BB962C8B-B14F-4D97-AF65-F5344CB8AC3E}">
        <p14:creationId xmlns:p14="http://schemas.microsoft.com/office/powerpoint/2010/main" val="4122199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9"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Scribbling on someone else's notes</a:t>
            </a:r>
          </a:p>
        </p:txBody>
      </p:sp>
      <p:sp>
        <p:nvSpPr>
          <p:cNvPr id="3" name="Content Placeholder 2"/>
          <p:cNvSpPr>
            <a:spLocks noGrp="1"/>
          </p:cNvSpPr>
          <p:nvPr>
            <p:ph idx="1"/>
          </p:nvPr>
        </p:nvSpPr>
        <p:spPr>
          <a:xfrm>
            <a:off x="152400" y="495302"/>
            <a:ext cx="8991600" cy="1610866"/>
          </a:xfrm>
        </p:spPr>
        <p:txBody>
          <a:bodyPr/>
          <a:lstStyle/>
          <a:p>
            <a:r>
              <a:rPr lang="en-US" b="1" dirty="0"/>
              <a:t>both functions are trying to use </a:t>
            </a:r>
            <a:r>
              <a:rPr lang="en-US" b="1" dirty="0">
                <a:latin typeface="Consolas" panose="020B0609020204030204" pitchFamily="49" charset="0"/>
                <a:cs typeface="Consolas" panose="020B0609020204030204" pitchFamily="49" charset="0"/>
              </a:rPr>
              <a:t>t0</a:t>
            </a:r>
            <a:r>
              <a:rPr lang="en-US" b="1" dirty="0"/>
              <a:t> for different purposes</a:t>
            </a:r>
          </a:p>
          <a:p>
            <a:pPr lvl="1"/>
            <a:r>
              <a:rPr lang="en-US" dirty="0">
                <a:solidFill>
                  <a:srgbClr val="FF0000"/>
                </a:solidFill>
              </a:rPr>
              <a:t>but there's only ONE </a:t>
            </a:r>
            <a:r>
              <a:rPr lang="en-US" b="1" dirty="0">
                <a:solidFill>
                  <a:srgbClr val="FF0000"/>
                </a:solidFill>
                <a:latin typeface="Consolas" panose="020B0609020204030204" pitchFamily="49" charset="0"/>
                <a:cs typeface="Consolas" panose="020B0609020204030204" pitchFamily="49" charset="0"/>
              </a:rPr>
              <a:t>t0</a:t>
            </a:r>
            <a:r>
              <a:rPr lang="en-US" dirty="0">
                <a:solidFill>
                  <a:srgbClr val="FF0000"/>
                </a:solidFill>
              </a:rPr>
              <a:t>!</a:t>
            </a:r>
          </a:p>
          <a:p>
            <a:r>
              <a:rPr lang="en-US" b="1" dirty="0" err="1">
                <a:latin typeface="Consolas" panose="020B0609020204030204" pitchFamily="49" charset="0"/>
                <a:cs typeface="Consolas" panose="020B0609020204030204" pitchFamily="49" charset="0"/>
              </a:rPr>
              <a:t>inc_var</a:t>
            </a:r>
            <a:r>
              <a:rPr lang="en-US" dirty="0"/>
              <a:t> is innocent here; the guilty one is the </a:t>
            </a:r>
            <a:r>
              <a:rPr lang="en-US" i="1" dirty="0"/>
              <a:t>loop in the caller.</a:t>
            </a:r>
          </a:p>
          <a:p>
            <a:r>
              <a:rPr lang="en-US" dirty="0"/>
              <a:t>time for some big colorful text:</a:t>
            </a:r>
          </a:p>
        </p:txBody>
      </p:sp>
      <p:sp>
        <p:nvSpPr>
          <p:cNvPr id="4" name="Footer Placeholder 3"/>
          <p:cNvSpPr>
            <a:spLocks noGrp="1"/>
          </p:cNvSpPr>
          <p:nvPr>
            <p:ph type="ftr" sz="quarter" idx="11"/>
          </p:nvPr>
        </p:nvSpPr>
        <p:spPr/>
        <p:txBody>
          <a:bodyPr/>
          <a:lstStyle/>
          <a:p>
            <a:r>
              <a:rPr lang="is-IS"/>
              <a:t>CS447</a:t>
            </a:r>
            <a:endParaRPr lang="en-US"/>
          </a:p>
        </p:txBody>
      </p:sp>
      <p:sp>
        <p:nvSpPr>
          <p:cNvPr id="5" name="Slide Number Placeholder 4"/>
          <p:cNvSpPr>
            <a:spLocks noGrp="1"/>
          </p:cNvSpPr>
          <p:nvPr>
            <p:ph type="sldNum" sz="quarter" idx="12"/>
          </p:nvPr>
        </p:nvSpPr>
        <p:spPr/>
        <p:txBody>
          <a:bodyPr/>
          <a:lstStyle/>
          <a:p>
            <a:fld id="{3552B95B-556F-44BD-91A5-D80C1B9E2BB3}" type="slidenum">
              <a:rPr lang="en-US" smtClean="0"/>
              <a:pPr/>
              <a:t>17</a:t>
            </a:fld>
            <a:endParaRPr lang="en-US"/>
          </a:p>
        </p:txBody>
      </p:sp>
      <p:sp>
        <p:nvSpPr>
          <p:cNvPr id="6" name="TextBox 5"/>
          <p:cNvSpPr txBox="1"/>
          <p:nvPr/>
        </p:nvSpPr>
        <p:spPr>
          <a:xfrm>
            <a:off x="545576" y="3433021"/>
            <a:ext cx="8052847" cy="954107"/>
          </a:xfrm>
          <a:prstGeom prst="rect">
            <a:avLst/>
          </a:prstGeom>
          <a:noFill/>
        </p:spPr>
        <p:txBody>
          <a:bodyPr wrap="none" rtlCol="0">
            <a:spAutoFit/>
          </a:bodyPr>
          <a:lstStyle/>
          <a:p>
            <a:pPr algn="ctr"/>
            <a:r>
              <a:rPr lang="en-US" sz="2800" dirty="0">
                <a:solidFill>
                  <a:srgbClr val="FF0000"/>
                </a:solidFill>
              </a:rPr>
              <a:t>a caller </a:t>
            </a:r>
            <a:r>
              <a:rPr lang="en-US" sz="2800" b="1" dirty="0">
                <a:solidFill>
                  <a:srgbClr val="FF0000"/>
                </a:solidFill>
              </a:rPr>
              <a:t>cannot expect</a:t>
            </a:r>
            <a:r>
              <a:rPr lang="en-US" sz="2800" dirty="0">
                <a:solidFill>
                  <a:srgbClr val="FF0000"/>
                </a:solidFill>
              </a:rPr>
              <a:t> the </a:t>
            </a:r>
            <a:r>
              <a:rPr lang="en-US" sz="2800" b="1" dirty="0">
                <a:solidFill>
                  <a:srgbClr val="FF0000"/>
                </a:solidFill>
                <a:latin typeface="Consolas" panose="020B0609020204030204" pitchFamily="49" charset="0"/>
                <a:cs typeface="Consolas" panose="020B0609020204030204" pitchFamily="49" charset="0"/>
              </a:rPr>
              <a:t>a</a:t>
            </a:r>
            <a:r>
              <a:rPr lang="en-US" sz="2800" b="1" dirty="0">
                <a:solidFill>
                  <a:srgbClr val="FF0000"/>
                </a:solidFill>
              </a:rPr>
              <a:t>, </a:t>
            </a:r>
            <a:r>
              <a:rPr lang="en-US" sz="2800" b="1" dirty="0">
                <a:solidFill>
                  <a:srgbClr val="FF0000"/>
                </a:solidFill>
                <a:latin typeface="Consolas" panose="020B0609020204030204" pitchFamily="49" charset="0"/>
                <a:cs typeface="Consolas" panose="020B0609020204030204" pitchFamily="49" charset="0"/>
              </a:rPr>
              <a:t>t</a:t>
            </a:r>
            <a:r>
              <a:rPr lang="en-US" sz="2800" b="1" dirty="0">
                <a:solidFill>
                  <a:srgbClr val="FF0000"/>
                </a:solidFill>
              </a:rPr>
              <a:t>,</a:t>
            </a:r>
            <a:r>
              <a:rPr lang="en-US" sz="2800" dirty="0">
                <a:solidFill>
                  <a:srgbClr val="FF0000"/>
                </a:solidFill>
              </a:rPr>
              <a:t> or </a:t>
            </a:r>
            <a:r>
              <a:rPr lang="en-US" sz="2800" b="1" dirty="0">
                <a:solidFill>
                  <a:srgbClr val="FF0000"/>
                </a:solidFill>
                <a:latin typeface="Consolas" panose="020B0609020204030204" pitchFamily="49" charset="0"/>
                <a:cs typeface="Consolas" panose="020B0609020204030204" pitchFamily="49" charset="0"/>
              </a:rPr>
              <a:t>v</a:t>
            </a:r>
            <a:r>
              <a:rPr lang="en-US" sz="2800" dirty="0">
                <a:solidFill>
                  <a:srgbClr val="FF0000"/>
                </a:solidFill>
              </a:rPr>
              <a:t> registers</a:t>
            </a:r>
          </a:p>
          <a:p>
            <a:pPr algn="ctr"/>
            <a:r>
              <a:rPr lang="en-US" sz="2800" dirty="0">
                <a:solidFill>
                  <a:srgbClr val="FF0000"/>
                </a:solidFill>
              </a:rPr>
              <a:t>to have the </a:t>
            </a:r>
            <a:r>
              <a:rPr lang="en-US" sz="2800" b="1" dirty="0">
                <a:solidFill>
                  <a:srgbClr val="FF0000"/>
                </a:solidFill>
              </a:rPr>
              <a:t>same values </a:t>
            </a:r>
            <a:r>
              <a:rPr lang="en-US" sz="2800" b="1" i="1" dirty="0">
                <a:solidFill>
                  <a:srgbClr val="FF0000"/>
                </a:solidFill>
              </a:rPr>
              <a:t>after</a:t>
            </a:r>
            <a:r>
              <a:rPr lang="en-US" sz="2800" b="1" dirty="0">
                <a:solidFill>
                  <a:srgbClr val="FF0000"/>
                </a:solidFill>
              </a:rPr>
              <a:t> a </a:t>
            </a:r>
            <a:r>
              <a:rPr lang="en-US" sz="2800" b="1" dirty="0" err="1">
                <a:solidFill>
                  <a:srgbClr val="FF0000"/>
                </a:solidFill>
                <a:latin typeface="Consolas" panose="020B0609020204030204" pitchFamily="49" charset="0"/>
                <a:cs typeface="Consolas" panose="020B0609020204030204" pitchFamily="49" charset="0"/>
              </a:rPr>
              <a:t>jal</a:t>
            </a:r>
            <a:r>
              <a:rPr lang="en-US" sz="2800" b="1" dirty="0">
                <a:solidFill>
                  <a:srgbClr val="FF0000"/>
                </a:solidFill>
              </a:rPr>
              <a:t> as </a:t>
            </a:r>
            <a:r>
              <a:rPr lang="en-US" sz="2800" b="1" i="1" dirty="0">
                <a:solidFill>
                  <a:srgbClr val="FF0000"/>
                </a:solidFill>
              </a:rPr>
              <a:t>before</a:t>
            </a:r>
            <a:r>
              <a:rPr lang="en-US" sz="2800" b="1" dirty="0">
                <a:solidFill>
                  <a:srgbClr val="FF0000"/>
                </a:solidFill>
              </a:rPr>
              <a:t> it.</a:t>
            </a:r>
          </a:p>
        </p:txBody>
      </p:sp>
      <p:sp>
        <p:nvSpPr>
          <p:cNvPr id="8" name="TextBox 7">
            <a:extLst>
              <a:ext uri="{FF2B5EF4-FFF2-40B4-BE49-F238E27FC236}">
                <a16:creationId xmlns:a16="http://schemas.microsoft.com/office/drawing/2014/main" id="{202A0CAC-939E-0044-95DD-FF6D1BC94BCF}"/>
              </a:ext>
            </a:extLst>
          </p:cNvPr>
          <p:cNvSpPr txBox="1"/>
          <p:nvPr/>
        </p:nvSpPr>
        <p:spPr>
          <a:xfrm>
            <a:off x="1524000" y="4448770"/>
            <a:ext cx="6019800" cy="923330"/>
          </a:xfrm>
          <a:prstGeom prst="rect">
            <a:avLst/>
          </a:prstGeom>
          <a:noFill/>
        </p:spPr>
        <p:txBody>
          <a:bodyPr wrap="square" rtlCol="0">
            <a:spAutoFit/>
          </a:bodyPr>
          <a:lstStyle/>
          <a:p>
            <a:pPr algn="ctr"/>
            <a:r>
              <a:rPr lang="en-US" sz="2200" dirty="0"/>
              <a:t>I'm </a:t>
            </a:r>
            <a:r>
              <a:rPr lang="en-US" sz="2200" dirty="0" err="1"/>
              <a:t>gonna</a:t>
            </a:r>
            <a:r>
              <a:rPr lang="en-US" sz="2200" dirty="0"/>
              <a:t> call this </a:t>
            </a:r>
            <a:r>
              <a:rPr lang="en-US" sz="3200" dirty="0">
                <a:solidFill>
                  <a:srgbClr val="FF0000"/>
                </a:solidFill>
              </a:rPr>
              <a:t>the </a:t>
            </a:r>
            <a:r>
              <a:rPr lang="en-US" sz="3200" b="1" dirty="0">
                <a:solidFill>
                  <a:srgbClr val="FF0000"/>
                </a:solidFill>
              </a:rPr>
              <a:t>ATV rule</a:t>
            </a:r>
            <a:r>
              <a:rPr lang="en-US" sz="2200" b="1" dirty="0"/>
              <a:t> </a:t>
            </a:r>
            <a:r>
              <a:rPr lang="en-US" sz="2200" dirty="0"/>
              <a:t>and it is the </a:t>
            </a:r>
            <a:r>
              <a:rPr lang="en-US" sz="2200" i="1" dirty="0"/>
              <a:t>most commonly forgotten/broken rule </a:t>
            </a:r>
            <a:endParaRPr lang="en-US" sz="2200" b="1" dirty="0"/>
          </a:p>
        </p:txBody>
      </p:sp>
      <p:sp>
        <p:nvSpPr>
          <p:cNvPr id="9" name="TextBox 8">
            <a:extLst>
              <a:ext uri="{FF2B5EF4-FFF2-40B4-BE49-F238E27FC236}">
                <a16:creationId xmlns:a16="http://schemas.microsoft.com/office/drawing/2014/main" id="{69B5F8EA-EF0C-AA44-B59D-4692A10BE901}"/>
              </a:ext>
            </a:extLst>
          </p:cNvPr>
          <p:cNvSpPr txBox="1"/>
          <p:nvPr/>
        </p:nvSpPr>
        <p:spPr>
          <a:xfrm>
            <a:off x="846534" y="1942023"/>
            <a:ext cx="7450950" cy="954107"/>
          </a:xfrm>
          <a:prstGeom prst="rect">
            <a:avLst/>
          </a:prstGeom>
          <a:noFill/>
        </p:spPr>
        <p:txBody>
          <a:bodyPr wrap="none" rtlCol="0">
            <a:spAutoFit/>
          </a:bodyPr>
          <a:lstStyle/>
          <a:p>
            <a:pPr algn="ctr"/>
            <a:r>
              <a:rPr lang="en-US" sz="2800" dirty="0">
                <a:solidFill>
                  <a:srgbClr val="00B050"/>
                </a:solidFill>
              </a:rPr>
              <a:t>every function is free to change the </a:t>
            </a:r>
            <a:r>
              <a:rPr lang="en-US" sz="2800" b="1" dirty="0">
                <a:solidFill>
                  <a:srgbClr val="00B050"/>
                </a:solidFill>
              </a:rPr>
              <a:t>a</a:t>
            </a:r>
            <a:r>
              <a:rPr lang="en-US" sz="2800" dirty="0">
                <a:solidFill>
                  <a:srgbClr val="00B050"/>
                </a:solidFill>
              </a:rPr>
              <a:t>, </a:t>
            </a:r>
            <a:r>
              <a:rPr lang="en-US" sz="2800" b="1" dirty="0">
                <a:solidFill>
                  <a:srgbClr val="00B050"/>
                </a:solidFill>
              </a:rPr>
              <a:t>t</a:t>
            </a:r>
            <a:r>
              <a:rPr lang="en-US" sz="2800" dirty="0">
                <a:solidFill>
                  <a:srgbClr val="00B050"/>
                </a:solidFill>
              </a:rPr>
              <a:t>, and </a:t>
            </a:r>
            <a:r>
              <a:rPr lang="en-US" sz="2800" b="1" dirty="0">
                <a:solidFill>
                  <a:srgbClr val="00B050"/>
                </a:solidFill>
              </a:rPr>
              <a:t>v</a:t>
            </a:r>
          </a:p>
          <a:p>
            <a:pPr algn="ctr"/>
            <a:r>
              <a:rPr lang="en-US" sz="2800" dirty="0">
                <a:solidFill>
                  <a:srgbClr val="00B050"/>
                </a:solidFill>
              </a:rPr>
              <a:t>registers at </a:t>
            </a:r>
            <a:r>
              <a:rPr lang="en-US" sz="2800" i="1" dirty="0">
                <a:solidFill>
                  <a:srgbClr val="00B050"/>
                </a:solidFill>
              </a:rPr>
              <a:t>any time</a:t>
            </a:r>
            <a:r>
              <a:rPr lang="en-US" sz="2800" dirty="0">
                <a:solidFill>
                  <a:srgbClr val="00B050"/>
                </a:solidFill>
              </a:rPr>
              <a:t> for </a:t>
            </a:r>
            <a:r>
              <a:rPr lang="en-US" sz="2800" i="1" dirty="0">
                <a:solidFill>
                  <a:srgbClr val="00B050"/>
                </a:solidFill>
              </a:rPr>
              <a:t>any reason.</a:t>
            </a:r>
            <a:endParaRPr lang="en-US" sz="2800" dirty="0">
              <a:solidFill>
                <a:srgbClr val="00B050"/>
              </a:solidFill>
            </a:endParaRPr>
          </a:p>
        </p:txBody>
      </p:sp>
      <p:sp>
        <p:nvSpPr>
          <p:cNvPr id="10" name="TextBox 9">
            <a:extLst>
              <a:ext uri="{FF2B5EF4-FFF2-40B4-BE49-F238E27FC236}">
                <a16:creationId xmlns:a16="http://schemas.microsoft.com/office/drawing/2014/main" id="{70D4C9BD-CC72-4141-B34F-BE85AF1CF8D4}"/>
              </a:ext>
            </a:extLst>
          </p:cNvPr>
          <p:cNvSpPr txBox="1"/>
          <p:nvPr/>
        </p:nvSpPr>
        <p:spPr>
          <a:xfrm>
            <a:off x="1514272" y="2940493"/>
            <a:ext cx="6019800" cy="430887"/>
          </a:xfrm>
          <a:prstGeom prst="rect">
            <a:avLst/>
          </a:prstGeom>
          <a:noFill/>
        </p:spPr>
        <p:txBody>
          <a:bodyPr wrap="square" rtlCol="0">
            <a:spAutoFit/>
          </a:bodyPr>
          <a:lstStyle/>
          <a:p>
            <a:pPr algn="ctr"/>
            <a:r>
              <a:rPr lang="en-US" sz="2200" dirty="0"/>
              <a:t>but as a consequence…</a:t>
            </a:r>
            <a:endParaRPr lang="en-US" sz="2200" b="1" dirty="0"/>
          </a:p>
        </p:txBody>
      </p:sp>
    </p:spTree>
    <p:extLst>
      <p:ext uri="{BB962C8B-B14F-4D97-AF65-F5344CB8AC3E}">
        <p14:creationId xmlns:p14="http://schemas.microsoft.com/office/powerpoint/2010/main" val="333308325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9" grpId="0"/>
      <p:bldP spid="10"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Whenever you call a function</a:t>
            </a:r>
            <a:r>
              <a:rPr lang="mr-IN" dirty="0"/>
              <a:t>…</a:t>
            </a:r>
            <a:endParaRPr lang="en-US" dirty="0"/>
          </a:p>
        </p:txBody>
      </p:sp>
      <p:sp>
        <p:nvSpPr>
          <p:cNvPr id="3" name="Content Placeholder 2"/>
          <p:cNvSpPr>
            <a:spLocks noGrp="1"/>
          </p:cNvSpPr>
          <p:nvPr>
            <p:ph idx="1"/>
          </p:nvPr>
        </p:nvSpPr>
        <p:spPr>
          <a:xfrm>
            <a:off x="152400" y="495301"/>
            <a:ext cx="8991600" cy="609599"/>
          </a:xfrm>
        </p:spPr>
        <p:txBody>
          <a:bodyPr/>
          <a:lstStyle/>
          <a:p>
            <a:r>
              <a:rPr lang="en-US" dirty="0"/>
              <a:t>after a </a:t>
            </a:r>
            <a:r>
              <a:rPr lang="en-US" b="1" dirty="0" err="1">
                <a:solidFill>
                  <a:srgbClr val="FF0000"/>
                </a:solidFill>
                <a:latin typeface="Consolas" charset="0"/>
                <a:ea typeface="Consolas" charset="0"/>
                <a:cs typeface="Consolas" charset="0"/>
              </a:rPr>
              <a:t>jal</a:t>
            </a:r>
            <a:r>
              <a:rPr lang="en-US" dirty="0"/>
              <a:t>, </a:t>
            </a:r>
            <a:r>
              <a:rPr lang="en-US" b="1" dirty="0"/>
              <a:t>you have no idea what's in these registers.</a:t>
            </a:r>
            <a:endParaRPr lang="en-US" dirty="0"/>
          </a:p>
        </p:txBody>
      </p:sp>
      <p:sp>
        <p:nvSpPr>
          <p:cNvPr id="5" name="Footer Placeholder 4"/>
          <p:cNvSpPr>
            <a:spLocks noGrp="1"/>
          </p:cNvSpPr>
          <p:nvPr>
            <p:ph type="ftr" sz="quarter" idx="11"/>
          </p:nvPr>
        </p:nvSpPr>
        <p:spPr/>
        <p:txBody>
          <a:bodyPr/>
          <a:lstStyle/>
          <a:p>
            <a:r>
              <a:rPr lang="is-IS"/>
              <a:t>CS447</a:t>
            </a:r>
            <a:endParaRPr lang="en-US"/>
          </a:p>
        </p:txBody>
      </p:sp>
      <p:sp>
        <p:nvSpPr>
          <p:cNvPr id="6" name="Slide Number Placeholder 5"/>
          <p:cNvSpPr>
            <a:spLocks noGrp="1"/>
          </p:cNvSpPr>
          <p:nvPr>
            <p:ph type="sldNum" sz="quarter" idx="12"/>
          </p:nvPr>
        </p:nvSpPr>
        <p:spPr/>
        <p:txBody>
          <a:bodyPr/>
          <a:lstStyle/>
          <a:p>
            <a:fld id="{3552B95B-556F-44BD-91A5-D80C1B9E2BB3}" type="slidenum">
              <a:rPr lang="en-US" smtClean="0"/>
              <a:pPr/>
              <a:t>18</a:t>
            </a:fld>
            <a:endParaRPr lang="en-US"/>
          </a:p>
        </p:txBody>
      </p:sp>
      <p:graphicFrame>
        <p:nvGraphicFramePr>
          <p:cNvPr id="7" name="Table 6"/>
          <p:cNvGraphicFramePr>
            <a:graphicFrameLocks noGrp="1"/>
          </p:cNvGraphicFramePr>
          <p:nvPr/>
        </p:nvGraphicFramePr>
        <p:xfrm>
          <a:off x="3505200" y="2270128"/>
          <a:ext cx="1828800" cy="1828800"/>
        </p:xfrm>
        <a:graphic>
          <a:graphicData uri="http://schemas.openxmlformats.org/drawingml/2006/table">
            <a:tbl>
              <a:tblPr firstRow="1" bandRow="1">
                <a:tableStyleId>{21E4AEA4-8DFA-4A89-87EB-49C32662AFE0}</a:tableStyleId>
              </a:tblPr>
              <a:tblGrid>
                <a:gridCol w="1828800">
                  <a:extLst>
                    <a:ext uri="{9D8B030D-6E8A-4147-A177-3AD203B41FA5}">
                      <a16:colId xmlns:a16="http://schemas.microsoft.com/office/drawing/2014/main" val="20000"/>
                    </a:ext>
                  </a:extLst>
                </a:gridCol>
              </a:tblGrid>
              <a:tr h="370840">
                <a:tc>
                  <a:txBody>
                    <a:bodyPr/>
                    <a:lstStyle/>
                    <a:p>
                      <a:pPr algn="ctr"/>
                      <a:r>
                        <a:rPr lang="en-US" sz="2400" dirty="0"/>
                        <a:t>Unsaved</a:t>
                      </a:r>
                    </a:p>
                  </a:txBody>
                  <a:tcPr/>
                </a:tc>
                <a:extLst>
                  <a:ext uri="{0D108BD9-81ED-4DB2-BD59-A6C34878D82A}">
                    <a16:rowId xmlns:a16="http://schemas.microsoft.com/office/drawing/2014/main" val="10000"/>
                  </a:ext>
                </a:extLst>
              </a:tr>
              <a:tr h="370840">
                <a:tc>
                  <a:txBody>
                    <a:bodyPr/>
                    <a:lstStyle/>
                    <a:p>
                      <a:pPr algn="ctr"/>
                      <a:r>
                        <a:rPr lang="en-US" sz="2400" b="1" dirty="0">
                          <a:latin typeface="Consolas" charset="0"/>
                          <a:ea typeface="Consolas" charset="0"/>
                          <a:cs typeface="Consolas" charset="0"/>
                        </a:rPr>
                        <a:t>v0-v1</a:t>
                      </a:r>
                    </a:p>
                  </a:txBody>
                  <a:tcPr/>
                </a:tc>
                <a:extLst>
                  <a:ext uri="{0D108BD9-81ED-4DB2-BD59-A6C34878D82A}">
                    <a16:rowId xmlns:a16="http://schemas.microsoft.com/office/drawing/2014/main" val="10001"/>
                  </a:ext>
                </a:extLst>
              </a:tr>
              <a:tr h="370840">
                <a:tc>
                  <a:txBody>
                    <a:bodyPr/>
                    <a:lstStyle/>
                    <a:p>
                      <a:pPr algn="ctr"/>
                      <a:r>
                        <a:rPr lang="en-US" sz="2400" b="1" dirty="0">
                          <a:latin typeface="Consolas" charset="0"/>
                          <a:ea typeface="Consolas" charset="0"/>
                          <a:cs typeface="Consolas" charset="0"/>
                        </a:rPr>
                        <a:t>a0-a3</a:t>
                      </a:r>
                    </a:p>
                  </a:txBody>
                  <a:tcPr/>
                </a:tc>
                <a:extLst>
                  <a:ext uri="{0D108BD9-81ED-4DB2-BD59-A6C34878D82A}">
                    <a16:rowId xmlns:a16="http://schemas.microsoft.com/office/drawing/2014/main" val="10002"/>
                  </a:ext>
                </a:extLst>
              </a:tr>
              <a:tr h="370840">
                <a:tc>
                  <a:txBody>
                    <a:bodyPr/>
                    <a:lstStyle/>
                    <a:p>
                      <a:pPr algn="ctr"/>
                      <a:r>
                        <a:rPr lang="en-US" sz="2400" b="1" dirty="0">
                          <a:latin typeface="Consolas" charset="0"/>
                          <a:ea typeface="Consolas" charset="0"/>
                          <a:cs typeface="Consolas" charset="0"/>
                        </a:rPr>
                        <a:t>t0-t9</a:t>
                      </a:r>
                    </a:p>
                  </a:txBody>
                  <a:tcPr/>
                </a:tc>
                <a:extLst>
                  <a:ext uri="{0D108BD9-81ED-4DB2-BD59-A6C34878D82A}">
                    <a16:rowId xmlns:a16="http://schemas.microsoft.com/office/drawing/2014/main" val="10003"/>
                  </a:ext>
                </a:extLst>
              </a:tr>
            </a:tbl>
          </a:graphicData>
        </a:graphic>
      </p:graphicFrame>
      <p:sp>
        <p:nvSpPr>
          <p:cNvPr id="8" name="TextBox 7"/>
          <p:cNvSpPr txBox="1"/>
          <p:nvPr/>
        </p:nvSpPr>
        <p:spPr>
          <a:xfrm>
            <a:off x="1713123" y="1104900"/>
            <a:ext cx="3270767" cy="1384995"/>
          </a:xfrm>
          <a:prstGeom prst="rect">
            <a:avLst/>
          </a:prstGeom>
          <a:noFill/>
        </p:spPr>
        <p:txBody>
          <a:bodyPr wrap="none" rtlCol="0">
            <a:spAutoFit/>
          </a:bodyPr>
          <a:lstStyle/>
          <a:p>
            <a:r>
              <a:rPr lang="en-US" sz="2800" b="1" dirty="0">
                <a:latin typeface="Consolas" charset="0"/>
                <a:ea typeface="Consolas" charset="0"/>
                <a:cs typeface="Consolas" charset="0"/>
              </a:rPr>
              <a:t>	...</a:t>
            </a:r>
          </a:p>
          <a:p>
            <a:r>
              <a:rPr lang="en-US" sz="2800" b="1" dirty="0">
                <a:latin typeface="Consolas" charset="0"/>
                <a:ea typeface="Consolas" charset="0"/>
                <a:cs typeface="Consolas" charset="0"/>
              </a:rPr>
              <a:t>	</a:t>
            </a:r>
            <a:r>
              <a:rPr lang="en-US" sz="2800" b="1" dirty="0" err="1">
                <a:solidFill>
                  <a:srgbClr val="FF0000"/>
                </a:solidFill>
                <a:latin typeface="Consolas" charset="0"/>
                <a:ea typeface="Consolas" charset="0"/>
                <a:cs typeface="Consolas" charset="0"/>
              </a:rPr>
              <a:t>jal</a:t>
            </a:r>
            <a:r>
              <a:rPr lang="en-US" sz="2800" b="1" dirty="0">
                <a:latin typeface="Consolas" charset="0"/>
                <a:ea typeface="Consolas" charset="0"/>
                <a:cs typeface="Consolas" charset="0"/>
              </a:rPr>
              <a:t>  </a:t>
            </a:r>
            <a:r>
              <a:rPr lang="en-US" sz="2800" b="1" dirty="0" err="1">
                <a:latin typeface="Consolas" charset="0"/>
                <a:ea typeface="Consolas" charset="0"/>
                <a:cs typeface="Consolas" charset="0"/>
              </a:rPr>
              <a:t>inc_var</a:t>
            </a:r>
            <a:endParaRPr lang="en-US" sz="2800" b="1" dirty="0">
              <a:latin typeface="Consolas" charset="0"/>
              <a:ea typeface="Consolas" charset="0"/>
              <a:cs typeface="Consolas" charset="0"/>
            </a:endParaRPr>
          </a:p>
          <a:p>
            <a:r>
              <a:rPr lang="en-US" sz="2800" b="1" dirty="0">
                <a:latin typeface="Consolas" charset="0"/>
                <a:ea typeface="Consolas" charset="0"/>
                <a:cs typeface="Consolas" charset="0"/>
              </a:rPr>
              <a:t>	...</a:t>
            </a:r>
          </a:p>
        </p:txBody>
      </p:sp>
      <p:cxnSp>
        <p:nvCxnSpPr>
          <p:cNvPr id="10" name="Straight Connector 9"/>
          <p:cNvCxnSpPr/>
          <p:nvPr/>
        </p:nvCxnSpPr>
        <p:spPr>
          <a:xfrm>
            <a:off x="2133600" y="2078305"/>
            <a:ext cx="4572000" cy="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rot="20590455">
            <a:off x="5353568" y="2520742"/>
            <a:ext cx="3170767" cy="769441"/>
          </a:xfrm>
          <a:prstGeom prst="rect">
            <a:avLst/>
          </a:prstGeom>
          <a:noFill/>
        </p:spPr>
        <p:txBody>
          <a:bodyPr wrap="square" rtlCol="0">
            <a:spAutoFit/>
          </a:bodyPr>
          <a:lstStyle/>
          <a:p>
            <a:r>
              <a:rPr lang="en-US" sz="2200" dirty="0"/>
              <a:t>could be nonsense! garbage! bogus! wacky!</a:t>
            </a:r>
          </a:p>
        </p:txBody>
      </p:sp>
      <p:sp>
        <p:nvSpPr>
          <p:cNvPr id="12" name="TextBox 11">
            <a:extLst>
              <a:ext uri="{FF2B5EF4-FFF2-40B4-BE49-F238E27FC236}">
                <a16:creationId xmlns:a16="http://schemas.microsoft.com/office/drawing/2014/main" id="{63B3A317-D94C-8049-9CF6-3D1A64E93350}"/>
              </a:ext>
            </a:extLst>
          </p:cNvPr>
          <p:cNvSpPr txBox="1"/>
          <p:nvPr/>
        </p:nvSpPr>
        <p:spPr>
          <a:xfrm>
            <a:off x="49460" y="4471916"/>
            <a:ext cx="9045080" cy="769441"/>
          </a:xfrm>
          <a:prstGeom prst="rect">
            <a:avLst/>
          </a:prstGeom>
          <a:noFill/>
        </p:spPr>
        <p:txBody>
          <a:bodyPr wrap="square" rtlCol="0">
            <a:spAutoFit/>
          </a:bodyPr>
          <a:lstStyle/>
          <a:p>
            <a:pPr algn="ctr"/>
            <a:r>
              <a:rPr lang="en-US" sz="2200" dirty="0"/>
              <a:t>imagine every </a:t>
            </a:r>
            <a:r>
              <a:rPr lang="en-US" sz="2200" b="1" dirty="0" err="1">
                <a:solidFill>
                  <a:srgbClr val="FF0000"/>
                </a:solidFill>
                <a:latin typeface="Consolas" charset="0"/>
                <a:ea typeface="Consolas" charset="0"/>
                <a:cs typeface="Consolas" charset="0"/>
              </a:rPr>
              <a:t>jal</a:t>
            </a:r>
            <a:r>
              <a:rPr lang="en-US" sz="2200" dirty="0"/>
              <a:t> has this line after it; when you cross that line, </a:t>
            </a:r>
            <a:r>
              <a:rPr lang="en-US" sz="2200" b="1" dirty="0"/>
              <a:t>you cannot </a:t>
            </a:r>
            <a:r>
              <a:rPr lang="en-US" sz="2200" b="1" i="1" dirty="0"/>
              <a:t>reliably</a:t>
            </a:r>
            <a:r>
              <a:rPr lang="en-US" sz="2200" b="1" dirty="0"/>
              <a:t> use the values in those registers anymore.</a:t>
            </a:r>
          </a:p>
        </p:txBody>
      </p:sp>
    </p:spTree>
    <p:extLst>
      <p:ext uri="{BB962C8B-B14F-4D97-AF65-F5344CB8AC3E}">
        <p14:creationId xmlns:p14="http://schemas.microsoft.com/office/powerpoint/2010/main" val="159496005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P spid="1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F3AEF2-6B36-054A-89C7-45729DA61841}"/>
              </a:ext>
            </a:extLst>
          </p:cNvPr>
          <p:cNvSpPr>
            <a:spLocks noGrp="1"/>
          </p:cNvSpPr>
          <p:nvPr>
            <p:ph type="title"/>
          </p:nvPr>
        </p:nvSpPr>
        <p:spPr/>
        <p:txBody>
          <a:bodyPr/>
          <a:lstStyle/>
          <a:p>
            <a:r>
              <a:rPr lang="en-US" dirty="0"/>
              <a:t>The ATV rule is a GOOD THING.</a:t>
            </a:r>
          </a:p>
        </p:txBody>
      </p:sp>
      <p:sp>
        <p:nvSpPr>
          <p:cNvPr id="3" name="Content Placeholder 2">
            <a:extLst>
              <a:ext uri="{FF2B5EF4-FFF2-40B4-BE49-F238E27FC236}">
                <a16:creationId xmlns:a16="http://schemas.microsoft.com/office/drawing/2014/main" id="{04BD49DA-A40C-D241-A455-38B0CDD2C35C}"/>
              </a:ext>
            </a:extLst>
          </p:cNvPr>
          <p:cNvSpPr>
            <a:spLocks noGrp="1"/>
          </p:cNvSpPr>
          <p:nvPr>
            <p:ph idx="1"/>
          </p:nvPr>
        </p:nvSpPr>
        <p:spPr/>
        <p:txBody>
          <a:bodyPr/>
          <a:lstStyle/>
          <a:p>
            <a:r>
              <a:rPr lang="en-US" dirty="0"/>
              <a:t>what it means is that </a:t>
            </a:r>
            <a:r>
              <a:rPr lang="en-US" b="1" dirty="0">
                <a:solidFill>
                  <a:srgbClr val="00B050"/>
                </a:solidFill>
              </a:rPr>
              <a:t>you don’t have to worry about reusing t (or a or v) registers, ever again.</a:t>
            </a:r>
          </a:p>
          <a:p>
            <a:pPr lvl="1"/>
            <a:r>
              <a:rPr lang="en-US" dirty="0"/>
              <a:t>it’s </a:t>
            </a:r>
            <a:r>
              <a:rPr lang="en-US" i="1" dirty="0"/>
              <a:t>totally fine and legal for literally every function to use </a:t>
            </a:r>
            <a:r>
              <a:rPr lang="en-US" b="1" i="1" dirty="0">
                <a:latin typeface="Consolas" panose="020B0609020204030204" pitchFamily="49" charset="0"/>
                <a:cs typeface="Consolas" panose="020B0609020204030204" pitchFamily="49" charset="0"/>
              </a:rPr>
              <a:t>t0</a:t>
            </a:r>
            <a:r>
              <a:rPr lang="en-US" i="1" dirty="0"/>
              <a:t>. do it.</a:t>
            </a:r>
          </a:p>
          <a:p>
            <a:pPr lvl="1"/>
            <a:r>
              <a:rPr lang="en-US" dirty="0"/>
              <a:t>it means you </a:t>
            </a:r>
            <a:r>
              <a:rPr lang="en-US" b="1" dirty="0">
                <a:solidFill>
                  <a:srgbClr val="00B050"/>
                </a:solidFill>
              </a:rPr>
              <a:t>don’t have to remember which registers are used by which functions,</a:t>
            </a:r>
            <a:r>
              <a:rPr lang="en-US" dirty="0"/>
              <a:t> which trust me, you don’t want to do.</a:t>
            </a:r>
          </a:p>
          <a:p>
            <a:r>
              <a:rPr lang="en-US" dirty="0"/>
              <a:t>the only thing you </a:t>
            </a:r>
            <a:r>
              <a:rPr lang="en-US" i="1" dirty="0"/>
              <a:t>can’t</a:t>
            </a:r>
            <a:r>
              <a:rPr lang="en-US" dirty="0"/>
              <a:t> do is </a:t>
            </a:r>
            <a:r>
              <a:rPr lang="en-US" b="1" dirty="0">
                <a:solidFill>
                  <a:srgbClr val="FF0000"/>
                </a:solidFill>
              </a:rPr>
              <a:t>expect any useful value to be in the a/t/v registers after a </a:t>
            </a:r>
            <a:r>
              <a:rPr lang="en-US" b="1" dirty="0" err="1">
                <a:solidFill>
                  <a:srgbClr val="FF0000"/>
                </a:solidFill>
              </a:rPr>
              <a:t>jal</a:t>
            </a:r>
            <a:r>
              <a:rPr lang="en-US" b="1" dirty="0">
                <a:solidFill>
                  <a:srgbClr val="FF0000"/>
                </a:solidFill>
              </a:rPr>
              <a:t>.</a:t>
            </a:r>
          </a:p>
          <a:p>
            <a:pPr lvl="1"/>
            <a:r>
              <a:rPr lang="en-US" dirty="0"/>
              <a:t>…well unless the function you called returns something, in which case it’ll be in </a:t>
            </a:r>
            <a:r>
              <a:rPr lang="en-US" b="1" dirty="0">
                <a:latin typeface="Consolas" panose="020B0609020204030204" pitchFamily="49" charset="0"/>
                <a:cs typeface="Consolas" panose="020B0609020204030204" pitchFamily="49" charset="0"/>
              </a:rPr>
              <a:t>v0</a:t>
            </a:r>
            <a:r>
              <a:rPr lang="en-US" dirty="0"/>
              <a:t> (and possibly </a:t>
            </a:r>
            <a:r>
              <a:rPr lang="en-US" b="1" dirty="0">
                <a:latin typeface="Consolas" panose="020B0609020204030204" pitchFamily="49" charset="0"/>
                <a:cs typeface="Consolas" panose="020B0609020204030204" pitchFamily="49" charset="0"/>
              </a:rPr>
              <a:t>v1</a:t>
            </a:r>
            <a:r>
              <a:rPr lang="en-US" dirty="0"/>
              <a:t>, if it returns two things).</a:t>
            </a:r>
          </a:p>
          <a:p>
            <a:r>
              <a:rPr lang="en-US" dirty="0"/>
              <a:t>the most frustrating thing about breaking the ATV rule is that </a:t>
            </a:r>
            <a:r>
              <a:rPr lang="en-US" b="1" dirty="0"/>
              <a:t>a lot of times, nothing goes wrong, so you don’t know you broke it.</a:t>
            </a:r>
          </a:p>
          <a:p>
            <a:pPr lvl="1"/>
            <a:r>
              <a:rPr lang="en-US" dirty="0"/>
              <a:t>…well nothing goes wrong </a:t>
            </a:r>
            <a:r>
              <a:rPr lang="en-US" i="1" dirty="0"/>
              <a:t>at first.</a:t>
            </a:r>
            <a:r>
              <a:rPr lang="en-US" dirty="0"/>
              <a:t> but let’s look at an example where changing one function breaks another.</a:t>
            </a:r>
          </a:p>
        </p:txBody>
      </p:sp>
      <p:sp>
        <p:nvSpPr>
          <p:cNvPr id="4" name="Footer Placeholder 3">
            <a:extLst>
              <a:ext uri="{FF2B5EF4-FFF2-40B4-BE49-F238E27FC236}">
                <a16:creationId xmlns:a16="http://schemas.microsoft.com/office/drawing/2014/main" id="{232FB2D8-1F06-DA47-AAF3-EED344B833E4}"/>
              </a:ext>
            </a:extLst>
          </p:cNvPr>
          <p:cNvSpPr>
            <a:spLocks noGrp="1"/>
          </p:cNvSpPr>
          <p:nvPr>
            <p:ph type="ftr" sz="quarter" idx="11"/>
          </p:nvPr>
        </p:nvSpPr>
        <p:spPr/>
        <p:txBody>
          <a:bodyPr/>
          <a:lstStyle/>
          <a:p>
            <a:r>
              <a:rPr lang="is-IS"/>
              <a:t>CS447</a:t>
            </a:r>
            <a:endParaRPr lang="en-US"/>
          </a:p>
        </p:txBody>
      </p:sp>
      <p:sp>
        <p:nvSpPr>
          <p:cNvPr id="5" name="Slide Number Placeholder 4">
            <a:extLst>
              <a:ext uri="{FF2B5EF4-FFF2-40B4-BE49-F238E27FC236}">
                <a16:creationId xmlns:a16="http://schemas.microsoft.com/office/drawing/2014/main" id="{1B77BC24-0488-294A-8405-C822B5E37C0C}"/>
              </a:ext>
            </a:extLst>
          </p:cNvPr>
          <p:cNvSpPr>
            <a:spLocks noGrp="1"/>
          </p:cNvSpPr>
          <p:nvPr>
            <p:ph type="sldNum" sz="quarter" idx="12"/>
          </p:nvPr>
        </p:nvSpPr>
        <p:spPr/>
        <p:txBody>
          <a:bodyPr/>
          <a:lstStyle/>
          <a:p>
            <a:fld id="{3552B95B-556F-44BD-91A5-D80C1B9E2BB3}" type="slidenum">
              <a:rPr lang="en-US" smtClean="0"/>
              <a:pPr/>
              <a:t>19</a:t>
            </a:fld>
            <a:endParaRPr lang="en-US"/>
          </a:p>
        </p:txBody>
      </p:sp>
    </p:spTree>
    <p:extLst>
      <p:ext uri="{BB962C8B-B14F-4D97-AF65-F5344CB8AC3E}">
        <p14:creationId xmlns:p14="http://schemas.microsoft.com/office/powerpoint/2010/main" val="3885615798"/>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Class announcements</a:t>
            </a:r>
          </a:p>
        </p:txBody>
      </p:sp>
      <p:sp>
        <p:nvSpPr>
          <p:cNvPr id="3" name="Content Placeholder 2"/>
          <p:cNvSpPr>
            <a:spLocks noGrp="1"/>
          </p:cNvSpPr>
          <p:nvPr>
            <p:ph idx="1"/>
          </p:nvPr>
        </p:nvSpPr>
        <p:spPr/>
        <p:txBody>
          <a:bodyPr/>
          <a:lstStyle/>
          <a:p>
            <a:r>
              <a:rPr lang="en-US" dirty="0"/>
              <a:t>this is the </a:t>
            </a:r>
            <a:r>
              <a:rPr lang="en-US" b="1" dirty="0"/>
              <a:t>last lecture before the exam!! </a:t>
            </a:r>
            <a:r>
              <a:rPr lang="en-US" b="1" dirty="0" err="1"/>
              <a:t>ö</a:t>
            </a:r>
            <a:endParaRPr lang="en-US" b="1" dirty="0"/>
          </a:p>
          <a:p>
            <a:pPr lvl="1"/>
            <a:r>
              <a:rPr lang="en-US" dirty="0"/>
              <a:t>...well the last lecture of </a:t>
            </a:r>
            <a:r>
              <a:rPr lang="en-US" i="1" dirty="0"/>
              <a:t>new material, </a:t>
            </a:r>
            <a:r>
              <a:rPr lang="en-US" dirty="0"/>
              <a:t>next lecture is a review</a:t>
            </a:r>
          </a:p>
          <a:p>
            <a:r>
              <a:rPr lang="en-US" dirty="0"/>
              <a:t>repeat after me:</a:t>
            </a:r>
          </a:p>
          <a:p>
            <a:pPr lvl="1"/>
            <a:r>
              <a:rPr lang="en-US" b="1" dirty="0">
                <a:solidFill>
                  <a:srgbClr val="FF0000"/>
                </a:solidFill>
              </a:rPr>
              <a:t>all functions share the registers</a:t>
            </a:r>
          </a:p>
        </p:txBody>
      </p:sp>
      <p:sp>
        <p:nvSpPr>
          <p:cNvPr id="5" name="Footer Placeholder 4"/>
          <p:cNvSpPr>
            <a:spLocks noGrp="1"/>
          </p:cNvSpPr>
          <p:nvPr>
            <p:ph type="ftr" sz="quarter" idx="11"/>
          </p:nvPr>
        </p:nvSpPr>
        <p:spPr/>
        <p:txBody>
          <a:bodyPr/>
          <a:lstStyle/>
          <a:p>
            <a:r>
              <a:rPr lang="is-IS"/>
              <a:t>CS447</a:t>
            </a:r>
            <a:endParaRPr lang="en-US"/>
          </a:p>
        </p:txBody>
      </p:sp>
      <p:sp>
        <p:nvSpPr>
          <p:cNvPr id="6" name="Slide Number Placeholder 5"/>
          <p:cNvSpPr>
            <a:spLocks noGrp="1"/>
          </p:cNvSpPr>
          <p:nvPr>
            <p:ph type="sldNum" sz="quarter" idx="12"/>
          </p:nvPr>
        </p:nvSpPr>
        <p:spPr/>
        <p:txBody>
          <a:bodyPr/>
          <a:lstStyle/>
          <a:p>
            <a:fld id="{3552B95B-556F-44BD-91A5-D80C1B9E2BB3}" type="slidenum">
              <a:rPr lang="en-US" smtClean="0"/>
              <a:pPr/>
              <a:t>2</a:t>
            </a:fld>
            <a:endParaRPr lang="en-US"/>
          </a:p>
        </p:txBody>
      </p:sp>
    </p:spTree>
    <p:extLst>
      <p:ext uri="{BB962C8B-B14F-4D97-AF65-F5344CB8AC3E}">
        <p14:creationId xmlns:p14="http://schemas.microsoft.com/office/powerpoint/2010/main" val="2561676925"/>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D5D212-9213-9A4C-A248-A7B5EDAE3ADA}"/>
              </a:ext>
            </a:extLst>
          </p:cNvPr>
          <p:cNvSpPr>
            <a:spLocks noGrp="1"/>
          </p:cNvSpPr>
          <p:nvPr>
            <p:ph type="ctrTitle"/>
          </p:nvPr>
        </p:nvSpPr>
        <p:spPr/>
        <p:txBody>
          <a:bodyPr/>
          <a:lstStyle/>
          <a:p>
            <a:r>
              <a:rPr lang="en-US" dirty="0"/>
              <a:t>Saved registers</a:t>
            </a:r>
          </a:p>
        </p:txBody>
      </p:sp>
      <p:sp>
        <p:nvSpPr>
          <p:cNvPr id="3" name="Footer Placeholder 2">
            <a:extLst>
              <a:ext uri="{FF2B5EF4-FFF2-40B4-BE49-F238E27FC236}">
                <a16:creationId xmlns:a16="http://schemas.microsoft.com/office/drawing/2014/main" id="{92AEF316-79DF-AC46-93A6-800E0816FF98}"/>
              </a:ext>
            </a:extLst>
          </p:cNvPr>
          <p:cNvSpPr>
            <a:spLocks noGrp="1"/>
          </p:cNvSpPr>
          <p:nvPr>
            <p:ph type="ftr" sz="quarter" idx="11"/>
          </p:nvPr>
        </p:nvSpPr>
        <p:spPr/>
        <p:txBody>
          <a:bodyPr/>
          <a:lstStyle/>
          <a:p>
            <a:r>
              <a:rPr lang="is-IS"/>
              <a:t>CS447</a:t>
            </a:r>
            <a:endParaRPr lang="en-US" dirty="0"/>
          </a:p>
        </p:txBody>
      </p:sp>
      <p:sp>
        <p:nvSpPr>
          <p:cNvPr id="4" name="Slide Number Placeholder 3">
            <a:extLst>
              <a:ext uri="{FF2B5EF4-FFF2-40B4-BE49-F238E27FC236}">
                <a16:creationId xmlns:a16="http://schemas.microsoft.com/office/drawing/2014/main" id="{70A9F6D9-C937-8546-9E31-5C91F070186F}"/>
              </a:ext>
            </a:extLst>
          </p:cNvPr>
          <p:cNvSpPr>
            <a:spLocks noGrp="1"/>
          </p:cNvSpPr>
          <p:nvPr>
            <p:ph type="sldNum" sz="quarter" idx="12"/>
          </p:nvPr>
        </p:nvSpPr>
        <p:spPr/>
        <p:txBody>
          <a:bodyPr/>
          <a:lstStyle/>
          <a:p>
            <a:fld id="{3552B95B-556F-44BD-91A5-D80C1B9E2BB3}" type="slidenum">
              <a:rPr lang="en-US" smtClean="0"/>
              <a:pPr/>
              <a:t>20</a:t>
            </a:fld>
            <a:endParaRPr lang="en-US"/>
          </a:p>
        </p:txBody>
      </p:sp>
    </p:spTree>
    <p:extLst>
      <p:ext uri="{BB962C8B-B14F-4D97-AF65-F5344CB8AC3E}">
        <p14:creationId xmlns:p14="http://schemas.microsoft.com/office/powerpoint/2010/main" val="3595467198"/>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9EEEE3-21D8-B24C-BBCC-FCEB6A091566}"/>
              </a:ext>
            </a:extLst>
          </p:cNvPr>
          <p:cNvSpPr>
            <a:spLocks noGrp="1"/>
          </p:cNvSpPr>
          <p:nvPr>
            <p:ph type="title"/>
          </p:nvPr>
        </p:nvSpPr>
        <p:spPr/>
        <p:txBody>
          <a:bodyPr/>
          <a:lstStyle/>
          <a:p>
            <a:r>
              <a:rPr lang="en-US" dirty="0"/>
              <a:t>All functions share the registers…</a:t>
            </a:r>
          </a:p>
        </p:txBody>
      </p:sp>
      <p:sp>
        <p:nvSpPr>
          <p:cNvPr id="3" name="Content Placeholder 2">
            <a:extLst>
              <a:ext uri="{FF2B5EF4-FFF2-40B4-BE49-F238E27FC236}">
                <a16:creationId xmlns:a16="http://schemas.microsoft.com/office/drawing/2014/main" id="{E5E130B4-4486-0544-814C-C3CC6F108A7C}"/>
              </a:ext>
            </a:extLst>
          </p:cNvPr>
          <p:cNvSpPr>
            <a:spLocks noGrp="1"/>
          </p:cNvSpPr>
          <p:nvPr>
            <p:ph idx="1"/>
          </p:nvPr>
        </p:nvSpPr>
        <p:spPr>
          <a:xfrm>
            <a:off x="152400" y="495301"/>
            <a:ext cx="8991600" cy="914399"/>
          </a:xfrm>
        </p:spPr>
        <p:txBody>
          <a:bodyPr/>
          <a:lstStyle/>
          <a:p>
            <a:r>
              <a:rPr lang="en-US" dirty="0"/>
              <a:t>…but every function call gets to put </a:t>
            </a:r>
            <a:r>
              <a:rPr lang="en-US" b="1" dirty="0"/>
              <a:t>its own data on the stack.</a:t>
            </a:r>
          </a:p>
          <a:p>
            <a:r>
              <a:rPr lang="en-US" dirty="0"/>
              <a:t>there's a silver lining to the ATV rule:</a:t>
            </a:r>
          </a:p>
        </p:txBody>
      </p:sp>
      <p:sp>
        <p:nvSpPr>
          <p:cNvPr id="4" name="Footer Placeholder 3">
            <a:extLst>
              <a:ext uri="{FF2B5EF4-FFF2-40B4-BE49-F238E27FC236}">
                <a16:creationId xmlns:a16="http://schemas.microsoft.com/office/drawing/2014/main" id="{D6096A33-207A-0E4C-AD2E-129157FF5A37}"/>
              </a:ext>
            </a:extLst>
          </p:cNvPr>
          <p:cNvSpPr>
            <a:spLocks noGrp="1"/>
          </p:cNvSpPr>
          <p:nvPr>
            <p:ph type="ftr" sz="quarter" idx="11"/>
          </p:nvPr>
        </p:nvSpPr>
        <p:spPr/>
        <p:txBody>
          <a:bodyPr/>
          <a:lstStyle/>
          <a:p>
            <a:r>
              <a:rPr lang="is-IS"/>
              <a:t>CS447</a:t>
            </a:r>
            <a:endParaRPr lang="en-US"/>
          </a:p>
        </p:txBody>
      </p:sp>
      <p:sp>
        <p:nvSpPr>
          <p:cNvPr id="5" name="Slide Number Placeholder 4">
            <a:extLst>
              <a:ext uri="{FF2B5EF4-FFF2-40B4-BE49-F238E27FC236}">
                <a16:creationId xmlns:a16="http://schemas.microsoft.com/office/drawing/2014/main" id="{3A059AC8-019E-4345-89B6-72C4FD54F58F}"/>
              </a:ext>
            </a:extLst>
          </p:cNvPr>
          <p:cNvSpPr>
            <a:spLocks noGrp="1"/>
          </p:cNvSpPr>
          <p:nvPr>
            <p:ph type="sldNum" sz="quarter" idx="12"/>
          </p:nvPr>
        </p:nvSpPr>
        <p:spPr/>
        <p:txBody>
          <a:bodyPr/>
          <a:lstStyle/>
          <a:p>
            <a:fld id="{3552B95B-556F-44BD-91A5-D80C1B9E2BB3}" type="slidenum">
              <a:rPr lang="en-US" smtClean="0"/>
              <a:pPr/>
              <a:t>21</a:t>
            </a:fld>
            <a:endParaRPr lang="en-US"/>
          </a:p>
        </p:txBody>
      </p:sp>
      <p:sp>
        <p:nvSpPr>
          <p:cNvPr id="6" name="TextBox 5">
            <a:extLst>
              <a:ext uri="{FF2B5EF4-FFF2-40B4-BE49-F238E27FC236}">
                <a16:creationId xmlns:a16="http://schemas.microsoft.com/office/drawing/2014/main" id="{BAD9E1C7-3703-FA41-A8B9-9967AEE46DE7}"/>
              </a:ext>
            </a:extLst>
          </p:cNvPr>
          <p:cNvSpPr txBox="1"/>
          <p:nvPr/>
        </p:nvSpPr>
        <p:spPr>
          <a:xfrm>
            <a:off x="1524000" y="1516923"/>
            <a:ext cx="6096000" cy="954107"/>
          </a:xfrm>
          <a:prstGeom prst="rect">
            <a:avLst/>
          </a:prstGeom>
          <a:noFill/>
        </p:spPr>
        <p:txBody>
          <a:bodyPr wrap="square" rtlCol="0">
            <a:spAutoFit/>
          </a:bodyPr>
          <a:lstStyle/>
          <a:p>
            <a:pPr algn="ctr"/>
            <a:r>
              <a:rPr lang="en-US" sz="2800" b="1" dirty="0">
                <a:solidFill>
                  <a:srgbClr val="00B050"/>
                </a:solidFill>
                <a:latin typeface="Consolas" panose="020B0609020204030204" pitchFamily="49" charset="0"/>
                <a:cs typeface="Consolas" panose="020B0609020204030204" pitchFamily="49" charset="0"/>
              </a:rPr>
              <a:t>s</a:t>
            </a:r>
            <a:r>
              <a:rPr lang="en-US" sz="2800" dirty="0">
                <a:solidFill>
                  <a:srgbClr val="00B050"/>
                </a:solidFill>
              </a:rPr>
              <a:t> registers </a:t>
            </a:r>
            <a:r>
              <a:rPr lang="en-US" sz="2800" i="1" dirty="0">
                <a:solidFill>
                  <a:srgbClr val="00B050"/>
                </a:solidFill>
              </a:rPr>
              <a:t>will</a:t>
            </a:r>
            <a:r>
              <a:rPr lang="en-US" sz="2800" dirty="0">
                <a:solidFill>
                  <a:srgbClr val="00B050"/>
                </a:solidFill>
              </a:rPr>
              <a:t> contain the </a:t>
            </a:r>
            <a:r>
              <a:rPr lang="en-US" sz="2800" b="1" dirty="0">
                <a:solidFill>
                  <a:srgbClr val="00B050"/>
                </a:solidFill>
              </a:rPr>
              <a:t>same values after a </a:t>
            </a:r>
            <a:r>
              <a:rPr lang="en-US" sz="2800" b="1" dirty="0" err="1">
                <a:solidFill>
                  <a:srgbClr val="00B050"/>
                </a:solidFill>
                <a:latin typeface="Consolas" panose="020B0609020204030204" pitchFamily="49" charset="0"/>
                <a:cs typeface="Consolas" panose="020B0609020204030204" pitchFamily="49" charset="0"/>
              </a:rPr>
              <a:t>jal</a:t>
            </a:r>
            <a:r>
              <a:rPr lang="en-US" sz="2800" b="1" dirty="0">
                <a:solidFill>
                  <a:srgbClr val="00B050"/>
                </a:solidFill>
              </a:rPr>
              <a:t> as before it.</a:t>
            </a:r>
          </a:p>
        </p:txBody>
      </p:sp>
      <p:sp>
        <p:nvSpPr>
          <p:cNvPr id="7" name="TextBox 6">
            <a:extLst>
              <a:ext uri="{FF2B5EF4-FFF2-40B4-BE49-F238E27FC236}">
                <a16:creationId xmlns:a16="http://schemas.microsoft.com/office/drawing/2014/main" id="{74B4C56D-BBF3-EF43-8205-A75C7AD203DA}"/>
              </a:ext>
            </a:extLst>
          </p:cNvPr>
          <p:cNvSpPr txBox="1"/>
          <p:nvPr/>
        </p:nvSpPr>
        <p:spPr>
          <a:xfrm>
            <a:off x="862930" y="2813084"/>
            <a:ext cx="5436940" cy="430887"/>
          </a:xfrm>
          <a:prstGeom prst="rect">
            <a:avLst/>
          </a:prstGeom>
          <a:noFill/>
        </p:spPr>
        <p:txBody>
          <a:bodyPr wrap="square" rtlCol="0">
            <a:spAutoFit/>
          </a:bodyPr>
          <a:lstStyle/>
          <a:p>
            <a:pPr algn="ctr"/>
            <a:r>
              <a:rPr lang="en-US" sz="2200" dirty="0"/>
              <a:t>that sounds a lot like… a local variable?</a:t>
            </a:r>
          </a:p>
        </p:txBody>
      </p:sp>
      <p:sp>
        <p:nvSpPr>
          <p:cNvPr id="8" name="TextBox 7">
            <a:extLst>
              <a:ext uri="{FF2B5EF4-FFF2-40B4-BE49-F238E27FC236}">
                <a16:creationId xmlns:a16="http://schemas.microsoft.com/office/drawing/2014/main" id="{C5FB9FB5-9E20-C24A-954F-4685EA7CD085}"/>
              </a:ext>
            </a:extLst>
          </p:cNvPr>
          <p:cNvSpPr txBox="1"/>
          <p:nvPr/>
        </p:nvSpPr>
        <p:spPr>
          <a:xfrm>
            <a:off x="4441872" y="3478229"/>
            <a:ext cx="3707060" cy="430887"/>
          </a:xfrm>
          <a:prstGeom prst="rect">
            <a:avLst/>
          </a:prstGeom>
          <a:noFill/>
        </p:spPr>
        <p:txBody>
          <a:bodyPr wrap="square" rtlCol="0">
            <a:spAutoFit/>
          </a:bodyPr>
          <a:lstStyle/>
          <a:p>
            <a:pPr algn="ctr"/>
            <a:r>
              <a:rPr lang="en-US" sz="2200" dirty="0"/>
              <a:t>but how do they work?</a:t>
            </a:r>
          </a:p>
        </p:txBody>
      </p:sp>
      <p:sp>
        <p:nvSpPr>
          <p:cNvPr id="9" name="TextBox 8">
            <a:extLst>
              <a:ext uri="{FF2B5EF4-FFF2-40B4-BE49-F238E27FC236}">
                <a16:creationId xmlns:a16="http://schemas.microsoft.com/office/drawing/2014/main" id="{59EE7D71-FF46-EB42-B3AF-D4916F34B7DF}"/>
              </a:ext>
            </a:extLst>
          </p:cNvPr>
          <p:cNvSpPr txBox="1"/>
          <p:nvPr/>
        </p:nvSpPr>
        <p:spPr>
          <a:xfrm>
            <a:off x="1802060" y="4135932"/>
            <a:ext cx="5284540" cy="769441"/>
          </a:xfrm>
          <a:prstGeom prst="rect">
            <a:avLst/>
          </a:prstGeom>
          <a:noFill/>
        </p:spPr>
        <p:txBody>
          <a:bodyPr wrap="square" rtlCol="0">
            <a:spAutoFit/>
          </a:bodyPr>
          <a:lstStyle/>
          <a:p>
            <a:pPr algn="ctr"/>
            <a:r>
              <a:rPr lang="en-US" sz="2200" dirty="0"/>
              <a:t>well, </a:t>
            </a:r>
            <a:r>
              <a:rPr lang="en-US" sz="2200" b="1" dirty="0"/>
              <a:t>nothing happens automatically,</a:t>
            </a:r>
            <a:r>
              <a:rPr lang="en-US" sz="2200" dirty="0"/>
              <a:t> but it's easier than you think.</a:t>
            </a:r>
          </a:p>
        </p:txBody>
      </p:sp>
    </p:spTree>
    <p:extLst>
      <p:ext uri="{BB962C8B-B14F-4D97-AF65-F5344CB8AC3E}">
        <p14:creationId xmlns:p14="http://schemas.microsoft.com/office/powerpoint/2010/main" val="255193992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s register contract</a:t>
            </a:r>
            <a:endParaRPr lang="en-US" i="1" dirty="0"/>
          </a:p>
        </p:txBody>
      </p:sp>
      <p:sp>
        <p:nvSpPr>
          <p:cNvPr id="3" name="Content Placeholder 2"/>
          <p:cNvSpPr>
            <a:spLocks noGrp="1"/>
          </p:cNvSpPr>
          <p:nvPr>
            <p:ph idx="1"/>
          </p:nvPr>
        </p:nvSpPr>
        <p:spPr>
          <a:xfrm>
            <a:off x="152400" y="495301"/>
            <a:ext cx="8763000" cy="1296779"/>
          </a:xfrm>
        </p:spPr>
        <p:txBody>
          <a:bodyPr/>
          <a:lstStyle/>
          <a:p>
            <a:r>
              <a:rPr lang="en-US" dirty="0"/>
              <a:t>if a function </a:t>
            </a:r>
            <a:r>
              <a:rPr lang="en-US" b="1" dirty="0"/>
              <a:t>wants to use an s register</a:t>
            </a:r>
            <a:r>
              <a:rPr lang="mr-IN" b="1" dirty="0"/>
              <a:t>…</a:t>
            </a:r>
            <a:endParaRPr lang="en-US" b="1" dirty="0"/>
          </a:p>
          <a:p>
            <a:pPr lvl="1"/>
            <a:r>
              <a:rPr lang="en-US" dirty="0"/>
              <a:t>it must </a:t>
            </a:r>
            <a:r>
              <a:rPr lang="en-US" b="1" dirty="0"/>
              <a:t>put it back the way it was when the function started.</a:t>
            </a:r>
          </a:p>
          <a:p>
            <a:r>
              <a:rPr lang="en-US" dirty="0"/>
              <a:t>with the stack, this is easy – just push and pop it!</a:t>
            </a:r>
          </a:p>
        </p:txBody>
      </p:sp>
      <p:sp>
        <p:nvSpPr>
          <p:cNvPr id="5" name="Footer Placeholder 4"/>
          <p:cNvSpPr>
            <a:spLocks noGrp="1"/>
          </p:cNvSpPr>
          <p:nvPr>
            <p:ph type="ftr" sz="quarter" idx="11"/>
          </p:nvPr>
        </p:nvSpPr>
        <p:spPr/>
        <p:txBody>
          <a:bodyPr/>
          <a:lstStyle/>
          <a:p>
            <a:r>
              <a:rPr lang="is-IS"/>
              <a:t>CS447</a:t>
            </a:r>
            <a:endParaRPr lang="en-US"/>
          </a:p>
        </p:txBody>
      </p:sp>
      <p:sp>
        <p:nvSpPr>
          <p:cNvPr id="6" name="Slide Number Placeholder 5"/>
          <p:cNvSpPr>
            <a:spLocks noGrp="1"/>
          </p:cNvSpPr>
          <p:nvPr>
            <p:ph type="sldNum" sz="quarter" idx="12"/>
          </p:nvPr>
        </p:nvSpPr>
        <p:spPr/>
        <p:txBody>
          <a:bodyPr/>
          <a:lstStyle/>
          <a:p>
            <a:fld id="{3552B95B-556F-44BD-91A5-D80C1B9E2BB3}" type="slidenum">
              <a:rPr lang="en-US" smtClean="0"/>
              <a:pPr/>
              <a:t>22</a:t>
            </a:fld>
            <a:endParaRPr lang="en-US"/>
          </a:p>
        </p:txBody>
      </p:sp>
      <p:sp>
        <p:nvSpPr>
          <p:cNvPr id="7" name="TextBox 6"/>
          <p:cNvSpPr txBox="1"/>
          <p:nvPr/>
        </p:nvSpPr>
        <p:spPr>
          <a:xfrm>
            <a:off x="304800" y="1517069"/>
            <a:ext cx="2482090" cy="3970318"/>
          </a:xfrm>
          <a:prstGeom prst="rect">
            <a:avLst/>
          </a:prstGeom>
          <a:noFill/>
        </p:spPr>
        <p:txBody>
          <a:bodyPr wrap="none" rtlCol="0">
            <a:spAutoFit/>
          </a:bodyPr>
          <a:lstStyle/>
          <a:p>
            <a:r>
              <a:rPr lang="en-US" sz="2800" b="1" dirty="0">
                <a:latin typeface="Consolas" charset="0"/>
                <a:ea typeface="Consolas" charset="0"/>
                <a:cs typeface="Consolas" charset="0"/>
              </a:rPr>
              <a:t>	</a:t>
            </a:r>
            <a:r>
              <a:rPr lang="en-US" sz="2800" b="1" dirty="0" err="1">
                <a:latin typeface="Consolas" charset="0"/>
                <a:ea typeface="Consolas" charset="0"/>
                <a:cs typeface="Consolas" charset="0"/>
              </a:rPr>
              <a:t>my_func</a:t>
            </a:r>
            <a:r>
              <a:rPr lang="en-US" sz="2800" b="1" dirty="0">
                <a:latin typeface="Consolas" charset="0"/>
                <a:ea typeface="Consolas" charset="0"/>
                <a:cs typeface="Consolas" charset="0"/>
              </a:rPr>
              <a:t>:</a:t>
            </a:r>
          </a:p>
          <a:p>
            <a:r>
              <a:rPr lang="en-US" sz="2800" b="1" dirty="0">
                <a:latin typeface="Consolas" charset="0"/>
                <a:ea typeface="Consolas" charset="0"/>
                <a:cs typeface="Consolas" charset="0"/>
              </a:rPr>
              <a:t>	</a:t>
            </a:r>
            <a:r>
              <a:rPr lang="en-US" sz="2800" b="1" dirty="0">
                <a:solidFill>
                  <a:srgbClr val="FF0000"/>
                </a:solidFill>
                <a:latin typeface="Consolas" charset="0"/>
                <a:ea typeface="Consolas" charset="0"/>
                <a:cs typeface="Consolas" charset="0"/>
              </a:rPr>
              <a:t>push </a:t>
            </a:r>
            <a:r>
              <a:rPr lang="en-US" sz="2800" b="1" dirty="0" err="1">
                <a:latin typeface="Consolas" charset="0"/>
                <a:ea typeface="Consolas" charset="0"/>
                <a:cs typeface="Consolas" charset="0"/>
              </a:rPr>
              <a:t>ra</a:t>
            </a:r>
            <a:endParaRPr lang="en-US" sz="2800" b="1" dirty="0">
              <a:latin typeface="Consolas" charset="0"/>
              <a:ea typeface="Consolas" charset="0"/>
              <a:cs typeface="Consolas" charset="0"/>
            </a:endParaRPr>
          </a:p>
          <a:p>
            <a:r>
              <a:rPr lang="en-US" sz="2800" b="1" dirty="0">
                <a:latin typeface="Consolas" charset="0"/>
                <a:ea typeface="Consolas" charset="0"/>
                <a:cs typeface="Consolas" charset="0"/>
              </a:rPr>
              <a:t>	</a:t>
            </a:r>
            <a:r>
              <a:rPr lang="en-US" sz="2800" b="1" dirty="0">
                <a:solidFill>
                  <a:srgbClr val="FF0000"/>
                </a:solidFill>
                <a:latin typeface="Consolas" charset="0"/>
                <a:ea typeface="Consolas" charset="0"/>
                <a:cs typeface="Consolas" charset="0"/>
              </a:rPr>
              <a:t>push </a:t>
            </a:r>
            <a:r>
              <a:rPr lang="en-US" sz="2800" b="1" dirty="0">
                <a:latin typeface="Consolas" charset="0"/>
                <a:ea typeface="Consolas" charset="0"/>
                <a:cs typeface="Consolas" charset="0"/>
              </a:rPr>
              <a:t>s0</a:t>
            </a:r>
          </a:p>
          <a:p>
            <a:endParaRPr lang="en-US" sz="2800" b="1" dirty="0">
              <a:latin typeface="Consolas" charset="0"/>
              <a:ea typeface="Consolas" charset="0"/>
              <a:cs typeface="Consolas" charset="0"/>
            </a:endParaRPr>
          </a:p>
          <a:p>
            <a:endParaRPr lang="en-US" sz="2800" b="1" dirty="0">
              <a:latin typeface="Consolas" charset="0"/>
              <a:ea typeface="Consolas" charset="0"/>
              <a:cs typeface="Consolas" charset="0"/>
            </a:endParaRPr>
          </a:p>
          <a:p>
            <a:endParaRPr lang="en-US" sz="2800" b="1" dirty="0">
              <a:latin typeface="Consolas" charset="0"/>
              <a:ea typeface="Consolas" charset="0"/>
              <a:cs typeface="Consolas" charset="0"/>
            </a:endParaRPr>
          </a:p>
          <a:p>
            <a:r>
              <a:rPr lang="en-US" sz="2800" b="1" dirty="0">
                <a:latin typeface="Consolas" charset="0"/>
                <a:ea typeface="Consolas" charset="0"/>
                <a:cs typeface="Consolas" charset="0"/>
              </a:rPr>
              <a:t>	</a:t>
            </a:r>
            <a:r>
              <a:rPr lang="en-US" sz="2800" b="1" dirty="0">
                <a:solidFill>
                  <a:srgbClr val="FF0000"/>
                </a:solidFill>
                <a:latin typeface="Consolas" charset="0"/>
                <a:ea typeface="Consolas" charset="0"/>
                <a:cs typeface="Consolas" charset="0"/>
              </a:rPr>
              <a:t>pop  </a:t>
            </a:r>
            <a:r>
              <a:rPr lang="en-US" sz="2800" b="1" dirty="0">
                <a:latin typeface="Consolas" charset="0"/>
                <a:ea typeface="Consolas" charset="0"/>
                <a:cs typeface="Consolas" charset="0"/>
              </a:rPr>
              <a:t>s0</a:t>
            </a:r>
          </a:p>
          <a:p>
            <a:r>
              <a:rPr lang="en-US" sz="2800" b="1" dirty="0">
                <a:solidFill>
                  <a:srgbClr val="FF0000"/>
                </a:solidFill>
                <a:latin typeface="Consolas" charset="0"/>
                <a:ea typeface="Consolas" charset="0"/>
                <a:cs typeface="Consolas" charset="0"/>
              </a:rPr>
              <a:t>	pop  </a:t>
            </a:r>
            <a:r>
              <a:rPr lang="en-US" sz="2800" b="1" dirty="0" err="1">
                <a:latin typeface="Consolas" charset="0"/>
                <a:ea typeface="Consolas" charset="0"/>
                <a:cs typeface="Consolas" charset="0"/>
              </a:rPr>
              <a:t>ra</a:t>
            </a:r>
            <a:endParaRPr lang="en-US" sz="2800" b="1" dirty="0">
              <a:latin typeface="Consolas" charset="0"/>
              <a:ea typeface="Consolas" charset="0"/>
              <a:cs typeface="Consolas" charset="0"/>
            </a:endParaRPr>
          </a:p>
          <a:p>
            <a:r>
              <a:rPr lang="en-US" sz="2800" b="1" dirty="0">
                <a:solidFill>
                  <a:srgbClr val="FF0000"/>
                </a:solidFill>
                <a:latin typeface="Consolas" charset="0"/>
                <a:ea typeface="Consolas" charset="0"/>
                <a:cs typeface="Consolas" charset="0"/>
              </a:rPr>
              <a:t>	</a:t>
            </a:r>
            <a:r>
              <a:rPr lang="en-US" sz="2800" b="1" dirty="0" err="1">
                <a:solidFill>
                  <a:srgbClr val="FF0000"/>
                </a:solidFill>
                <a:latin typeface="Consolas" charset="0"/>
                <a:ea typeface="Consolas" charset="0"/>
                <a:cs typeface="Consolas" charset="0"/>
              </a:rPr>
              <a:t>jr</a:t>
            </a:r>
            <a:r>
              <a:rPr lang="en-US" sz="2800" b="1" dirty="0">
                <a:solidFill>
                  <a:srgbClr val="FF0000"/>
                </a:solidFill>
                <a:latin typeface="Consolas" charset="0"/>
                <a:ea typeface="Consolas" charset="0"/>
                <a:cs typeface="Consolas" charset="0"/>
              </a:rPr>
              <a:t>   </a:t>
            </a:r>
            <a:r>
              <a:rPr lang="en-US" sz="2800" b="1" dirty="0" err="1">
                <a:latin typeface="Consolas" charset="0"/>
                <a:ea typeface="Consolas" charset="0"/>
                <a:cs typeface="Consolas" charset="0"/>
              </a:rPr>
              <a:t>ra</a:t>
            </a:r>
            <a:endParaRPr lang="en-US" sz="2800" b="1" dirty="0">
              <a:latin typeface="Consolas" charset="0"/>
              <a:ea typeface="Consolas" charset="0"/>
              <a:cs typeface="Consolas" charset="0"/>
            </a:endParaRPr>
          </a:p>
        </p:txBody>
      </p:sp>
      <p:sp>
        <p:nvSpPr>
          <p:cNvPr id="12" name="Left Bracket 11"/>
          <p:cNvSpPr/>
          <p:nvPr/>
        </p:nvSpPr>
        <p:spPr>
          <a:xfrm>
            <a:off x="838200" y="2676371"/>
            <a:ext cx="228600" cy="1736298"/>
          </a:xfrm>
          <a:prstGeom prst="leftBracket">
            <a:avLst>
              <a:gd name="adj" fmla="val 11112"/>
            </a:avLst>
          </a:prstGeom>
          <a:ln w="38100">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Left Bracket 12"/>
          <p:cNvSpPr/>
          <p:nvPr/>
        </p:nvSpPr>
        <p:spPr>
          <a:xfrm>
            <a:off x="491066" y="2215583"/>
            <a:ext cx="575733" cy="2578086"/>
          </a:xfrm>
          <a:prstGeom prst="leftBracket">
            <a:avLst>
              <a:gd name="adj" fmla="val 11112"/>
            </a:avLst>
          </a:prstGeom>
          <a:ln w="38100">
            <a:solidFill>
              <a:srgbClr val="00206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TextBox 14"/>
          <p:cNvSpPr txBox="1"/>
          <p:nvPr/>
        </p:nvSpPr>
        <p:spPr>
          <a:xfrm>
            <a:off x="2663150" y="4693503"/>
            <a:ext cx="5269485" cy="830997"/>
          </a:xfrm>
          <a:prstGeom prst="rect">
            <a:avLst/>
          </a:prstGeom>
          <a:noFill/>
        </p:spPr>
        <p:txBody>
          <a:bodyPr wrap="square" rtlCol="0">
            <a:spAutoFit/>
          </a:bodyPr>
          <a:lstStyle/>
          <a:p>
            <a:pPr algn="ctr"/>
            <a:r>
              <a:rPr lang="en-US" sz="2400" dirty="0">
                <a:solidFill>
                  <a:srgbClr val="FF0000"/>
                </a:solidFill>
              </a:rPr>
              <a:t>the pops happen in the </a:t>
            </a:r>
            <a:r>
              <a:rPr lang="en-US" sz="2400" b="1" dirty="0">
                <a:solidFill>
                  <a:srgbClr val="FF0000"/>
                </a:solidFill>
              </a:rPr>
              <a:t>reverse order of the pushes!</a:t>
            </a:r>
            <a:endParaRPr lang="en-US" sz="2400" dirty="0">
              <a:solidFill>
                <a:srgbClr val="FF0000"/>
              </a:solidFill>
            </a:endParaRPr>
          </a:p>
        </p:txBody>
      </p:sp>
      <p:sp>
        <p:nvSpPr>
          <p:cNvPr id="16" name="TextBox 15"/>
          <p:cNvSpPr txBox="1"/>
          <p:nvPr/>
        </p:nvSpPr>
        <p:spPr>
          <a:xfrm>
            <a:off x="1273054" y="3329076"/>
            <a:ext cx="6750292" cy="430887"/>
          </a:xfrm>
          <a:prstGeom prst="rect">
            <a:avLst/>
          </a:prstGeom>
          <a:noFill/>
        </p:spPr>
        <p:txBody>
          <a:bodyPr wrap="square" rtlCol="0">
            <a:spAutoFit/>
          </a:bodyPr>
          <a:lstStyle/>
          <a:p>
            <a:r>
              <a:rPr lang="en-US" sz="2200" dirty="0"/>
              <a:t>here, I can </a:t>
            </a:r>
            <a:r>
              <a:rPr lang="en-US" sz="2200" b="1" dirty="0"/>
              <a:t>treat </a:t>
            </a:r>
            <a:r>
              <a:rPr lang="en-US" sz="2200" b="1" dirty="0">
                <a:latin typeface="Consolas" panose="020B0609020204030204" pitchFamily="49" charset="0"/>
                <a:cs typeface="Consolas" panose="020B0609020204030204" pitchFamily="49" charset="0"/>
              </a:rPr>
              <a:t>s0</a:t>
            </a:r>
            <a:r>
              <a:rPr lang="en-US" sz="2200" b="1" dirty="0"/>
              <a:t> as if it’s a local variable.</a:t>
            </a:r>
            <a:endParaRPr lang="en-US" sz="2200" dirty="0"/>
          </a:p>
        </p:txBody>
      </p:sp>
      <p:grpSp>
        <p:nvGrpSpPr>
          <p:cNvPr id="21" name="Group 20">
            <a:extLst>
              <a:ext uri="{FF2B5EF4-FFF2-40B4-BE49-F238E27FC236}">
                <a16:creationId xmlns:a16="http://schemas.microsoft.com/office/drawing/2014/main" id="{5775FF5C-7909-FE49-BE94-CD7D83E7FC2E}"/>
              </a:ext>
            </a:extLst>
          </p:cNvPr>
          <p:cNvGrpSpPr/>
          <p:nvPr/>
        </p:nvGrpSpPr>
        <p:grpSpPr>
          <a:xfrm>
            <a:off x="2589721" y="2389598"/>
            <a:ext cx="5664841" cy="430887"/>
            <a:chOff x="2589721" y="2151336"/>
            <a:chExt cx="5664841" cy="430887"/>
          </a:xfrm>
        </p:grpSpPr>
        <p:sp>
          <p:nvSpPr>
            <p:cNvPr id="17" name="TextBox 16">
              <a:extLst>
                <a:ext uri="{FF2B5EF4-FFF2-40B4-BE49-F238E27FC236}">
                  <a16:creationId xmlns:a16="http://schemas.microsoft.com/office/drawing/2014/main" id="{BA61004B-B6DF-0B4E-B723-9ED1B50ED1F8}"/>
                </a:ext>
              </a:extLst>
            </p:cNvPr>
            <p:cNvSpPr txBox="1"/>
            <p:nvPr/>
          </p:nvSpPr>
          <p:spPr>
            <a:xfrm>
              <a:off x="2936855" y="2151336"/>
              <a:ext cx="5317707" cy="430887"/>
            </a:xfrm>
            <a:prstGeom prst="rect">
              <a:avLst/>
            </a:prstGeom>
            <a:noFill/>
          </p:spPr>
          <p:txBody>
            <a:bodyPr wrap="square" rtlCol="0">
              <a:spAutoFit/>
            </a:bodyPr>
            <a:lstStyle/>
            <a:p>
              <a:r>
                <a:rPr lang="en-US" sz="2200" dirty="0"/>
                <a:t>think of this like </a:t>
              </a:r>
              <a:r>
                <a:rPr lang="en-US" sz="2200" i="1" dirty="0"/>
                <a:t>declaring a local variable.</a:t>
              </a:r>
            </a:p>
          </p:txBody>
        </p:sp>
        <p:cxnSp>
          <p:nvCxnSpPr>
            <p:cNvPr id="20" name="Straight Arrow Connector 19">
              <a:extLst>
                <a:ext uri="{FF2B5EF4-FFF2-40B4-BE49-F238E27FC236}">
                  <a16:creationId xmlns:a16="http://schemas.microsoft.com/office/drawing/2014/main" id="{D2FA4D79-1F54-D644-A0D1-92FE15AFC0BF}"/>
                </a:ext>
              </a:extLst>
            </p:cNvPr>
            <p:cNvCxnSpPr>
              <a:stCxn id="17" idx="1"/>
            </p:cNvCxnSpPr>
            <p:nvPr/>
          </p:nvCxnSpPr>
          <p:spPr>
            <a:xfrm flipH="1" flipV="1">
              <a:off x="2589721" y="2366779"/>
              <a:ext cx="347134" cy="1"/>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grpSp>
        <p:nvGrpSpPr>
          <p:cNvPr id="22" name="Group 21">
            <a:extLst>
              <a:ext uri="{FF2B5EF4-FFF2-40B4-BE49-F238E27FC236}">
                <a16:creationId xmlns:a16="http://schemas.microsoft.com/office/drawing/2014/main" id="{00B719C0-E05E-9D4E-92D4-FCE35D63E7DB}"/>
              </a:ext>
            </a:extLst>
          </p:cNvPr>
          <p:cNvGrpSpPr/>
          <p:nvPr/>
        </p:nvGrpSpPr>
        <p:grpSpPr>
          <a:xfrm>
            <a:off x="2589721" y="4125225"/>
            <a:ext cx="5664841" cy="430887"/>
            <a:chOff x="2589721" y="2151336"/>
            <a:chExt cx="5664841" cy="430887"/>
          </a:xfrm>
        </p:grpSpPr>
        <p:sp>
          <p:nvSpPr>
            <p:cNvPr id="23" name="TextBox 22">
              <a:extLst>
                <a:ext uri="{FF2B5EF4-FFF2-40B4-BE49-F238E27FC236}">
                  <a16:creationId xmlns:a16="http://schemas.microsoft.com/office/drawing/2014/main" id="{DED4F6D3-3993-2047-9EB5-1307FE84C08F}"/>
                </a:ext>
              </a:extLst>
            </p:cNvPr>
            <p:cNvSpPr txBox="1"/>
            <p:nvPr/>
          </p:nvSpPr>
          <p:spPr>
            <a:xfrm>
              <a:off x="2936855" y="2151336"/>
              <a:ext cx="5317707" cy="430887"/>
            </a:xfrm>
            <a:prstGeom prst="rect">
              <a:avLst/>
            </a:prstGeom>
            <a:noFill/>
          </p:spPr>
          <p:txBody>
            <a:bodyPr wrap="square" rtlCol="0">
              <a:spAutoFit/>
            </a:bodyPr>
            <a:lstStyle/>
            <a:p>
              <a:r>
                <a:rPr lang="en-US" sz="2200" dirty="0"/>
                <a:t>…and now you say, "I'm done using it."</a:t>
              </a:r>
              <a:endParaRPr lang="en-US" sz="2200" i="1" dirty="0"/>
            </a:p>
          </p:txBody>
        </p:sp>
        <p:cxnSp>
          <p:nvCxnSpPr>
            <p:cNvPr id="24" name="Straight Arrow Connector 23">
              <a:extLst>
                <a:ext uri="{FF2B5EF4-FFF2-40B4-BE49-F238E27FC236}">
                  <a16:creationId xmlns:a16="http://schemas.microsoft.com/office/drawing/2014/main" id="{158937A7-04D9-8943-BEB6-0790BB6DA27E}"/>
                </a:ext>
              </a:extLst>
            </p:cNvPr>
            <p:cNvCxnSpPr>
              <a:stCxn id="23" idx="1"/>
            </p:cNvCxnSpPr>
            <p:nvPr/>
          </p:nvCxnSpPr>
          <p:spPr>
            <a:xfrm flipH="1" flipV="1">
              <a:off x="2589721" y="2366779"/>
              <a:ext cx="347134" cy="1"/>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60993726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7">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5"/>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2"/>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P spid="12" grpId="0" animBg="1"/>
      <p:bldP spid="13" grpId="0" animBg="1"/>
      <p:bldP spid="15" grpId="0"/>
      <p:bldP spid="16"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68F0C4-395D-FC40-99B6-75C881F5AF13}"/>
              </a:ext>
            </a:extLst>
          </p:cNvPr>
          <p:cNvSpPr>
            <a:spLocks noGrp="1"/>
          </p:cNvSpPr>
          <p:nvPr>
            <p:ph type="title"/>
          </p:nvPr>
        </p:nvSpPr>
        <p:spPr/>
        <p:txBody>
          <a:bodyPr/>
          <a:lstStyle/>
          <a:p>
            <a:r>
              <a:rPr lang="en-US" dirty="0"/>
              <a:t>The magic is in the contract, not the registers</a:t>
            </a:r>
          </a:p>
        </p:txBody>
      </p:sp>
      <p:sp>
        <p:nvSpPr>
          <p:cNvPr id="3" name="Content Placeholder 2">
            <a:extLst>
              <a:ext uri="{FF2B5EF4-FFF2-40B4-BE49-F238E27FC236}">
                <a16:creationId xmlns:a16="http://schemas.microsoft.com/office/drawing/2014/main" id="{F048194A-229C-A44F-BC58-D91054D9FA88}"/>
              </a:ext>
            </a:extLst>
          </p:cNvPr>
          <p:cNvSpPr>
            <a:spLocks noGrp="1"/>
          </p:cNvSpPr>
          <p:nvPr>
            <p:ph idx="1"/>
          </p:nvPr>
        </p:nvSpPr>
        <p:spPr>
          <a:xfrm>
            <a:off x="152400" y="495302"/>
            <a:ext cx="8991600" cy="838198"/>
          </a:xfrm>
        </p:spPr>
        <p:txBody>
          <a:bodyPr/>
          <a:lstStyle/>
          <a:p>
            <a:r>
              <a:rPr lang="en-US" b="1" i="1" dirty="0">
                <a:solidFill>
                  <a:srgbClr val="FF0000"/>
                </a:solidFill>
              </a:rPr>
              <a:t>every function that uses s registers must follow this rule.</a:t>
            </a:r>
          </a:p>
          <a:p>
            <a:pPr lvl="1"/>
            <a:r>
              <a:rPr lang="en-US" dirty="0"/>
              <a:t>if they don't, the guarantee is gone.</a:t>
            </a:r>
          </a:p>
        </p:txBody>
      </p:sp>
      <p:sp>
        <p:nvSpPr>
          <p:cNvPr id="4" name="Footer Placeholder 3">
            <a:extLst>
              <a:ext uri="{FF2B5EF4-FFF2-40B4-BE49-F238E27FC236}">
                <a16:creationId xmlns:a16="http://schemas.microsoft.com/office/drawing/2014/main" id="{F5C339D6-6932-AA4E-8217-1E8E2F5697FF}"/>
              </a:ext>
            </a:extLst>
          </p:cNvPr>
          <p:cNvSpPr>
            <a:spLocks noGrp="1"/>
          </p:cNvSpPr>
          <p:nvPr>
            <p:ph type="ftr" sz="quarter" idx="11"/>
          </p:nvPr>
        </p:nvSpPr>
        <p:spPr/>
        <p:txBody>
          <a:bodyPr/>
          <a:lstStyle/>
          <a:p>
            <a:r>
              <a:rPr lang="is-IS"/>
              <a:t>CS447</a:t>
            </a:r>
            <a:endParaRPr lang="en-US"/>
          </a:p>
        </p:txBody>
      </p:sp>
      <p:sp>
        <p:nvSpPr>
          <p:cNvPr id="5" name="Slide Number Placeholder 4">
            <a:extLst>
              <a:ext uri="{FF2B5EF4-FFF2-40B4-BE49-F238E27FC236}">
                <a16:creationId xmlns:a16="http://schemas.microsoft.com/office/drawing/2014/main" id="{1B86CBAA-33CC-2A45-BB75-B822E872ACE7}"/>
              </a:ext>
            </a:extLst>
          </p:cNvPr>
          <p:cNvSpPr>
            <a:spLocks noGrp="1"/>
          </p:cNvSpPr>
          <p:nvPr>
            <p:ph type="sldNum" sz="quarter" idx="12"/>
          </p:nvPr>
        </p:nvSpPr>
        <p:spPr/>
        <p:txBody>
          <a:bodyPr/>
          <a:lstStyle/>
          <a:p>
            <a:fld id="{3552B95B-556F-44BD-91A5-D80C1B9E2BB3}" type="slidenum">
              <a:rPr lang="en-US" smtClean="0"/>
              <a:pPr/>
              <a:t>23</a:t>
            </a:fld>
            <a:endParaRPr lang="en-US"/>
          </a:p>
        </p:txBody>
      </p:sp>
      <p:sp>
        <p:nvSpPr>
          <p:cNvPr id="6" name="TextBox 5">
            <a:extLst>
              <a:ext uri="{FF2B5EF4-FFF2-40B4-BE49-F238E27FC236}">
                <a16:creationId xmlns:a16="http://schemas.microsoft.com/office/drawing/2014/main" id="{A9050EFC-CAC2-7847-AD60-073BFE82BD88}"/>
              </a:ext>
            </a:extLst>
          </p:cNvPr>
          <p:cNvSpPr txBox="1"/>
          <p:nvPr/>
        </p:nvSpPr>
        <p:spPr>
          <a:xfrm>
            <a:off x="304800" y="1333500"/>
            <a:ext cx="2672526" cy="3816429"/>
          </a:xfrm>
          <a:prstGeom prst="rect">
            <a:avLst/>
          </a:prstGeom>
          <a:noFill/>
        </p:spPr>
        <p:txBody>
          <a:bodyPr wrap="none" rtlCol="0">
            <a:spAutoFit/>
          </a:bodyPr>
          <a:lstStyle/>
          <a:p>
            <a:r>
              <a:rPr lang="en-US" sz="2200" b="1" dirty="0">
                <a:latin typeface="Consolas" charset="0"/>
                <a:ea typeface="Consolas" charset="0"/>
                <a:cs typeface="Consolas" charset="0"/>
              </a:rPr>
              <a:t>innocent:</a:t>
            </a:r>
          </a:p>
          <a:p>
            <a:r>
              <a:rPr lang="en-US" sz="2200" b="1" dirty="0">
                <a:solidFill>
                  <a:srgbClr val="FF0000"/>
                </a:solidFill>
                <a:latin typeface="Consolas" charset="0"/>
                <a:ea typeface="Consolas" charset="0"/>
                <a:cs typeface="Consolas" charset="0"/>
              </a:rPr>
              <a:t>push</a:t>
            </a:r>
            <a:r>
              <a:rPr lang="en-US" sz="2200" b="1" dirty="0">
                <a:latin typeface="Consolas" charset="0"/>
                <a:ea typeface="Consolas" charset="0"/>
                <a:cs typeface="Consolas" charset="0"/>
              </a:rPr>
              <a:t> </a:t>
            </a:r>
            <a:r>
              <a:rPr lang="en-US" sz="2200" b="1" dirty="0" err="1">
                <a:latin typeface="Consolas" charset="0"/>
                <a:ea typeface="Consolas" charset="0"/>
                <a:cs typeface="Consolas" charset="0"/>
              </a:rPr>
              <a:t>ra</a:t>
            </a:r>
            <a:endParaRPr lang="en-US" sz="2200" b="1" dirty="0">
              <a:latin typeface="Consolas" charset="0"/>
              <a:ea typeface="Consolas" charset="0"/>
              <a:cs typeface="Consolas" charset="0"/>
            </a:endParaRPr>
          </a:p>
          <a:p>
            <a:r>
              <a:rPr lang="en-US" sz="2200" b="1" dirty="0">
                <a:solidFill>
                  <a:srgbClr val="FF0000"/>
                </a:solidFill>
                <a:latin typeface="Consolas" charset="0"/>
                <a:ea typeface="Consolas" charset="0"/>
                <a:cs typeface="Consolas" charset="0"/>
              </a:rPr>
              <a:t>push</a:t>
            </a:r>
            <a:r>
              <a:rPr lang="en-US" sz="2200" b="1" dirty="0">
                <a:latin typeface="Consolas" charset="0"/>
                <a:ea typeface="Consolas" charset="0"/>
                <a:cs typeface="Consolas" charset="0"/>
              </a:rPr>
              <a:t> s0 </a:t>
            </a:r>
            <a:r>
              <a:rPr lang="en-US" sz="2200" i="1" dirty="0">
                <a:solidFill>
                  <a:schemeClr val="accent3">
                    <a:lumMod val="50000"/>
                  </a:schemeClr>
                </a:solidFill>
                <a:latin typeface="Consolas" charset="0"/>
                <a:ea typeface="Consolas" charset="0"/>
                <a:cs typeface="Consolas" charset="0"/>
              </a:rPr>
              <a:t># yay!</a:t>
            </a:r>
            <a:endParaRPr lang="en-US" sz="2200" b="1" dirty="0">
              <a:latin typeface="Consolas" charset="0"/>
              <a:ea typeface="Consolas" charset="0"/>
              <a:cs typeface="Consolas" charset="0"/>
            </a:endParaRPr>
          </a:p>
          <a:p>
            <a:endParaRPr lang="en-US" sz="2200" b="1" dirty="0">
              <a:latin typeface="Consolas" charset="0"/>
              <a:ea typeface="Consolas" charset="0"/>
              <a:cs typeface="Consolas" charset="0"/>
            </a:endParaRPr>
          </a:p>
          <a:p>
            <a:r>
              <a:rPr lang="en-US" sz="2200" b="1" dirty="0">
                <a:latin typeface="Consolas" charset="0"/>
                <a:ea typeface="Consolas" charset="0"/>
                <a:cs typeface="Consolas" charset="0"/>
              </a:rPr>
              <a:t>  </a:t>
            </a:r>
            <a:r>
              <a:rPr lang="en-US" sz="2200" b="1" dirty="0">
                <a:solidFill>
                  <a:srgbClr val="FF0000"/>
                </a:solidFill>
                <a:latin typeface="Consolas" charset="0"/>
                <a:ea typeface="Consolas" charset="0"/>
                <a:cs typeface="Consolas" charset="0"/>
              </a:rPr>
              <a:t>li  </a:t>
            </a:r>
            <a:r>
              <a:rPr lang="en-US" sz="2200" b="1" dirty="0">
                <a:latin typeface="Consolas" charset="0"/>
                <a:ea typeface="Consolas" charset="0"/>
                <a:cs typeface="Consolas" charset="0"/>
              </a:rPr>
              <a:t> s0, 10</a:t>
            </a:r>
          </a:p>
          <a:p>
            <a:r>
              <a:rPr lang="en-US" sz="2200" b="1" dirty="0">
                <a:latin typeface="Consolas" charset="0"/>
                <a:ea typeface="Consolas" charset="0"/>
                <a:cs typeface="Consolas" charset="0"/>
              </a:rPr>
              <a:t>  </a:t>
            </a:r>
            <a:r>
              <a:rPr lang="en-US" sz="2200" b="1" dirty="0" err="1">
                <a:solidFill>
                  <a:srgbClr val="FF0000"/>
                </a:solidFill>
                <a:latin typeface="Consolas" charset="0"/>
                <a:ea typeface="Consolas" charset="0"/>
                <a:cs typeface="Consolas" charset="0"/>
              </a:rPr>
              <a:t>jal</a:t>
            </a:r>
            <a:r>
              <a:rPr lang="en-US" sz="2200" b="1" dirty="0">
                <a:latin typeface="Consolas" charset="0"/>
                <a:ea typeface="Consolas" charset="0"/>
                <a:cs typeface="Consolas" charset="0"/>
              </a:rPr>
              <a:t>  guilty</a:t>
            </a:r>
          </a:p>
          <a:p>
            <a:r>
              <a:rPr lang="en-US" sz="2200" b="1" dirty="0">
                <a:solidFill>
                  <a:schemeClr val="accent3">
                    <a:lumMod val="50000"/>
                  </a:schemeClr>
                </a:solidFill>
                <a:latin typeface="Consolas" charset="0"/>
                <a:ea typeface="Consolas" charset="0"/>
                <a:cs typeface="Consolas" charset="0"/>
              </a:rPr>
              <a:t> </a:t>
            </a:r>
            <a:r>
              <a:rPr lang="en-US" sz="2200" i="1" dirty="0">
                <a:solidFill>
                  <a:schemeClr val="accent3">
                    <a:lumMod val="50000"/>
                  </a:schemeClr>
                </a:solidFill>
                <a:latin typeface="Consolas" charset="0"/>
                <a:ea typeface="Consolas" charset="0"/>
                <a:cs typeface="Consolas" charset="0"/>
              </a:rPr>
              <a:t> # now s0 == 0!</a:t>
            </a:r>
          </a:p>
          <a:p>
            <a:endParaRPr lang="en-US" sz="2200" i="1" dirty="0">
              <a:solidFill>
                <a:schemeClr val="accent3">
                  <a:lumMod val="75000"/>
                </a:schemeClr>
              </a:solidFill>
              <a:latin typeface="Consolas" charset="0"/>
              <a:ea typeface="Consolas" charset="0"/>
              <a:cs typeface="Consolas" charset="0"/>
            </a:endParaRPr>
          </a:p>
          <a:p>
            <a:r>
              <a:rPr lang="en-US" sz="2200" b="1" dirty="0">
                <a:solidFill>
                  <a:srgbClr val="FF0000"/>
                </a:solidFill>
                <a:latin typeface="Consolas" charset="0"/>
                <a:ea typeface="Consolas" charset="0"/>
                <a:cs typeface="Consolas" charset="0"/>
              </a:rPr>
              <a:t>pop</a:t>
            </a:r>
            <a:r>
              <a:rPr lang="en-US" sz="2200" b="1" dirty="0">
                <a:latin typeface="Consolas" charset="0"/>
                <a:ea typeface="Consolas" charset="0"/>
                <a:cs typeface="Consolas" charset="0"/>
              </a:rPr>
              <a:t> s0</a:t>
            </a:r>
          </a:p>
          <a:p>
            <a:r>
              <a:rPr lang="en-US" sz="2200" b="1" dirty="0">
                <a:solidFill>
                  <a:srgbClr val="FF0000"/>
                </a:solidFill>
                <a:latin typeface="Consolas" charset="0"/>
                <a:ea typeface="Consolas" charset="0"/>
                <a:cs typeface="Consolas" charset="0"/>
              </a:rPr>
              <a:t>pop</a:t>
            </a:r>
            <a:r>
              <a:rPr lang="en-US" sz="2200" b="1" dirty="0">
                <a:latin typeface="Consolas" charset="0"/>
                <a:ea typeface="Consolas" charset="0"/>
                <a:cs typeface="Consolas" charset="0"/>
              </a:rPr>
              <a:t> </a:t>
            </a:r>
            <a:r>
              <a:rPr lang="en-US" sz="2200" b="1" dirty="0" err="1">
                <a:latin typeface="Consolas" charset="0"/>
                <a:ea typeface="Consolas" charset="0"/>
                <a:cs typeface="Consolas" charset="0"/>
              </a:rPr>
              <a:t>ra</a:t>
            </a:r>
            <a:endParaRPr lang="en-US" sz="2200" b="1" dirty="0">
              <a:latin typeface="Consolas" charset="0"/>
              <a:ea typeface="Consolas" charset="0"/>
              <a:cs typeface="Consolas" charset="0"/>
            </a:endParaRPr>
          </a:p>
          <a:p>
            <a:r>
              <a:rPr lang="en-US" sz="2200" b="1" dirty="0" err="1">
                <a:solidFill>
                  <a:srgbClr val="FF0000"/>
                </a:solidFill>
                <a:latin typeface="Consolas" charset="0"/>
                <a:ea typeface="Consolas" charset="0"/>
                <a:cs typeface="Consolas" charset="0"/>
              </a:rPr>
              <a:t>jr</a:t>
            </a:r>
            <a:r>
              <a:rPr lang="en-US" sz="2200" b="1" dirty="0">
                <a:latin typeface="Consolas" charset="0"/>
                <a:ea typeface="Consolas" charset="0"/>
                <a:cs typeface="Consolas" charset="0"/>
              </a:rPr>
              <a:t>  </a:t>
            </a:r>
            <a:r>
              <a:rPr lang="en-US" sz="2200" b="1" dirty="0" err="1">
                <a:latin typeface="Consolas" charset="0"/>
                <a:ea typeface="Consolas" charset="0"/>
                <a:cs typeface="Consolas" charset="0"/>
              </a:rPr>
              <a:t>ra</a:t>
            </a:r>
            <a:endParaRPr lang="en-US" sz="2200" b="1" dirty="0">
              <a:latin typeface="Consolas" charset="0"/>
              <a:ea typeface="Consolas" charset="0"/>
              <a:cs typeface="Consolas" charset="0"/>
            </a:endParaRPr>
          </a:p>
        </p:txBody>
      </p:sp>
      <p:sp>
        <p:nvSpPr>
          <p:cNvPr id="7" name="TextBox 6">
            <a:extLst>
              <a:ext uri="{FF2B5EF4-FFF2-40B4-BE49-F238E27FC236}">
                <a16:creationId xmlns:a16="http://schemas.microsoft.com/office/drawing/2014/main" id="{E45D01F0-7B59-0742-9C83-05868154E955}"/>
              </a:ext>
            </a:extLst>
          </p:cNvPr>
          <p:cNvSpPr txBox="1"/>
          <p:nvPr/>
        </p:nvSpPr>
        <p:spPr>
          <a:xfrm>
            <a:off x="3048000" y="1333500"/>
            <a:ext cx="5181600" cy="2462213"/>
          </a:xfrm>
          <a:prstGeom prst="rect">
            <a:avLst/>
          </a:prstGeom>
          <a:noFill/>
        </p:spPr>
        <p:txBody>
          <a:bodyPr wrap="square" rtlCol="0">
            <a:spAutoFit/>
          </a:bodyPr>
          <a:lstStyle/>
          <a:p>
            <a:r>
              <a:rPr lang="en-US" sz="2200" b="1" dirty="0">
                <a:latin typeface="Consolas" charset="0"/>
                <a:ea typeface="Consolas" charset="0"/>
                <a:cs typeface="Consolas" charset="0"/>
              </a:rPr>
              <a:t>guilty:</a:t>
            </a:r>
          </a:p>
          <a:p>
            <a:r>
              <a:rPr lang="en-US" sz="2200" b="1" dirty="0">
                <a:solidFill>
                  <a:srgbClr val="FF0000"/>
                </a:solidFill>
                <a:latin typeface="Consolas" charset="0"/>
                <a:ea typeface="Consolas" charset="0"/>
                <a:cs typeface="Consolas" charset="0"/>
              </a:rPr>
              <a:t>push</a:t>
            </a:r>
            <a:r>
              <a:rPr lang="en-US" sz="2200" b="1" dirty="0">
                <a:latin typeface="Consolas" charset="0"/>
                <a:ea typeface="Consolas" charset="0"/>
                <a:cs typeface="Consolas" charset="0"/>
              </a:rPr>
              <a:t> </a:t>
            </a:r>
            <a:r>
              <a:rPr lang="en-US" sz="2200" b="1" dirty="0" err="1">
                <a:latin typeface="Consolas" charset="0"/>
                <a:ea typeface="Consolas" charset="0"/>
                <a:cs typeface="Consolas" charset="0"/>
              </a:rPr>
              <a:t>ra</a:t>
            </a:r>
            <a:endParaRPr lang="en-US" sz="2200" b="1" dirty="0">
              <a:latin typeface="Consolas" charset="0"/>
              <a:ea typeface="Consolas" charset="0"/>
              <a:cs typeface="Consolas" charset="0"/>
            </a:endParaRPr>
          </a:p>
          <a:p>
            <a:r>
              <a:rPr lang="en-US" sz="2200" b="1" dirty="0">
                <a:latin typeface="Consolas" charset="0"/>
                <a:ea typeface="Consolas" charset="0"/>
                <a:cs typeface="Consolas" charset="0"/>
              </a:rPr>
              <a:t>  </a:t>
            </a:r>
            <a:r>
              <a:rPr lang="en-US" sz="2200" i="1" dirty="0">
                <a:solidFill>
                  <a:schemeClr val="accent3">
                    <a:lumMod val="50000"/>
                  </a:schemeClr>
                </a:solidFill>
                <a:latin typeface="Consolas" charset="0"/>
                <a:ea typeface="Consolas" charset="0"/>
                <a:cs typeface="Consolas" charset="0"/>
              </a:rPr>
              <a:t># NOOOOOO!!!! using s0 without</a:t>
            </a:r>
          </a:p>
          <a:p>
            <a:r>
              <a:rPr lang="en-US" sz="2200" i="1" dirty="0">
                <a:solidFill>
                  <a:schemeClr val="accent3">
                    <a:lumMod val="50000"/>
                  </a:schemeClr>
                </a:solidFill>
                <a:latin typeface="Consolas" charset="0"/>
                <a:ea typeface="Consolas" charset="0"/>
                <a:cs typeface="Consolas" charset="0"/>
              </a:rPr>
              <a:t>  # pushing/popping it! illegal!</a:t>
            </a:r>
            <a:endParaRPr lang="en-US" sz="2200" dirty="0">
              <a:latin typeface="Consolas" charset="0"/>
              <a:ea typeface="Consolas" charset="0"/>
              <a:cs typeface="Consolas" charset="0"/>
            </a:endParaRPr>
          </a:p>
          <a:p>
            <a:r>
              <a:rPr lang="en-US" sz="2200" b="1" dirty="0">
                <a:solidFill>
                  <a:srgbClr val="FF0000"/>
                </a:solidFill>
                <a:latin typeface="Consolas" charset="0"/>
                <a:ea typeface="Consolas" charset="0"/>
                <a:cs typeface="Consolas" charset="0"/>
              </a:rPr>
              <a:t>  li</a:t>
            </a:r>
            <a:r>
              <a:rPr lang="en-US" sz="2200" b="1" dirty="0">
                <a:latin typeface="Consolas" charset="0"/>
                <a:ea typeface="Consolas" charset="0"/>
                <a:cs typeface="Consolas" charset="0"/>
              </a:rPr>
              <a:t> s0, </a:t>
            </a:r>
            <a:r>
              <a:rPr lang="en-US" sz="2200" b="1" dirty="0">
                <a:solidFill>
                  <a:schemeClr val="accent3">
                    <a:lumMod val="75000"/>
                  </a:schemeClr>
                </a:solidFill>
                <a:latin typeface="Consolas" charset="0"/>
                <a:ea typeface="Consolas" charset="0"/>
                <a:cs typeface="Consolas" charset="0"/>
              </a:rPr>
              <a:t>0</a:t>
            </a:r>
          </a:p>
          <a:p>
            <a:r>
              <a:rPr lang="en-US" sz="2200" b="1" dirty="0">
                <a:solidFill>
                  <a:srgbClr val="FF0000"/>
                </a:solidFill>
                <a:latin typeface="Consolas" charset="0"/>
                <a:ea typeface="Consolas" charset="0"/>
                <a:cs typeface="Consolas" charset="0"/>
              </a:rPr>
              <a:t>pop</a:t>
            </a:r>
            <a:r>
              <a:rPr lang="en-US" sz="2200" b="1" dirty="0">
                <a:latin typeface="Consolas" charset="0"/>
                <a:ea typeface="Consolas" charset="0"/>
                <a:cs typeface="Consolas" charset="0"/>
              </a:rPr>
              <a:t> </a:t>
            </a:r>
            <a:r>
              <a:rPr lang="en-US" sz="2200" b="1" dirty="0" err="1">
                <a:latin typeface="Consolas" charset="0"/>
                <a:ea typeface="Consolas" charset="0"/>
                <a:cs typeface="Consolas" charset="0"/>
              </a:rPr>
              <a:t>ra</a:t>
            </a:r>
            <a:endParaRPr lang="en-US" sz="2200" b="1" dirty="0">
              <a:latin typeface="Consolas" charset="0"/>
              <a:ea typeface="Consolas" charset="0"/>
              <a:cs typeface="Consolas" charset="0"/>
            </a:endParaRPr>
          </a:p>
          <a:p>
            <a:r>
              <a:rPr lang="en-US" sz="2200" b="1" dirty="0" err="1">
                <a:solidFill>
                  <a:srgbClr val="FF0000"/>
                </a:solidFill>
                <a:latin typeface="Consolas" charset="0"/>
                <a:ea typeface="Consolas" charset="0"/>
                <a:cs typeface="Consolas" charset="0"/>
              </a:rPr>
              <a:t>jr</a:t>
            </a:r>
            <a:r>
              <a:rPr lang="en-US" sz="2200" b="1" dirty="0">
                <a:latin typeface="Consolas" charset="0"/>
                <a:ea typeface="Consolas" charset="0"/>
                <a:cs typeface="Consolas" charset="0"/>
              </a:rPr>
              <a:t>  </a:t>
            </a:r>
            <a:r>
              <a:rPr lang="en-US" sz="2200" b="1" dirty="0" err="1">
                <a:latin typeface="Consolas" charset="0"/>
                <a:ea typeface="Consolas" charset="0"/>
                <a:cs typeface="Consolas" charset="0"/>
              </a:rPr>
              <a:t>ra</a:t>
            </a:r>
            <a:endParaRPr lang="en-US" sz="2200" b="1" dirty="0">
              <a:latin typeface="Consolas" charset="0"/>
              <a:ea typeface="Consolas" charset="0"/>
              <a:cs typeface="Consolas" charset="0"/>
            </a:endParaRPr>
          </a:p>
        </p:txBody>
      </p:sp>
      <p:sp>
        <p:nvSpPr>
          <p:cNvPr id="8" name="TextBox 7">
            <a:extLst>
              <a:ext uri="{FF2B5EF4-FFF2-40B4-BE49-F238E27FC236}">
                <a16:creationId xmlns:a16="http://schemas.microsoft.com/office/drawing/2014/main" id="{FA41CB13-A555-844E-84C5-3AD980D33701}"/>
              </a:ext>
            </a:extLst>
          </p:cNvPr>
          <p:cNvSpPr txBox="1"/>
          <p:nvPr/>
        </p:nvSpPr>
        <p:spPr>
          <a:xfrm>
            <a:off x="4299023" y="3009900"/>
            <a:ext cx="4873051" cy="1107996"/>
          </a:xfrm>
          <a:prstGeom prst="rect">
            <a:avLst/>
          </a:prstGeom>
          <a:noFill/>
        </p:spPr>
        <p:txBody>
          <a:bodyPr wrap="square" rtlCol="0">
            <a:spAutoFit/>
          </a:bodyPr>
          <a:lstStyle/>
          <a:p>
            <a:pPr algn="ctr"/>
            <a:r>
              <a:rPr lang="en-US" sz="2200" b="1" dirty="0">
                <a:latin typeface="Consolas" panose="020B0609020204030204" pitchFamily="49" charset="0"/>
                <a:cs typeface="Consolas" panose="020B0609020204030204" pitchFamily="49" charset="0"/>
              </a:rPr>
              <a:t>guilty</a:t>
            </a:r>
            <a:r>
              <a:rPr lang="en-US" sz="2200" dirty="0"/>
              <a:t> is messing with the caller's local variable, which defeats the whole purpose of the contract.</a:t>
            </a:r>
          </a:p>
        </p:txBody>
      </p:sp>
      <p:sp>
        <p:nvSpPr>
          <p:cNvPr id="11" name="Rounded Rectangular Callout 10">
            <a:extLst>
              <a:ext uri="{FF2B5EF4-FFF2-40B4-BE49-F238E27FC236}">
                <a16:creationId xmlns:a16="http://schemas.microsoft.com/office/drawing/2014/main" id="{0E90AF36-C1F2-874A-A14E-33F0C5AB1158}"/>
              </a:ext>
            </a:extLst>
          </p:cNvPr>
          <p:cNvSpPr/>
          <p:nvPr/>
        </p:nvSpPr>
        <p:spPr>
          <a:xfrm>
            <a:off x="2667000" y="4305300"/>
            <a:ext cx="3352800" cy="991660"/>
          </a:xfrm>
          <a:prstGeom prst="wedgeRoundRectCallout">
            <a:avLst>
              <a:gd name="adj1" fmla="val -77559"/>
              <a:gd name="adj2" fmla="val -49473"/>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tx1"/>
                </a:solidFill>
              </a:rPr>
              <a:t>Get your own registers! 😡💢</a:t>
            </a:r>
          </a:p>
        </p:txBody>
      </p:sp>
      <p:cxnSp>
        <p:nvCxnSpPr>
          <p:cNvPr id="10" name="Straight Connector 9">
            <a:extLst>
              <a:ext uri="{FF2B5EF4-FFF2-40B4-BE49-F238E27FC236}">
                <a16:creationId xmlns:a16="http://schemas.microsoft.com/office/drawing/2014/main" id="{5326E729-E918-B144-889C-6A059E6B38CC}"/>
              </a:ext>
            </a:extLst>
          </p:cNvPr>
          <p:cNvCxnSpPr>
            <a:cxnSpLocks/>
          </p:cNvCxnSpPr>
          <p:nvPr/>
        </p:nvCxnSpPr>
        <p:spPr>
          <a:xfrm>
            <a:off x="2965036" y="1386171"/>
            <a:ext cx="0" cy="246192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89246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11"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Putting it all together</a:t>
            </a:r>
          </a:p>
        </p:txBody>
      </p:sp>
      <p:sp>
        <p:nvSpPr>
          <p:cNvPr id="3" name="Footer Placeholder 2"/>
          <p:cNvSpPr>
            <a:spLocks noGrp="1"/>
          </p:cNvSpPr>
          <p:nvPr>
            <p:ph type="ftr" sz="quarter" idx="11"/>
          </p:nvPr>
        </p:nvSpPr>
        <p:spPr/>
        <p:txBody>
          <a:bodyPr/>
          <a:lstStyle/>
          <a:p>
            <a:r>
              <a:rPr lang="is-IS"/>
              <a:t>CS447</a:t>
            </a:r>
            <a:endParaRPr lang="en-US" dirty="0"/>
          </a:p>
        </p:txBody>
      </p:sp>
      <p:sp>
        <p:nvSpPr>
          <p:cNvPr id="4" name="Slide Number Placeholder 3"/>
          <p:cNvSpPr>
            <a:spLocks noGrp="1"/>
          </p:cNvSpPr>
          <p:nvPr>
            <p:ph type="sldNum" sz="quarter" idx="12"/>
          </p:nvPr>
        </p:nvSpPr>
        <p:spPr/>
        <p:txBody>
          <a:bodyPr/>
          <a:lstStyle/>
          <a:p>
            <a:fld id="{3552B95B-556F-44BD-91A5-D80C1B9E2BB3}" type="slidenum">
              <a:rPr lang="en-US" smtClean="0"/>
              <a:pPr/>
              <a:t>24</a:t>
            </a:fld>
            <a:endParaRPr lang="en-US"/>
          </a:p>
        </p:txBody>
      </p:sp>
    </p:spTree>
    <p:extLst>
      <p:ext uri="{BB962C8B-B14F-4D97-AF65-F5344CB8AC3E}">
        <p14:creationId xmlns:p14="http://schemas.microsoft.com/office/powerpoint/2010/main" val="1294244646"/>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D1237D42-632A-D548-8667-76B188CC9A8E}"/>
              </a:ext>
            </a:extLst>
          </p:cNvPr>
          <p:cNvGrpSpPr/>
          <p:nvPr/>
        </p:nvGrpSpPr>
        <p:grpSpPr>
          <a:xfrm>
            <a:off x="609600" y="990602"/>
            <a:ext cx="4919756" cy="1092722"/>
            <a:chOff x="609600" y="990602"/>
            <a:chExt cx="4919756" cy="1092722"/>
          </a:xfrm>
        </p:grpSpPr>
        <p:sp>
          <p:nvSpPr>
            <p:cNvPr id="7" name="Rectangle 6">
              <a:extLst>
                <a:ext uri="{FF2B5EF4-FFF2-40B4-BE49-F238E27FC236}">
                  <a16:creationId xmlns:a16="http://schemas.microsoft.com/office/drawing/2014/main" id="{AA4AD577-F838-2B42-A242-35097E0955DF}"/>
                </a:ext>
              </a:extLst>
            </p:cNvPr>
            <p:cNvSpPr/>
            <p:nvPr/>
          </p:nvSpPr>
          <p:spPr>
            <a:xfrm>
              <a:off x="609600" y="990602"/>
              <a:ext cx="4919756" cy="1092722"/>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2458DF78-0509-2047-B0F2-1E90B4D72198}"/>
                </a:ext>
              </a:extLst>
            </p:cNvPr>
            <p:cNvSpPr txBox="1"/>
            <p:nvPr/>
          </p:nvSpPr>
          <p:spPr>
            <a:xfrm>
              <a:off x="2096428" y="1152242"/>
              <a:ext cx="3432928" cy="769441"/>
            </a:xfrm>
            <a:prstGeom prst="rect">
              <a:avLst/>
            </a:prstGeom>
            <a:noFill/>
          </p:spPr>
          <p:txBody>
            <a:bodyPr wrap="square" rtlCol="0">
              <a:spAutoFit/>
            </a:bodyPr>
            <a:lstStyle/>
            <a:p>
              <a:r>
                <a:rPr lang="en-US" sz="2200" dirty="0"/>
                <a:t>push </a:t>
              </a:r>
              <a:r>
                <a:rPr lang="en-US" sz="2200" b="1" dirty="0" err="1">
                  <a:latin typeface="Consolas" panose="020B0609020204030204" pitchFamily="49" charset="0"/>
                  <a:cs typeface="Consolas" panose="020B0609020204030204" pitchFamily="49" charset="0"/>
                </a:rPr>
                <a:t>ra</a:t>
              </a:r>
              <a:r>
                <a:rPr lang="en-US" sz="2200" dirty="0"/>
                <a:t> and any needed </a:t>
              </a:r>
              <a:r>
                <a:rPr lang="en-US" sz="2200" b="1" dirty="0">
                  <a:latin typeface="Consolas" panose="020B0609020204030204" pitchFamily="49" charset="0"/>
                  <a:cs typeface="Consolas" panose="020B0609020204030204" pitchFamily="49" charset="0"/>
                </a:rPr>
                <a:t>s</a:t>
              </a:r>
              <a:r>
                <a:rPr lang="en-US" sz="2200" dirty="0"/>
                <a:t> registers at the start…</a:t>
              </a:r>
            </a:p>
          </p:txBody>
        </p:sp>
      </p:grpSp>
      <p:grpSp>
        <p:nvGrpSpPr>
          <p:cNvPr id="16" name="Group 15">
            <a:extLst>
              <a:ext uri="{FF2B5EF4-FFF2-40B4-BE49-F238E27FC236}">
                <a16:creationId xmlns:a16="http://schemas.microsoft.com/office/drawing/2014/main" id="{D7D7095A-DB7E-BE42-95FE-2623A2011C8C}"/>
              </a:ext>
            </a:extLst>
          </p:cNvPr>
          <p:cNvGrpSpPr/>
          <p:nvPr/>
        </p:nvGrpSpPr>
        <p:grpSpPr>
          <a:xfrm>
            <a:off x="609599" y="3695701"/>
            <a:ext cx="3356053" cy="1309932"/>
            <a:chOff x="609599" y="3695701"/>
            <a:chExt cx="3356053" cy="1309932"/>
          </a:xfrm>
        </p:grpSpPr>
        <p:sp>
          <p:nvSpPr>
            <p:cNvPr id="8" name="Rectangle 7">
              <a:extLst>
                <a:ext uri="{FF2B5EF4-FFF2-40B4-BE49-F238E27FC236}">
                  <a16:creationId xmlns:a16="http://schemas.microsoft.com/office/drawing/2014/main" id="{C32F7418-3C11-534C-AD25-1CA4D3A0056A}"/>
                </a:ext>
              </a:extLst>
            </p:cNvPr>
            <p:cNvSpPr/>
            <p:nvPr/>
          </p:nvSpPr>
          <p:spPr>
            <a:xfrm>
              <a:off x="609599" y="3695701"/>
              <a:ext cx="3356053" cy="1309932"/>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4709A759-4F5E-FE4F-864D-F2C9348F72BC}"/>
                </a:ext>
              </a:extLst>
            </p:cNvPr>
            <p:cNvSpPr txBox="1"/>
            <p:nvPr/>
          </p:nvSpPr>
          <p:spPr>
            <a:xfrm>
              <a:off x="2020073" y="3965946"/>
              <a:ext cx="1789925" cy="769441"/>
            </a:xfrm>
            <a:prstGeom prst="rect">
              <a:avLst/>
            </a:prstGeom>
            <a:noFill/>
          </p:spPr>
          <p:txBody>
            <a:bodyPr wrap="square" rtlCol="0">
              <a:spAutoFit/>
            </a:bodyPr>
            <a:lstStyle/>
            <a:p>
              <a:r>
                <a:rPr lang="en-US" sz="2200" dirty="0"/>
                <a:t>pop them at the end…</a:t>
              </a:r>
            </a:p>
          </p:txBody>
        </p:sp>
      </p:grpSp>
      <p:sp>
        <p:nvSpPr>
          <p:cNvPr id="2" name="Title 1">
            <a:extLst>
              <a:ext uri="{FF2B5EF4-FFF2-40B4-BE49-F238E27FC236}">
                <a16:creationId xmlns:a16="http://schemas.microsoft.com/office/drawing/2014/main" id="{122CC958-E054-3D4D-9180-39F21A95825C}"/>
              </a:ext>
            </a:extLst>
          </p:cNvPr>
          <p:cNvSpPr>
            <a:spLocks noGrp="1"/>
          </p:cNvSpPr>
          <p:nvPr>
            <p:ph type="title"/>
          </p:nvPr>
        </p:nvSpPr>
        <p:spPr/>
        <p:txBody>
          <a:bodyPr/>
          <a:lstStyle/>
          <a:p>
            <a:r>
              <a:rPr lang="en-US" dirty="0"/>
              <a:t>Bird's eye view</a:t>
            </a:r>
          </a:p>
        </p:txBody>
      </p:sp>
      <p:sp>
        <p:nvSpPr>
          <p:cNvPr id="3" name="Content Placeholder 2">
            <a:extLst>
              <a:ext uri="{FF2B5EF4-FFF2-40B4-BE49-F238E27FC236}">
                <a16:creationId xmlns:a16="http://schemas.microsoft.com/office/drawing/2014/main" id="{418F9ADA-BE75-4E40-9CB1-FD3B7254E6F5}"/>
              </a:ext>
            </a:extLst>
          </p:cNvPr>
          <p:cNvSpPr>
            <a:spLocks noGrp="1"/>
          </p:cNvSpPr>
          <p:nvPr>
            <p:ph idx="1"/>
          </p:nvPr>
        </p:nvSpPr>
        <p:spPr>
          <a:xfrm>
            <a:off x="152400" y="495302"/>
            <a:ext cx="8991600" cy="495300"/>
          </a:xfrm>
        </p:spPr>
        <p:txBody>
          <a:bodyPr/>
          <a:lstStyle/>
          <a:p>
            <a:r>
              <a:rPr lang="en-US" dirty="0"/>
              <a:t>a </a:t>
            </a:r>
            <a:r>
              <a:rPr lang="en-US" b="1" dirty="0"/>
              <a:t>function</a:t>
            </a:r>
            <a:r>
              <a:rPr lang="en-US" dirty="0"/>
              <a:t> should look like this.</a:t>
            </a:r>
          </a:p>
        </p:txBody>
      </p:sp>
      <p:sp>
        <p:nvSpPr>
          <p:cNvPr id="4" name="Footer Placeholder 3">
            <a:extLst>
              <a:ext uri="{FF2B5EF4-FFF2-40B4-BE49-F238E27FC236}">
                <a16:creationId xmlns:a16="http://schemas.microsoft.com/office/drawing/2014/main" id="{0B408A1D-FC6C-DD46-B7BB-51462C453CEB}"/>
              </a:ext>
            </a:extLst>
          </p:cNvPr>
          <p:cNvSpPr>
            <a:spLocks noGrp="1"/>
          </p:cNvSpPr>
          <p:nvPr>
            <p:ph type="ftr" sz="quarter" idx="11"/>
          </p:nvPr>
        </p:nvSpPr>
        <p:spPr/>
        <p:txBody>
          <a:bodyPr/>
          <a:lstStyle/>
          <a:p>
            <a:r>
              <a:rPr lang="is-IS"/>
              <a:t>CS447</a:t>
            </a:r>
            <a:endParaRPr lang="en-US"/>
          </a:p>
        </p:txBody>
      </p:sp>
      <p:sp>
        <p:nvSpPr>
          <p:cNvPr id="5" name="Slide Number Placeholder 4">
            <a:extLst>
              <a:ext uri="{FF2B5EF4-FFF2-40B4-BE49-F238E27FC236}">
                <a16:creationId xmlns:a16="http://schemas.microsoft.com/office/drawing/2014/main" id="{E72C556E-EA7F-ED47-9DEB-46B11EF6AF11}"/>
              </a:ext>
            </a:extLst>
          </p:cNvPr>
          <p:cNvSpPr>
            <a:spLocks noGrp="1"/>
          </p:cNvSpPr>
          <p:nvPr>
            <p:ph type="sldNum" sz="quarter" idx="12"/>
          </p:nvPr>
        </p:nvSpPr>
        <p:spPr/>
        <p:txBody>
          <a:bodyPr/>
          <a:lstStyle/>
          <a:p>
            <a:fld id="{3552B95B-556F-44BD-91A5-D80C1B9E2BB3}" type="slidenum">
              <a:rPr lang="en-US" smtClean="0"/>
              <a:pPr/>
              <a:t>25</a:t>
            </a:fld>
            <a:endParaRPr lang="en-US"/>
          </a:p>
        </p:txBody>
      </p:sp>
      <p:sp>
        <p:nvSpPr>
          <p:cNvPr id="6" name="TextBox 5">
            <a:extLst>
              <a:ext uri="{FF2B5EF4-FFF2-40B4-BE49-F238E27FC236}">
                <a16:creationId xmlns:a16="http://schemas.microsoft.com/office/drawing/2014/main" id="{78F56571-5889-B34E-990E-511B4D2DC485}"/>
              </a:ext>
            </a:extLst>
          </p:cNvPr>
          <p:cNvSpPr txBox="1"/>
          <p:nvPr/>
        </p:nvSpPr>
        <p:spPr>
          <a:xfrm>
            <a:off x="609600" y="990602"/>
            <a:ext cx="1752600" cy="4031873"/>
          </a:xfrm>
          <a:prstGeom prst="rect">
            <a:avLst/>
          </a:prstGeom>
          <a:noFill/>
        </p:spPr>
        <p:txBody>
          <a:bodyPr wrap="square" rtlCol="0">
            <a:spAutoFit/>
          </a:bodyPr>
          <a:lstStyle/>
          <a:p>
            <a:r>
              <a:rPr lang="en-US" sz="1600" b="1" dirty="0" err="1">
                <a:latin typeface="Consolas" charset="0"/>
                <a:ea typeface="Consolas" charset="0"/>
                <a:cs typeface="Consolas" charset="0"/>
              </a:rPr>
              <a:t>func</a:t>
            </a:r>
            <a:r>
              <a:rPr lang="en-US" sz="1600" b="1" dirty="0">
                <a:latin typeface="Consolas" charset="0"/>
                <a:ea typeface="Consolas" charset="0"/>
                <a:cs typeface="Consolas" charset="0"/>
              </a:rPr>
              <a:t>:</a:t>
            </a:r>
          </a:p>
          <a:p>
            <a:r>
              <a:rPr lang="en-US" sz="1600" b="1" dirty="0">
                <a:solidFill>
                  <a:srgbClr val="FF0000"/>
                </a:solidFill>
                <a:latin typeface="Consolas" charset="0"/>
                <a:ea typeface="Consolas" charset="0"/>
                <a:cs typeface="Consolas" charset="0"/>
              </a:rPr>
              <a:t>  push </a:t>
            </a:r>
            <a:r>
              <a:rPr lang="en-US" sz="1600" b="1" dirty="0" err="1">
                <a:latin typeface="Consolas" charset="0"/>
                <a:ea typeface="Consolas" charset="0"/>
                <a:cs typeface="Consolas" charset="0"/>
              </a:rPr>
              <a:t>ra</a:t>
            </a:r>
            <a:endParaRPr lang="en-US" sz="1600" b="1" dirty="0">
              <a:latin typeface="Consolas" charset="0"/>
              <a:ea typeface="Consolas" charset="0"/>
              <a:cs typeface="Consolas" charset="0"/>
            </a:endParaRPr>
          </a:p>
          <a:p>
            <a:r>
              <a:rPr lang="en-US" sz="1600" b="1" dirty="0">
                <a:solidFill>
                  <a:srgbClr val="FF0000"/>
                </a:solidFill>
                <a:latin typeface="Consolas" charset="0"/>
                <a:ea typeface="Consolas" charset="0"/>
                <a:cs typeface="Consolas" charset="0"/>
              </a:rPr>
              <a:t>  push </a:t>
            </a:r>
            <a:r>
              <a:rPr lang="en-US" sz="1600" b="1" dirty="0">
                <a:latin typeface="Consolas" charset="0"/>
                <a:ea typeface="Consolas" charset="0"/>
                <a:cs typeface="Consolas" charset="0"/>
              </a:rPr>
              <a:t>s0</a:t>
            </a:r>
          </a:p>
          <a:p>
            <a:r>
              <a:rPr lang="en-US" sz="1600" b="1" dirty="0">
                <a:solidFill>
                  <a:srgbClr val="FF0000"/>
                </a:solidFill>
                <a:latin typeface="Consolas" charset="0"/>
                <a:ea typeface="Consolas" charset="0"/>
                <a:cs typeface="Consolas" charset="0"/>
              </a:rPr>
              <a:t>  push </a:t>
            </a:r>
            <a:r>
              <a:rPr lang="en-US" sz="1600" b="1" dirty="0">
                <a:latin typeface="Consolas" charset="0"/>
                <a:ea typeface="Consolas" charset="0"/>
                <a:cs typeface="Consolas" charset="0"/>
              </a:rPr>
              <a:t>...</a:t>
            </a:r>
          </a:p>
          <a:p>
            <a:endParaRPr lang="en-US" sz="1600" b="1" dirty="0">
              <a:latin typeface="Consolas" charset="0"/>
              <a:ea typeface="Consolas" charset="0"/>
              <a:cs typeface="Consolas" charset="0"/>
            </a:endParaRPr>
          </a:p>
          <a:p>
            <a:endParaRPr lang="en-US" sz="1600" b="1" dirty="0">
              <a:solidFill>
                <a:srgbClr val="000000"/>
              </a:solidFill>
              <a:latin typeface="Consolas" charset="0"/>
              <a:ea typeface="Consolas" charset="0"/>
              <a:cs typeface="Consolas" charset="0"/>
            </a:endParaRPr>
          </a:p>
          <a:p>
            <a:pPr lvl="0"/>
            <a:endParaRPr lang="en-US" sz="1600" b="1" dirty="0">
              <a:solidFill>
                <a:srgbClr val="000000"/>
              </a:solidFill>
              <a:latin typeface="Consolas" charset="0"/>
              <a:ea typeface="Consolas" charset="0"/>
              <a:cs typeface="Consolas" charset="0"/>
            </a:endParaRPr>
          </a:p>
          <a:p>
            <a:endParaRPr lang="en-US" sz="1600" b="1" dirty="0">
              <a:solidFill>
                <a:srgbClr val="000000"/>
              </a:solidFill>
              <a:latin typeface="Consolas" charset="0"/>
              <a:ea typeface="Consolas" charset="0"/>
              <a:cs typeface="Consolas" charset="0"/>
            </a:endParaRPr>
          </a:p>
          <a:p>
            <a:endParaRPr lang="en-US" sz="1600" b="1" dirty="0">
              <a:solidFill>
                <a:srgbClr val="000000"/>
              </a:solidFill>
              <a:latin typeface="Consolas" charset="0"/>
              <a:ea typeface="Consolas" charset="0"/>
              <a:cs typeface="Consolas" charset="0"/>
            </a:endParaRPr>
          </a:p>
          <a:p>
            <a:endParaRPr lang="en-US" sz="1600" b="1" dirty="0">
              <a:solidFill>
                <a:srgbClr val="000000"/>
              </a:solidFill>
              <a:latin typeface="Consolas" charset="0"/>
              <a:ea typeface="Consolas" charset="0"/>
              <a:cs typeface="Consolas" charset="0"/>
            </a:endParaRPr>
          </a:p>
          <a:p>
            <a:endParaRPr lang="en-US" sz="1600" b="1" dirty="0">
              <a:solidFill>
                <a:srgbClr val="000000"/>
              </a:solidFill>
              <a:latin typeface="Consolas" charset="0"/>
              <a:ea typeface="Consolas" charset="0"/>
              <a:cs typeface="Consolas" charset="0"/>
            </a:endParaRPr>
          </a:p>
          <a:p>
            <a:r>
              <a:rPr lang="en-US" sz="1600" b="1" dirty="0">
                <a:latin typeface="Consolas" charset="0"/>
                <a:ea typeface="Consolas" charset="0"/>
                <a:cs typeface="Consolas" charset="0"/>
              </a:rPr>
              <a:t>_return:</a:t>
            </a:r>
          </a:p>
          <a:p>
            <a:r>
              <a:rPr lang="en-US" sz="1600" b="1" dirty="0">
                <a:latin typeface="Consolas" charset="0"/>
                <a:ea typeface="Consolas" charset="0"/>
                <a:cs typeface="Consolas" charset="0"/>
              </a:rPr>
              <a:t>  </a:t>
            </a:r>
            <a:r>
              <a:rPr lang="en-US" sz="1600" b="1" dirty="0">
                <a:solidFill>
                  <a:srgbClr val="FF0000"/>
                </a:solidFill>
                <a:latin typeface="Consolas" charset="0"/>
                <a:ea typeface="Consolas" charset="0"/>
                <a:cs typeface="Consolas" charset="0"/>
              </a:rPr>
              <a:t>pop  </a:t>
            </a:r>
            <a:r>
              <a:rPr lang="en-US" sz="1600" b="1" dirty="0">
                <a:latin typeface="Consolas" charset="0"/>
                <a:ea typeface="Consolas" charset="0"/>
                <a:cs typeface="Consolas" charset="0"/>
              </a:rPr>
              <a:t>...</a:t>
            </a:r>
          </a:p>
          <a:p>
            <a:r>
              <a:rPr lang="en-US" sz="1600" b="1" dirty="0">
                <a:latin typeface="Consolas" charset="0"/>
                <a:ea typeface="Consolas" charset="0"/>
                <a:cs typeface="Consolas" charset="0"/>
              </a:rPr>
              <a:t>  </a:t>
            </a:r>
            <a:r>
              <a:rPr lang="en-US" sz="1600" b="1" dirty="0">
                <a:solidFill>
                  <a:srgbClr val="FF0000"/>
                </a:solidFill>
                <a:latin typeface="Consolas" charset="0"/>
                <a:ea typeface="Consolas" charset="0"/>
                <a:cs typeface="Consolas" charset="0"/>
              </a:rPr>
              <a:t>pop  </a:t>
            </a:r>
            <a:r>
              <a:rPr lang="en-US" sz="1600" b="1" dirty="0">
                <a:latin typeface="Consolas" charset="0"/>
                <a:ea typeface="Consolas" charset="0"/>
                <a:cs typeface="Consolas" charset="0"/>
              </a:rPr>
              <a:t>s0</a:t>
            </a:r>
          </a:p>
          <a:p>
            <a:r>
              <a:rPr lang="en-US" sz="1600" b="1" dirty="0">
                <a:solidFill>
                  <a:srgbClr val="FF0000"/>
                </a:solidFill>
                <a:latin typeface="Consolas" charset="0"/>
                <a:ea typeface="Consolas" charset="0"/>
                <a:cs typeface="Consolas" charset="0"/>
              </a:rPr>
              <a:t>  pop  </a:t>
            </a:r>
            <a:r>
              <a:rPr lang="en-US" sz="1600" b="1" dirty="0" err="1">
                <a:latin typeface="Consolas" charset="0"/>
                <a:ea typeface="Consolas" charset="0"/>
                <a:cs typeface="Consolas" charset="0"/>
              </a:rPr>
              <a:t>ra</a:t>
            </a:r>
            <a:endParaRPr lang="en-US" sz="1600" b="1" dirty="0">
              <a:latin typeface="Consolas" charset="0"/>
              <a:ea typeface="Consolas" charset="0"/>
              <a:cs typeface="Consolas" charset="0"/>
            </a:endParaRPr>
          </a:p>
          <a:p>
            <a:r>
              <a:rPr lang="en-US" sz="1600" b="1" dirty="0">
                <a:solidFill>
                  <a:srgbClr val="FF0000"/>
                </a:solidFill>
                <a:latin typeface="Consolas" charset="0"/>
                <a:ea typeface="Consolas" charset="0"/>
                <a:cs typeface="Consolas" charset="0"/>
              </a:rPr>
              <a:t>  </a:t>
            </a:r>
            <a:r>
              <a:rPr lang="en-US" sz="1600" b="1" dirty="0" err="1">
                <a:solidFill>
                  <a:srgbClr val="FF0000"/>
                </a:solidFill>
                <a:latin typeface="Consolas" charset="0"/>
                <a:ea typeface="Consolas" charset="0"/>
                <a:cs typeface="Consolas" charset="0"/>
              </a:rPr>
              <a:t>jr</a:t>
            </a:r>
            <a:r>
              <a:rPr lang="en-US" sz="1600" b="1" dirty="0">
                <a:solidFill>
                  <a:srgbClr val="FF0000"/>
                </a:solidFill>
                <a:latin typeface="Consolas" charset="0"/>
                <a:ea typeface="Consolas" charset="0"/>
                <a:cs typeface="Consolas" charset="0"/>
              </a:rPr>
              <a:t>   </a:t>
            </a:r>
            <a:r>
              <a:rPr lang="en-US" sz="1600" b="1" dirty="0" err="1">
                <a:latin typeface="Consolas" charset="0"/>
                <a:ea typeface="Consolas" charset="0"/>
                <a:cs typeface="Consolas" charset="0"/>
              </a:rPr>
              <a:t>ra</a:t>
            </a:r>
            <a:endParaRPr lang="en-US" sz="1600" b="1" dirty="0">
              <a:latin typeface="Consolas" charset="0"/>
              <a:ea typeface="Consolas" charset="0"/>
              <a:cs typeface="Consolas" charset="0"/>
            </a:endParaRPr>
          </a:p>
        </p:txBody>
      </p:sp>
      <p:sp>
        <p:nvSpPr>
          <p:cNvPr id="11" name="TextBox 10">
            <a:extLst>
              <a:ext uri="{FF2B5EF4-FFF2-40B4-BE49-F238E27FC236}">
                <a16:creationId xmlns:a16="http://schemas.microsoft.com/office/drawing/2014/main" id="{201CC649-A77A-9040-91F2-AB0AE91FD8AC}"/>
              </a:ext>
            </a:extLst>
          </p:cNvPr>
          <p:cNvSpPr txBox="1"/>
          <p:nvPr/>
        </p:nvSpPr>
        <p:spPr>
          <a:xfrm>
            <a:off x="444970" y="2243906"/>
            <a:ext cx="3432928" cy="430887"/>
          </a:xfrm>
          <a:prstGeom prst="rect">
            <a:avLst/>
          </a:prstGeom>
          <a:noFill/>
        </p:spPr>
        <p:txBody>
          <a:bodyPr wrap="square" rtlCol="0">
            <a:spAutoFit/>
          </a:bodyPr>
          <a:lstStyle/>
          <a:p>
            <a:pPr algn="ctr"/>
            <a:r>
              <a:rPr lang="en-US" sz="2200" dirty="0"/>
              <a:t>put code in the middle. </a:t>
            </a:r>
          </a:p>
        </p:txBody>
      </p:sp>
      <p:grpSp>
        <p:nvGrpSpPr>
          <p:cNvPr id="19" name="Group 18">
            <a:extLst>
              <a:ext uri="{FF2B5EF4-FFF2-40B4-BE49-F238E27FC236}">
                <a16:creationId xmlns:a16="http://schemas.microsoft.com/office/drawing/2014/main" id="{18ADAC04-3DB5-1B41-8A96-C0740E406FCA}"/>
              </a:ext>
            </a:extLst>
          </p:cNvPr>
          <p:cNvGrpSpPr/>
          <p:nvPr/>
        </p:nvGrpSpPr>
        <p:grpSpPr>
          <a:xfrm>
            <a:off x="2477274" y="3495960"/>
            <a:ext cx="6510243" cy="769441"/>
            <a:chOff x="1519918" y="2151336"/>
            <a:chExt cx="6510243" cy="769441"/>
          </a:xfrm>
        </p:grpSpPr>
        <p:sp>
          <p:nvSpPr>
            <p:cNvPr id="20" name="TextBox 19">
              <a:extLst>
                <a:ext uri="{FF2B5EF4-FFF2-40B4-BE49-F238E27FC236}">
                  <a16:creationId xmlns:a16="http://schemas.microsoft.com/office/drawing/2014/main" id="{6384327F-BD9A-4F41-9E0B-E96B7FA2E3C5}"/>
                </a:ext>
              </a:extLst>
            </p:cNvPr>
            <p:cNvSpPr txBox="1"/>
            <p:nvPr/>
          </p:nvSpPr>
          <p:spPr>
            <a:xfrm>
              <a:off x="3085172" y="2151336"/>
              <a:ext cx="4944989" cy="769441"/>
            </a:xfrm>
            <a:prstGeom prst="rect">
              <a:avLst/>
            </a:prstGeom>
            <a:noFill/>
          </p:spPr>
          <p:txBody>
            <a:bodyPr wrap="square" rtlCol="0">
              <a:spAutoFit/>
            </a:bodyPr>
            <a:lstStyle/>
            <a:p>
              <a:r>
                <a:rPr lang="en-US" sz="2200" dirty="0"/>
                <a:t>if the code wants to </a:t>
              </a:r>
              <a:r>
                <a:rPr lang="en-US" sz="2200" b="1" dirty="0"/>
                <a:t>return early,</a:t>
              </a:r>
              <a:r>
                <a:rPr lang="en-US" sz="2200" dirty="0"/>
                <a:t> or if it has </a:t>
              </a:r>
              <a:r>
                <a:rPr lang="en-US" sz="2200" b="1" dirty="0"/>
                <a:t>multiple returns,</a:t>
              </a:r>
              <a:r>
                <a:rPr lang="en-US" sz="2200" dirty="0"/>
                <a:t> it jumps here.</a:t>
              </a:r>
              <a:endParaRPr lang="en-US" sz="2200" i="1" dirty="0"/>
            </a:p>
          </p:txBody>
        </p:sp>
        <p:cxnSp>
          <p:nvCxnSpPr>
            <p:cNvPr id="21" name="Straight Arrow Connector 20">
              <a:extLst>
                <a:ext uri="{FF2B5EF4-FFF2-40B4-BE49-F238E27FC236}">
                  <a16:creationId xmlns:a16="http://schemas.microsoft.com/office/drawing/2014/main" id="{EE543DD5-5146-7749-A171-67B7FC473972}"/>
                </a:ext>
              </a:extLst>
            </p:cNvPr>
            <p:cNvCxnSpPr>
              <a:cxnSpLocks/>
              <a:stCxn id="20" idx="1"/>
            </p:cNvCxnSpPr>
            <p:nvPr/>
          </p:nvCxnSpPr>
          <p:spPr>
            <a:xfrm flipH="1">
              <a:off x="1519918" y="2536057"/>
              <a:ext cx="1565254" cy="1"/>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sp>
        <p:nvSpPr>
          <p:cNvPr id="27" name="TextBox 26">
            <a:extLst>
              <a:ext uri="{FF2B5EF4-FFF2-40B4-BE49-F238E27FC236}">
                <a16:creationId xmlns:a16="http://schemas.microsoft.com/office/drawing/2014/main" id="{9BD3652D-2DF4-7F47-ACBC-BE3908117E18}"/>
              </a:ext>
            </a:extLst>
          </p:cNvPr>
          <p:cNvSpPr txBox="1"/>
          <p:nvPr/>
        </p:nvSpPr>
        <p:spPr>
          <a:xfrm>
            <a:off x="357214" y="2744516"/>
            <a:ext cx="3608439" cy="769441"/>
          </a:xfrm>
          <a:prstGeom prst="rect">
            <a:avLst/>
          </a:prstGeom>
          <a:noFill/>
        </p:spPr>
        <p:txBody>
          <a:bodyPr wrap="square" rtlCol="0">
            <a:spAutoFit/>
          </a:bodyPr>
          <a:lstStyle/>
          <a:p>
            <a:pPr algn="ctr"/>
            <a:r>
              <a:rPr lang="en-US" sz="2200" dirty="0"/>
              <a:t>if I say "inside the function", </a:t>
            </a:r>
            <a:r>
              <a:rPr lang="en-US" sz="2200" b="1" i="1" dirty="0"/>
              <a:t>this</a:t>
            </a:r>
            <a:r>
              <a:rPr lang="en-US" sz="2200" b="1" dirty="0"/>
              <a:t> is where I mean.</a:t>
            </a:r>
          </a:p>
        </p:txBody>
      </p:sp>
      <p:grpSp>
        <p:nvGrpSpPr>
          <p:cNvPr id="30" name="Group 29">
            <a:extLst>
              <a:ext uri="{FF2B5EF4-FFF2-40B4-BE49-F238E27FC236}">
                <a16:creationId xmlns:a16="http://schemas.microsoft.com/office/drawing/2014/main" id="{499220AF-F262-1540-9435-EC51636196C1}"/>
              </a:ext>
            </a:extLst>
          </p:cNvPr>
          <p:cNvGrpSpPr/>
          <p:nvPr/>
        </p:nvGrpSpPr>
        <p:grpSpPr>
          <a:xfrm>
            <a:off x="3809999" y="2106663"/>
            <a:ext cx="4889031" cy="1589038"/>
            <a:chOff x="3809999" y="2106663"/>
            <a:chExt cx="4889031" cy="1589038"/>
          </a:xfrm>
        </p:grpSpPr>
        <p:sp>
          <p:nvSpPr>
            <p:cNvPr id="28" name="TextBox 27">
              <a:extLst>
                <a:ext uri="{FF2B5EF4-FFF2-40B4-BE49-F238E27FC236}">
                  <a16:creationId xmlns:a16="http://schemas.microsoft.com/office/drawing/2014/main" id="{CAC1A20F-B4FC-2F46-A34A-967BC729CD62}"/>
                </a:ext>
              </a:extLst>
            </p:cNvPr>
            <p:cNvSpPr txBox="1"/>
            <p:nvPr/>
          </p:nvSpPr>
          <p:spPr>
            <a:xfrm>
              <a:off x="4206483" y="2516461"/>
              <a:ext cx="4492547" cy="769441"/>
            </a:xfrm>
            <a:prstGeom prst="rect">
              <a:avLst/>
            </a:prstGeom>
            <a:noFill/>
          </p:spPr>
          <p:txBody>
            <a:bodyPr wrap="square" rtlCol="0">
              <a:spAutoFit/>
            </a:bodyPr>
            <a:lstStyle/>
            <a:p>
              <a:r>
                <a:rPr lang="en-US" sz="2200" b="1" dirty="0">
                  <a:solidFill>
                    <a:srgbClr val="FF0000"/>
                  </a:solidFill>
                </a:rPr>
                <a:t>no pushes or pops in this code.</a:t>
              </a:r>
            </a:p>
            <a:p>
              <a:r>
                <a:rPr lang="en-US" sz="2200" b="1" dirty="0">
                  <a:solidFill>
                    <a:srgbClr val="FF0000"/>
                  </a:solidFill>
                </a:rPr>
                <a:t>EVER.</a:t>
              </a:r>
            </a:p>
          </p:txBody>
        </p:sp>
        <p:sp>
          <p:nvSpPr>
            <p:cNvPr id="29" name="Right Brace 28">
              <a:extLst>
                <a:ext uri="{FF2B5EF4-FFF2-40B4-BE49-F238E27FC236}">
                  <a16:creationId xmlns:a16="http://schemas.microsoft.com/office/drawing/2014/main" id="{3F65C1C6-507F-8A48-9FCC-BFAAF86F401C}"/>
                </a:ext>
              </a:extLst>
            </p:cNvPr>
            <p:cNvSpPr/>
            <p:nvPr/>
          </p:nvSpPr>
          <p:spPr>
            <a:xfrm>
              <a:off x="3809999" y="2106663"/>
              <a:ext cx="408039" cy="1589038"/>
            </a:xfrm>
            <a:prstGeom prst="rightBrace">
              <a:avLst>
                <a:gd name="adj1" fmla="val 41261"/>
                <a:gd name="adj2" fmla="val 50000"/>
              </a:avLst>
            </a:pr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Tree>
    <p:extLst>
      <p:ext uri="{BB962C8B-B14F-4D97-AF65-F5344CB8AC3E}">
        <p14:creationId xmlns:p14="http://schemas.microsoft.com/office/powerpoint/2010/main" val="403045043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1" grpId="0"/>
      <p:bldP spid="27"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5999B9-8398-4245-8172-67E0B4E380DB}"/>
              </a:ext>
            </a:extLst>
          </p:cNvPr>
          <p:cNvSpPr>
            <a:spLocks noGrp="1"/>
          </p:cNvSpPr>
          <p:nvPr>
            <p:ph type="title"/>
          </p:nvPr>
        </p:nvSpPr>
        <p:spPr/>
        <p:txBody>
          <a:bodyPr/>
          <a:lstStyle/>
          <a:p>
            <a:r>
              <a:rPr lang="en-US" dirty="0"/>
              <a:t>Caller and Callee</a:t>
            </a:r>
          </a:p>
        </p:txBody>
      </p:sp>
      <p:sp>
        <p:nvSpPr>
          <p:cNvPr id="3" name="Content Placeholder 2">
            <a:extLst>
              <a:ext uri="{FF2B5EF4-FFF2-40B4-BE49-F238E27FC236}">
                <a16:creationId xmlns:a16="http://schemas.microsoft.com/office/drawing/2014/main" id="{4B1CB2E8-E184-EE43-BEC4-A40ACF325C2A}"/>
              </a:ext>
            </a:extLst>
          </p:cNvPr>
          <p:cNvSpPr>
            <a:spLocks noGrp="1"/>
          </p:cNvSpPr>
          <p:nvPr>
            <p:ph idx="1"/>
          </p:nvPr>
        </p:nvSpPr>
        <p:spPr>
          <a:xfrm>
            <a:off x="152400" y="495302"/>
            <a:ext cx="8991600" cy="495300"/>
          </a:xfrm>
        </p:spPr>
        <p:txBody>
          <a:bodyPr/>
          <a:lstStyle/>
          <a:p>
            <a:r>
              <a:rPr lang="en-US" dirty="0"/>
              <a:t>in a function call, the caller and callee both have responsibilities.</a:t>
            </a:r>
          </a:p>
        </p:txBody>
      </p:sp>
      <p:sp>
        <p:nvSpPr>
          <p:cNvPr id="4" name="Footer Placeholder 3">
            <a:extLst>
              <a:ext uri="{FF2B5EF4-FFF2-40B4-BE49-F238E27FC236}">
                <a16:creationId xmlns:a16="http://schemas.microsoft.com/office/drawing/2014/main" id="{60F65845-F0E5-EA45-9101-653B89E2880D}"/>
              </a:ext>
            </a:extLst>
          </p:cNvPr>
          <p:cNvSpPr>
            <a:spLocks noGrp="1"/>
          </p:cNvSpPr>
          <p:nvPr>
            <p:ph type="ftr" sz="quarter" idx="11"/>
          </p:nvPr>
        </p:nvSpPr>
        <p:spPr/>
        <p:txBody>
          <a:bodyPr/>
          <a:lstStyle/>
          <a:p>
            <a:r>
              <a:rPr lang="is-IS"/>
              <a:t>CS447</a:t>
            </a:r>
            <a:endParaRPr lang="en-US"/>
          </a:p>
        </p:txBody>
      </p:sp>
      <p:sp>
        <p:nvSpPr>
          <p:cNvPr id="5" name="Slide Number Placeholder 4">
            <a:extLst>
              <a:ext uri="{FF2B5EF4-FFF2-40B4-BE49-F238E27FC236}">
                <a16:creationId xmlns:a16="http://schemas.microsoft.com/office/drawing/2014/main" id="{B9F0BD4D-761B-5847-BAA8-A4F2682DD784}"/>
              </a:ext>
            </a:extLst>
          </p:cNvPr>
          <p:cNvSpPr>
            <a:spLocks noGrp="1"/>
          </p:cNvSpPr>
          <p:nvPr>
            <p:ph type="sldNum" sz="quarter" idx="12"/>
          </p:nvPr>
        </p:nvSpPr>
        <p:spPr/>
        <p:txBody>
          <a:bodyPr/>
          <a:lstStyle/>
          <a:p>
            <a:fld id="{3552B95B-556F-44BD-91A5-D80C1B9E2BB3}" type="slidenum">
              <a:rPr lang="en-US" smtClean="0"/>
              <a:pPr/>
              <a:t>26</a:t>
            </a:fld>
            <a:endParaRPr lang="en-US"/>
          </a:p>
        </p:txBody>
      </p:sp>
      <p:sp>
        <p:nvSpPr>
          <p:cNvPr id="8" name="TextBox 7">
            <a:extLst>
              <a:ext uri="{FF2B5EF4-FFF2-40B4-BE49-F238E27FC236}">
                <a16:creationId xmlns:a16="http://schemas.microsoft.com/office/drawing/2014/main" id="{E8993E9D-EDE0-8D43-97DA-7DD6503F4B3A}"/>
              </a:ext>
            </a:extLst>
          </p:cNvPr>
          <p:cNvSpPr txBox="1"/>
          <p:nvPr/>
        </p:nvSpPr>
        <p:spPr>
          <a:xfrm>
            <a:off x="333433" y="2080522"/>
            <a:ext cx="1736373" cy="1631216"/>
          </a:xfrm>
          <a:prstGeom prst="rect">
            <a:avLst/>
          </a:prstGeom>
          <a:noFill/>
        </p:spPr>
        <p:txBody>
          <a:bodyPr wrap="none" rtlCol="0">
            <a:spAutoFit/>
          </a:bodyPr>
          <a:lstStyle/>
          <a:p>
            <a:r>
              <a:rPr lang="en-US" sz="2000" b="1" dirty="0">
                <a:latin typeface="Consolas" charset="0"/>
                <a:ea typeface="Consolas" charset="0"/>
                <a:cs typeface="Consolas" charset="0"/>
              </a:rPr>
              <a:t>fork:</a:t>
            </a:r>
          </a:p>
          <a:p>
            <a:r>
              <a:rPr lang="en-US" sz="2000" b="1" dirty="0">
                <a:latin typeface="Consolas" charset="0"/>
                <a:ea typeface="Consolas" charset="0"/>
                <a:cs typeface="Consolas" charset="0"/>
              </a:rPr>
              <a:t>  ...</a:t>
            </a:r>
          </a:p>
          <a:p>
            <a:r>
              <a:rPr lang="en-US" sz="2000" b="1" dirty="0">
                <a:latin typeface="Consolas" charset="0"/>
                <a:ea typeface="Consolas" charset="0"/>
                <a:cs typeface="Consolas" charset="0"/>
              </a:rPr>
              <a:t>  </a:t>
            </a:r>
            <a:r>
              <a:rPr lang="en-US" sz="2000" b="1" dirty="0" err="1">
                <a:solidFill>
                  <a:srgbClr val="FF0000"/>
                </a:solidFill>
                <a:latin typeface="Consolas" charset="0"/>
                <a:ea typeface="Consolas" charset="0"/>
                <a:cs typeface="Consolas" charset="0"/>
              </a:rPr>
              <a:t>jal</a:t>
            </a:r>
            <a:r>
              <a:rPr lang="en-US" sz="2000" b="1" dirty="0">
                <a:latin typeface="Consolas" charset="0"/>
                <a:ea typeface="Consolas" charset="0"/>
                <a:cs typeface="Consolas" charset="0"/>
              </a:rPr>
              <a:t> knife</a:t>
            </a:r>
          </a:p>
          <a:p>
            <a:r>
              <a:rPr lang="en-US" sz="2000" b="1" dirty="0">
                <a:latin typeface="Consolas" charset="0"/>
                <a:ea typeface="Consolas" charset="0"/>
                <a:cs typeface="Consolas" charset="0"/>
              </a:rPr>
              <a:t>  ...</a:t>
            </a:r>
          </a:p>
          <a:p>
            <a:r>
              <a:rPr lang="en-US" sz="2000" b="1" dirty="0">
                <a:latin typeface="Consolas" charset="0"/>
                <a:ea typeface="Consolas" charset="0"/>
                <a:cs typeface="Consolas" charset="0"/>
              </a:rPr>
              <a:t>  </a:t>
            </a:r>
            <a:r>
              <a:rPr lang="en-US" sz="2000" b="1" dirty="0" err="1">
                <a:solidFill>
                  <a:srgbClr val="FF0000"/>
                </a:solidFill>
                <a:latin typeface="Consolas" charset="0"/>
                <a:ea typeface="Consolas" charset="0"/>
                <a:cs typeface="Consolas" charset="0"/>
              </a:rPr>
              <a:t>jr</a:t>
            </a:r>
            <a:r>
              <a:rPr lang="en-US" sz="2000" b="1" dirty="0">
                <a:latin typeface="Consolas" charset="0"/>
                <a:ea typeface="Consolas" charset="0"/>
                <a:cs typeface="Consolas" charset="0"/>
              </a:rPr>
              <a:t> </a:t>
            </a:r>
            <a:r>
              <a:rPr lang="en-US" sz="2000" b="1" dirty="0" err="1">
                <a:latin typeface="Consolas" charset="0"/>
                <a:ea typeface="Consolas" charset="0"/>
                <a:cs typeface="Consolas" charset="0"/>
              </a:rPr>
              <a:t>ra</a:t>
            </a:r>
            <a:endParaRPr lang="en-US" sz="2000" b="1" dirty="0">
              <a:latin typeface="Consolas" charset="0"/>
              <a:ea typeface="Consolas" charset="0"/>
              <a:cs typeface="Consolas" charset="0"/>
            </a:endParaRPr>
          </a:p>
        </p:txBody>
      </p:sp>
      <p:sp>
        <p:nvSpPr>
          <p:cNvPr id="11" name="TextBox 10">
            <a:extLst>
              <a:ext uri="{FF2B5EF4-FFF2-40B4-BE49-F238E27FC236}">
                <a16:creationId xmlns:a16="http://schemas.microsoft.com/office/drawing/2014/main" id="{3EA6E12B-1A37-2A4F-83B2-F96C9EA1B07C}"/>
              </a:ext>
            </a:extLst>
          </p:cNvPr>
          <p:cNvSpPr txBox="1"/>
          <p:nvPr/>
        </p:nvSpPr>
        <p:spPr>
          <a:xfrm>
            <a:off x="7162800" y="2534400"/>
            <a:ext cx="1172116" cy="1015663"/>
          </a:xfrm>
          <a:prstGeom prst="rect">
            <a:avLst/>
          </a:prstGeom>
          <a:noFill/>
        </p:spPr>
        <p:txBody>
          <a:bodyPr wrap="none" rtlCol="0">
            <a:spAutoFit/>
          </a:bodyPr>
          <a:lstStyle/>
          <a:p>
            <a:r>
              <a:rPr lang="en-US" sz="2000" b="1" dirty="0">
                <a:latin typeface="Consolas" charset="0"/>
                <a:ea typeface="Consolas" charset="0"/>
                <a:cs typeface="Consolas" charset="0"/>
              </a:rPr>
              <a:t>knife:</a:t>
            </a:r>
          </a:p>
          <a:p>
            <a:r>
              <a:rPr lang="en-US" sz="2000" b="1" dirty="0">
                <a:latin typeface="Consolas" charset="0"/>
                <a:ea typeface="Consolas" charset="0"/>
                <a:cs typeface="Consolas" charset="0"/>
              </a:rPr>
              <a:t>  ...</a:t>
            </a:r>
          </a:p>
          <a:p>
            <a:r>
              <a:rPr lang="en-US" sz="2000" b="1" dirty="0">
                <a:latin typeface="Consolas" charset="0"/>
                <a:ea typeface="Consolas" charset="0"/>
                <a:cs typeface="Consolas" charset="0"/>
              </a:rPr>
              <a:t>  </a:t>
            </a:r>
            <a:r>
              <a:rPr lang="en-US" sz="2000" b="1" dirty="0" err="1">
                <a:solidFill>
                  <a:srgbClr val="FF0000"/>
                </a:solidFill>
                <a:latin typeface="Consolas" charset="0"/>
                <a:ea typeface="Consolas" charset="0"/>
                <a:cs typeface="Consolas" charset="0"/>
              </a:rPr>
              <a:t>jr</a:t>
            </a:r>
            <a:r>
              <a:rPr lang="en-US" sz="2000" b="1" dirty="0">
                <a:latin typeface="Consolas" charset="0"/>
                <a:ea typeface="Consolas" charset="0"/>
                <a:cs typeface="Consolas" charset="0"/>
              </a:rPr>
              <a:t> </a:t>
            </a:r>
            <a:r>
              <a:rPr lang="en-US" sz="2000" b="1" dirty="0" err="1">
                <a:latin typeface="Consolas" charset="0"/>
                <a:ea typeface="Consolas" charset="0"/>
                <a:cs typeface="Consolas" charset="0"/>
              </a:rPr>
              <a:t>ra</a:t>
            </a:r>
            <a:endParaRPr lang="en-US" sz="2000" b="1" dirty="0">
              <a:latin typeface="Consolas" charset="0"/>
              <a:ea typeface="Consolas" charset="0"/>
              <a:cs typeface="Consolas" charset="0"/>
            </a:endParaRPr>
          </a:p>
        </p:txBody>
      </p:sp>
      <p:sp>
        <p:nvSpPr>
          <p:cNvPr id="13" name="Rectangular Callout 12">
            <a:extLst>
              <a:ext uri="{FF2B5EF4-FFF2-40B4-BE49-F238E27FC236}">
                <a16:creationId xmlns:a16="http://schemas.microsoft.com/office/drawing/2014/main" id="{7D5FFAC6-FADB-6D43-AB1D-C87089EA0059}"/>
              </a:ext>
            </a:extLst>
          </p:cNvPr>
          <p:cNvSpPr/>
          <p:nvPr/>
        </p:nvSpPr>
        <p:spPr>
          <a:xfrm>
            <a:off x="2415144" y="1119178"/>
            <a:ext cx="4313712" cy="799314"/>
          </a:xfrm>
          <a:prstGeom prst="wedgeRectCallout">
            <a:avLst>
              <a:gd name="adj1" fmla="val -59490"/>
              <a:gd name="adj2" fmla="val 56869"/>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solidFill>
                  <a:schemeClr val="tx1"/>
                </a:solidFill>
              </a:rPr>
              <a:t>I promise to put your arguments in the </a:t>
            </a:r>
            <a:r>
              <a:rPr lang="en-US" sz="2200" b="1" dirty="0">
                <a:solidFill>
                  <a:schemeClr val="tx1"/>
                </a:solidFill>
                <a:latin typeface="Consolas" panose="020B0609020204030204" pitchFamily="49" charset="0"/>
                <a:cs typeface="Consolas" panose="020B0609020204030204" pitchFamily="49" charset="0"/>
              </a:rPr>
              <a:t>a0-a3</a:t>
            </a:r>
            <a:r>
              <a:rPr lang="en-US" sz="2200" dirty="0">
                <a:solidFill>
                  <a:schemeClr val="tx1"/>
                </a:solidFill>
              </a:rPr>
              <a:t> registers.</a:t>
            </a:r>
          </a:p>
        </p:txBody>
      </p:sp>
      <p:sp>
        <p:nvSpPr>
          <p:cNvPr id="14" name="Rectangular Callout 13">
            <a:extLst>
              <a:ext uri="{FF2B5EF4-FFF2-40B4-BE49-F238E27FC236}">
                <a16:creationId xmlns:a16="http://schemas.microsoft.com/office/drawing/2014/main" id="{45B2A0CE-4CE2-6948-9F04-C22502C86FB7}"/>
              </a:ext>
            </a:extLst>
          </p:cNvPr>
          <p:cNvSpPr/>
          <p:nvPr/>
        </p:nvSpPr>
        <p:spPr>
          <a:xfrm>
            <a:off x="2397862" y="2083852"/>
            <a:ext cx="4313712" cy="495300"/>
          </a:xfrm>
          <a:prstGeom prst="wedgeRectCallout">
            <a:avLst>
              <a:gd name="adj1" fmla="val 60265"/>
              <a:gd name="adj2" fmla="val 59481"/>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solidFill>
                  <a:schemeClr val="tx1"/>
                </a:solidFill>
              </a:rPr>
              <a:t>I promise to return a value in </a:t>
            </a:r>
            <a:r>
              <a:rPr lang="en-US" sz="2200" b="1" dirty="0">
                <a:solidFill>
                  <a:schemeClr val="tx1"/>
                </a:solidFill>
                <a:latin typeface="Consolas" panose="020B0609020204030204" pitchFamily="49" charset="0"/>
                <a:cs typeface="Consolas" panose="020B0609020204030204" pitchFamily="49" charset="0"/>
              </a:rPr>
              <a:t>v0</a:t>
            </a:r>
            <a:r>
              <a:rPr lang="en-US" sz="2200" dirty="0">
                <a:solidFill>
                  <a:schemeClr val="tx1"/>
                </a:solidFill>
              </a:rPr>
              <a:t>.</a:t>
            </a:r>
          </a:p>
        </p:txBody>
      </p:sp>
      <p:sp>
        <p:nvSpPr>
          <p:cNvPr id="17" name="Rectangular Callout 16">
            <a:extLst>
              <a:ext uri="{FF2B5EF4-FFF2-40B4-BE49-F238E27FC236}">
                <a16:creationId xmlns:a16="http://schemas.microsoft.com/office/drawing/2014/main" id="{3D67AE99-9009-7943-BE06-409D212CBC47}"/>
              </a:ext>
            </a:extLst>
          </p:cNvPr>
          <p:cNvSpPr/>
          <p:nvPr/>
        </p:nvSpPr>
        <p:spPr>
          <a:xfrm>
            <a:off x="2415144" y="2744124"/>
            <a:ext cx="4313712" cy="799314"/>
          </a:xfrm>
          <a:prstGeom prst="wedgeRectCallout">
            <a:avLst>
              <a:gd name="adj1" fmla="val -58834"/>
              <a:gd name="adj2" fmla="val -26866"/>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solidFill>
                  <a:schemeClr val="tx1"/>
                </a:solidFill>
              </a:rPr>
              <a:t>You're allowed to change the </a:t>
            </a:r>
            <a:r>
              <a:rPr lang="en-US" sz="2200" b="1" dirty="0">
                <a:solidFill>
                  <a:schemeClr val="tx1"/>
                </a:solidFill>
                <a:latin typeface="Consolas" panose="020B0609020204030204" pitchFamily="49" charset="0"/>
                <a:cs typeface="Consolas" panose="020B0609020204030204" pitchFamily="49" charset="0"/>
              </a:rPr>
              <a:t>a</a:t>
            </a:r>
            <a:r>
              <a:rPr lang="en-US" sz="2200" dirty="0">
                <a:solidFill>
                  <a:schemeClr val="tx1"/>
                </a:solidFill>
              </a:rPr>
              <a:t>, </a:t>
            </a:r>
            <a:r>
              <a:rPr lang="en-US" sz="2200" b="1" dirty="0">
                <a:solidFill>
                  <a:schemeClr val="tx1"/>
                </a:solidFill>
                <a:latin typeface="Consolas" panose="020B0609020204030204" pitchFamily="49" charset="0"/>
                <a:cs typeface="Consolas" panose="020B0609020204030204" pitchFamily="49" charset="0"/>
              </a:rPr>
              <a:t>t</a:t>
            </a:r>
            <a:r>
              <a:rPr lang="en-US" sz="2200" dirty="0">
                <a:solidFill>
                  <a:schemeClr val="tx1"/>
                </a:solidFill>
              </a:rPr>
              <a:t>, and </a:t>
            </a:r>
            <a:r>
              <a:rPr lang="en-US" sz="2200" b="1" dirty="0">
                <a:solidFill>
                  <a:schemeClr val="tx1"/>
                </a:solidFill>
                <a:latin typeface="Consolas" panose="020B0609020204030204" pitchFamily="49" charset="0"/>
                <a:cs typeface="Consolas" panose="020B0609020204030204" pitchFamily="49" charset="0"/>
              </a:rPr>
              <a:t>v</a:t>
            </a:r>
            <a:r>
              <a:rPr lang="en-US" sz="2200" dirty="0">
                <a:solidFill>
                  <a:schemeClr val="tx1"/>
                </a:solidFill>
              </a:rPr>
              <a:t> registers.</a:t>
            </a:r>
          </a:p>
        </p:txBody>
      </p:sp>
      <p:sp>
        <p:nvSpPr>
          <p:cNvPr id="18" name="Rectangular Callout 17">
            <a:extLst>
              <a:ext uri="{FF2B5EF4-FFF2-40B4-BE49-F238E27FC236}">
                <a16:creationId xmlns:a16="http://schemas.microsoft.com/office/drawing/2014/main" id="{45AC3D0E-B805-F945-A751-C9AA7EF9C1F7}"/>
              </a:ext>
            </a:extLst>
          </p:cNvPr>
          <p:cNvSpPr/>
          <p:nvPr/>
        </p:nvSpPr>
        <p:spPr>
          <a:xfrm>
            <a:off x="2415144" y="3672402"/>
            <a:ext cx="4313712" cy="799314"/>
          </a:xfrm>
          <a:prstGeom prst="wedgeRectCallout">
            <a:avLst>
              <a:gd name="adj1" fmla="val 59828"/>
              <a:gd name="adj2" fmla="val -54844"/>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solidFill>
                  <a:schemeClr val="tx1"/>
                </a:solidFill>
              </a:rPr>
              <a:t>I'll make sure the </a:t>
            </a:r>
            <a:r>
              <a:rPr lang="en-US" sz="2200" b="1" dirty="0">
                <a:solidFill>
                  <a:schemeClr val="tx1"/>
                </a:solidFill>
                <a:latin typeface="Consolas" panose="020B0609020204030204" pitchFamily="49" charset="0"/>
                <a:cs typeface="Consolas" panose="020B0609020204030204" pitchFamily="49" charset="0"/>
              </a:rPr>
              <a:t>s</a:t>
            </a:r>
            <a:r>
              <a:rPr lang="en-US" sz="2200" dirty="0">
                <a:solidFill>
                  <a:schemeClr val="tx1"/>
                </a:solidFill>
              </a:rPr>
              <a:t> registers are just like you left them.</a:t>
            </a:r>
          </a:p>
        </p:txBody>
      </p:sp>
    </p:spTree>
    <p:extLst>
      <p:ext uri="{BB962C8B-B14F-4D97-AF65-F5344CB8AC3E}">
        <p14:creationId xmlns:p14="http://schemas.microsoft.com/office/powerpoint/2010/main" val="330642379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7"/>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P spid="13" grpId="0" animBg="1"/>
      <p:bldP spid="14" grpId="0" animBg="1"/>
      <p:bldP spid="17" grpId="0" animBg="1"/>
      <p:bldP spid="18"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8B38BF-D0F5-1D41-8DAE-80C74669114D}"/>
              </a:ext>
            </a:extLst>
          </p:cNvPr>
          <p:cNvSpPr>
            <a:spLocks noGrp="1"/>
          </p:cNvSpPr>
          <p:nvPr>
            <p:ph type="title"/>
          </p:nvPr>
        </p:nvSpPr>
        <p:spPr/>
        <p:txBody>
          <a:bodyPr/>
          <a:lstStyle/>
          <a:p>
            <a:r>
              <a:rPr lang="en-US" dirty="0"/>
              <a:t>It's about </a:t>
            </a:r>
            <a:r>
              <a:rPr lang="en-US" i="1" dirty="0"/>
              <a:t>reducing</a:t>
            </a:r>
            <a:r>
              <a:rPr lang="en-US" dirty="0"/>
              <a:t> cognitive load.</a:t>
            </a:r>
          </a:p>
        </p:txBody>
      </p:sp>
      <p:sp>
        <p:nvSpPr>
          <p:cNvPr id="3" name="Content Placeholder 2">
            <a:extLst>
              <a:ext uri="{FF2B5EF4-FFF2-40B4-BE49-F238E27FC236}">
                <a16:creationId xmlns:a16="http://schemas.microsoft.com/office/drawing/2014/main" id="{4D17F124-0BED-0A46-9398-BB75B34ACEC2}"/>
              </a:ext>
            </a:extLst>
          </p:cNvPr>
          <p:cNvSpPr>
            <a:spLocks noGrp="1"/>
          </p:cNvSpPr>
          <p:nvPr>
            <p:ph idx="1"/>
          </p:nvPr>
        </p:nvSpPr>
        <p:spPr/>
        <p:txBody>
          <a:bodyPr/>
          <a:lstStyle/>
          <a:p>
            <a:r>
              <a:rPr lang="en-US" dirty="0"/>
              <a:t>you </a:t>
            </a:r>
            <a:r>
              <a:rPr lang="en-US" b="1" dirty="0"/>
              <a:t>don't have to think</a:t>
            </a:r>
            <a:r>
              <a:rPr lang="en-US" dirty="0"/>
              <a:t> about which registers to use anymore.</a:t>
            </a:r>
          </a:p>
          <a:p>
            <a:pPr lvl="1"/>
            <a:r>
              <a:rPr lang="en-US" dirty="0"/>
              <a:t>you </a:t>
            </a:r>
            <a:r>
              <a:rPr lang="en-US" i="1" dirty="0"/>
              <a:t>know</a:t>
            </a:r>
            <a:r>
              <a:rPr lang="en-US" dirty="0"/>
              <a:t> </a:t>
            </a:r>
            <a:r>
              <a:rPr lang="en-US" b="1" dirty="0">
                <a:latin typeface="Consolas" panose="020B0609020204030204" pitchFamily="49" charset="0"/>
                <a:cs typeface="Consolas" panose="020B0609020204030204" pitchFamily="49" charset="0"/>
              </a:rPr>
              <a:t>a</a:t>
            </a:r>
            <a:r>
              <a:rPr lang="en-US" dirty="0"/>
              <a:t> registers are for </a:t>
            </a:r>
            <a:r>
              <a:rPr lang="en-US" b="1" dirty="0"/>
              <a:t>a</a:t>
            </a:r>
            <a:r>
              <a:rPr lang="en-US" dirty="0"/>
              <a:t>rguments to functions.</a:t>
            </a:r>
          </a:p>
          <a:p>
            <a:pPr lvl="1"/>
            <a:r>
              <a:rPr lang="en-US" dirty="0"/>
              <a:t>you </a:t>
            </a:r>
            <a:r>
              <a:rPr lang="en-US" i="1" dirty="0"/>
              <a:t>know </a:t>
            </a:r>
            <a:r>
              <a:rPr lang="en-US" b="1" dirty="0">
                <a:latin typeface="Consolas" panose="020B0609020204030204" pitchFamily="49" charset="0"/>
                <a:cs typeface="Consolas" panose="020B0609020204030204" pitchFamily="49" charset="0"/>
              </a:rPr>
              <a:t>v</a:t>
            </a:r>
            <a:r>
              <a:rPr lang="en-US" dirty="0"/>
              <a:t> registers are for return </a:t>
            </a:r>
            <a:r>
              <a:rPr lang="en-US" b="1" dirty="0"/>
              <a:t>v</a:t>
            </a:r>
            <a:r>
              <a:rPr lang="en-US" dirty="0"/>
              <a:t>alues.</a:t>
            </a:r>
          </a:p>
          <a:p>
            <a:pPr lvl="1"/>
            <a:r>
              <a:rPr lang="en-US" dirty="0"/>
              <a:t>you </a:t>
            </a:r>
            <a:r>
              <a:rPr lang="en-US" i="1" dirty="0"/>
              <a:t>know</a:t>
            </a:r>
            <a:r>
              <a:rPr lang="en-US" dirty="0"/>
              <a:t> </a:t>
            </a:r>
            <a:r>
              <a:rPr lang="en-US" b="1" dirty="0">
                <a:latin typeface="Consolas" panose="020B0609020204030204" pitchFamily="49" charset="0"/>
                <a:cs typeface="Consolas" panose="020B0609020204030204" pitchFamily="49" charset="0"/>
              </a:rPr>
              <a:t>t</a:t>
            </a:r>
            <a:r>
              <a:rPr lang="en-US" dirty="0"/>
              <a:t> registers are for </a:t>
            </a:r>
            <a:r>
              <a:rPr lang="en-US" i="1" dirty="0"/>
              <a:t>really</a:t>
            </a:r>
            <a:r>
              <a:rPr lang="en-US" dirty="0"/>
              <a:t> </a:t>
            </a:r>
            <a:r>
              <a:rPr lang="en-US" b="1" dirty="0"/>
              <a:t>t</a:t>
            </a:r>
            <a:r>
              <a:rPr lang="en-US" dirty="0"/>
              <a:t>emporary values.</a:t>
            </a:r>
          </a:p>
          <a:p>
            <a:pPr lvl="1"/>
            <a:r>
              <a:rPr lang="en-US" dirty="0"/>
              <a:t>you </a:t>
            </a:r>
            <a:r>
              <a:rPr lang="en-US" i="1" dirty="0"/>
              <a:t>know</a:t>
            </a:r>
            <a:r>
              <a:rPr lang="en-US" dirty="0"/>
              <a:t> </a:t>
            </a:r>
            <a:r>
              <a:rPr lang="en-US" b="1" dirty="0"/>
              <a:t>s</a:t>
            </a:r>
            <a:r>
              <a:rPr lang="en-US" dirty="0"/>
              <a:t> registers are for "local variables."</a:t>
            </a:r>
          </a:p>
          <a:p>
            <a:pPr lvl="2"/>
            <a:r>
              <a:rPr lang="en-US" dirty="0"/>
              <a:t>they are a </a:t>
            </a:r>
            <a:r>
              <a:rPr lang="en-US" b="1" dirty="0"/>
              <a:t>s</a:t>
            </a:r>
            <a:r>
              <a:rPr lang="en-US" dirty="0"/>
              <a:t>afe place for data, as long as you push and pop the ones that you use.</a:t>
            </a:r>
          </a:p>
          <a:p>
            <a:r>
              <a:rPr lang="en-US" dirty="0"/>
              <a:t>you </a:t>
            </a:r>
            <a:r>
              <a:rPr lang="en-US" b="1" dirty="0"/>
              <a:t>don't have to worry </a:t>
            </a:r>
            <a:r>
              <a:rPr lang="en-US" dirty="0"/>
              <a:t>about using registers in multiple functions.</a:t>
            </a:r>
          </a:p>
          <a:p>
            <a:r>
              <a:rPr lang="en-US" dirty="0"/>
              <a:t>you </a:t>
            </a:r>
            <a:r>
              <a:rPr lang="en-US" b="1" dirty="0"/>
              <a:t>don't have to worry </a:t>
            </a:r>
            <a:r>
              <a:rPr lang="en-US" dirty="0"/>
              <a:t>about getting stuck in infinite return-loops.</a:t>
            </a:r>
          </a:p>
          <a:p>
            <a:r>
              <a:rPr lang="en-US" dirty="0"/>
              <a:t>and if you're </a:t>
            </a:r>
            <a:r>
              <a:rPr lang="en-US" b="1" dirty="0"/>
              <a:t>not fighting with function calls and registers, </a:t>
            </a:r>
            <a:r>
              <a:rPr lang="en-US" dirty="0"/>
              <a:t>that means your brain is free to </a:t>
            </a:r>
            <a:r>
              <a:rPr lang="en-US" b="1" dirty="0"/>
              <a:t>solve more interesting problems.</a:t>
            </a:r>
          </a:p>
          <a:p>
            <a:pPr lvl="1"/>
            <a:r>
              <a:rPr lang="en-US" dirty="0"/>
              <a:t>and </a:t>
            </a:r>
            <a:r>
              <a:rPr lang="en-US" i="1" dirty="0"/>
              <a:t>this</a:t>
            </a:r>
            <a:r>
              <a:rPr lang="en-US" dirty="0"/>
              <a:t> is why we invented HLLs.</a:t>
            </a:r>
          </a:p>
          <a:p>
            <a:pPr lvl="2"/>
            <a:r>
              <a:rPr lang="en-US" dirty="0"/>
              <a:t>……………but have fun writing MIPS for a few more weeks :^)</a:t>
            </a:r>
          </a:p>
        </p:txBody>
      </p:sp>
      <p:sp>
        <p:nvSpPr>
          <p:cNvPr id="4" name="Footer Placeholder 3">
            <a:extLst>
              <a:ext uri="{FF2B5EF4-FFF2-40B4-BE49-F238E27FC236}">
                <a16:creationId xmlns:a16="http://schemas.microsoft.com/office/drawing/2014/main" id="{3EEA19CF-394A-0A4D-A0D1-C4C78832BDB1}"/>
              </a:ext>
            </a:extLst>
          </p:cNvPr>
          <p:cNvSpPr>
            <a:spLocks noGrp="1"/>
          </p:cNvSpPr>
          <p:nvPr>
            <p:ph type="ftr" sz="quarter" idx="11"/>
          </p:nvPr>
        </p:nvSpPr>
        <p:spPr/>
        <p:txBody>
          <a:bodyPr/>
          <a:lstStyle/>
          <a:p>
            <a:r>
              <a:rPr lang="is-IS"/>
              <a:t>CS447</a:t>
            </a:r>
            <a:endParaRPr lang="en-US"/>
          </a:p>
        </p:txBody>
      </p:sp>
      <p:sp>
        <p:nvSpPr>
          <p:cNvPr id="5" name="Slide Number Placeholder 4">
            <a:extLst>
              <a:ext uri="{FF2B5EF4-FFF2-40B4-BE49-F238E27FC236}">
                <a16:creationId xmlns:a16="http://schemas.microsoft.com/office/drawing/2014/main" id="{A7B38CEA-864E-9D4C-B6E3-B2477E0ABC61}"/>
              </a:ext>
            </a:extLst>
          </p:cNvPr>
          <p:cNvSpPr>
            <a:spLocks noGrp="1"/>
          </p:cNvSpPr>
          <p:nvPr>
            <p:ph type="sldNum" sz="quarter" idx="12"/>
          </p:nvPr>
        </p:nvSpPr>
        <p:spPr/>
        <p:txBody>
          <a:bodyPr/>
          <a:lstStyle/>
          <a:p>
            <a:fld id="{3552B95B-556F-44BD-91A5-D80C1B9E2BB3}" type="slidenum">
              <a:rPr lang="en-US" smtClean="0"/>
              <a:pPr/>
              <a:t>27</a:t>
            </a:fld>
            <a:endParaRPr lang="en-US"/>
          </a:p>
        </p:txBody>
      </p:sp>
    </p:spTree>
    <p:extLst>
      <p:ext uri="{BB962C8B-B14F-4D97-AF65-F5344CB8AC3E}">
        <p14:creationId xmlns:p14="http://schemas.microsoft.com/office/powerpoint/2010/main" val="4205695353"/>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The Call Stack</a:t>
            </a:r>
          </a:p>
        </p:txBody>
      </p:sp>
      <p:sp>
        <p:nvSpPr>
          <p:cNvPr id="4" name="Footer Placeholder 3"/>
          <p:cNvSpPr>
            <a:spLocks noGrp="1"/>
          </p:cNvSpPr>
          <p:nvPr>
            <p:ph type="ftr" sz="quarter" idx="11"/>
          </p:nvPr>
        </p:nvSpPr>
        <p:spPr/>
        <p:txBody>
          <a:bodyPr/>
          <a:lstStyle/>
          <a:p>
            <a:r>
              <a:rPr lang="is-IS"/>
              <a:t>CS447</a:t>
            </a:r>
            <a:endParaRPr lang="en-US" dirty="0"/>
          </a:p>
        </p:txBody>
      </p:sp>
      <p:sp>
        <p:nvSpPr>
          <p:cNvPr id="5" name="Slide Number Placeholder 4"/>
          <p:cNvSpPr>
            <a:spLocks noGrp="1"/>
          </p:cNvSpPr>
          <p:nvPr>
            <p:ph type="sldNum" sz="quarter" idx="12"/>
          </p:nvPr>
        </p:nvSpPr>
        <p:spPr/>
        <p:txBody>
          <a:bodyPr/>
          <a:lstStyle/>
          <a:p>
            <a:fld id="{3552B95B-556F-44BD-91A5-D80C1B9E2BB3}" type="slidenum">
              <a:rPr lang="en-US" smtClean="0"/>
              <a:pPr/>
              <a:t>3</a:t>
            </a:fld>
            <a:endParaRPr lang="en-US"/>
          </a:p>
        </p:txBody>
      </p:sp>
    </p:spTree>
    <p:extLst>
      <p:ext uri="{BB962C8B-B14F-4D97-AF65-F5344CB8AC3E}">
        <p14:creationId xmlns:p14="http://schemas.microsoft.com/office/powerpoint/2010/main" val="733046711"/>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7608F7-BE5D-3347-90A6-3A9678D78889}"/>
              </a:ext>
            </a:extLst>
          </p:cNvPr>
          <p:cNvSpPr>
            <a:spLocks noGrp="1"/>
          </p:cNvSpPr>
          <p:nvPr>
            <p:ph type="title"/>
          </p:nvPr>
        </p:nvSpPr>
        <p:spPr/>
        <p:txBody>
          <a:bodyPr/>
          <a:lstStyle/>
          <a:p>
            <a:r>
              <a:rPr lang="en-US" dirty="0"/>
              <a:t>What's the Call Stack?</a:t>
            </a:r>
          </a:p>
        </p:txBody>
      </p:sp>
      <p:sp>
        <p:nvSpPr>
          <p:cNvPr id="3" name="Content Placeholder 2">
            <a:extLst>
              <a:ext uri="{FF2B5EF4-FFF2-40B4-BE49-F238E27FC236}">
                <a16:creationId xmlns:a16="http://schemas.microsoft.com/office/drawing/2014/main" id="{B51433C3-AF5C-D147-8D3F-168F9D21CA54}"/>
              </a:ext>
            </a:extLst>
          </p:cNvPr>
          <p:cNvSpPr>
            <a:spLocks noGrp="1"/>
          </p:cNvSpPr>
          <p:nvPr>
            <p:ph idx="1"/>
          </p:nvPr>
        </p:nvSpPr>
        <p:spPr>
          <a:xfrm>
            <a:off x="152400" y="495302"/>
            <a:ext cx="8991600" cy="495300"/>
          </a:xfrm>
        </p:spPr>
        <p:txBody>
          <a:bodyPr/>
          <a:lstStyle/>
          <a:p>
            <a:r>
              <a:rPr lang="en-US" dirty="0">
                <a:solidFill>
                  <a:srgbClr val="FF0000"/>
                </a:solidFill>
              </a:rPr>
              <a:t>the </a:t>
            </a:r>
            <a:r>
              <a:rPr lang="en-US" b="1" dirty="0">
                <a:solidFill>
                  <a:srgbClr val="FF0000"/>
                </a:solidFill>
              </a:rPr>
              <a:t>call stack</a:t>
            </a:r>
            <a:r>
              <a:rPr lang="en-US" dirty="0">
                <a:solidFill>
                  <a:srgbClr val="FF0000"/>
                </a:solidFill>
              </a:rPr>
              <a:t> ("the stack") stores info about function calls.</a:t>
            </a:r>
          </a:p>
        </p:txBody>
      </p:sp>
      <p:sp>
        <p:nvSpPr>
          <p:cNvPr id="4" name="Footer Placeholder 3">
            <a:extLst>
              <a:ext uri="{FF2B5EF4-FFF2-40B4-BE49-F238E27FC236}">
                <a16:creationId xmlns:a16="http://schemas.microsoft.com/office/drawing/2014/main" id="{BFF3A376-616C-A948-8A95-011CB1ED76DE}"/>
              </a:ext>
            </a:extLst>
          </p:cNvPr>
          <p:cNvSpPr>
            <a:spLocks noGrp="1"/>
          </p:cNvSpPr>
          <p:nvPr>
            <p:ph type="ftr" sz="quarter" idx="11"/>
          </p:nvPr>
        </p:nvSpPr>
        <p:spPr/>
        <p:txBody>
          <a:bodyPr/>
          <a:lstStyle/>
          <a:p>
            <a:r>
              <a:rPr lang="is-IS"/>
              <a:t>CS447</a:t>
            </a:r>
            <a:endParaRPr lang="en-US"/>
          </a:p>
        </p:txBody>
      </p:sp>
      <p:sp>
        <p:nvSpPr>
          <p:cNvPr id="5" name="Slide Number Placeholder 4">
            <a:extLst>
              <a:ext uri="{FF2B5EF4-FFF2-40B4-BE49-F238E27FC236}">
                <a16:creationId xmlns:a16="http://schemas.microsoft.com/office/drawing/2014/main" id="{310759C4-F45E-174A-AF5B-4399E1467C3E}"/>
              </a:ext>
            </a:extLst>
          </p:cNvPr>
          <p:cNvSpPr>
            <a:spLocks noGrp="1"/>
          </p:cNvSpPr>
          <p:nvPr>
            <p:ph type="sldNum" sz="quarter" idx="12"/>
          </p:nvPr>
        </p:nvSpPr>
        <p:spPr/>
        <p:txBody>
          <a:bodyPr/>
          <a:lstStyle/>
          <a:p>
            <a:fld id="{3552B95B-556F-44BD-91A5-D80C1B9E2BB3}" type="slidenum">
              <a:rPr lang="en-US" smtClean="0"/>
              <a:pPr/>
              <a:t>4</a:t>
            </a:fld>
            <a:endParaRPr lang="en-US"/>
          </a:p>
        </p:txBody>
      </p:sp>
      <p:grpSp>
        <p:nvGrpSpPr>
          <p:cNvPr id="9" name="Group 8">
            <a:extLst>
              <a:ext uri="{FF2B5EF4-FFF2-40B4-BE49-F238E27FC236}">
                <a16:creationId xmlns:a16="http://schemas.microsoft.com/office/drawing/2014/main" id="{80F24949-401A-104C-922E-E6A88EDFB64A}"/>
              </a:ext>
            </a:extLst>
          </p:cNvPr>
          <p:cNvGrpSpPr/>
          <p:nvPr/>
        </p:nvGrpSpPr>
        <p:grpSpPr>
          <a:xfrm>
            <a:off x="344424" y="1943100"/>
            <a:ext cx="1447800" cy="3200400"/>
            <a:chOff x="7467600" y="1485900"/>
            <a:chExt cx="1447800" cy="3581400"/>
          </a:xfrm>
        </p:grpSpPr>
        <p:sp>
          <p:nvSpPr>
            <p:cNvPr id="6" name="Rectangle 5">
              <a:extLst>
                <a:ext uri="{FF2B5EF4-FFF2-40B4-BE49-F238E27FC236}">
                  <a16:creationId xmlns:a16="http://schemas.microsoft.com/office/drawing/2014/main" id="{6BF6F069-876D-0F4B-BB5C-4168E0A200C9}"/>
                </a:ext>
              </a:extLst>
            </p:cNvPr>
            <p:cNvSpPr/>
            <p:nvPr/>
          </p:nvSpPr>
          <p:spPr>
            <a:xfrm>
              <a:off x="7467600" y="1485900"/>
              <a:ext cx="1447800" cy="35814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t>Memory</a:t>
              </a:r>
            </a:p>
          </p:txBody>
        </p:sp>
        <p:sp>
          <p:nvSpPr>
            <p:cNvPr id="7" name="Rectangle 6">
              <a:extLst>
                <a:ext uri="{FF2B5EF4-FFF2-40B4-BE49-F238E27FC236}">
                  <a16:creationId xmlns:a16="http://schemas.microsoft.com/office/drawing/2014/main" id="{75595958-70C1-3A45-AE8F-DFD97E09EBCC}"/>
                </a:ext>
              </a:extLst>
            </p:cNvPr>
            <p:cNvSpPr/>
            <p:nvPr/>
          </p:nvSpPr>
          <p:spPr>
            <a:xfrm>
              <a:off x="7467600" y="1745688"/>
              <a:ext cx="1447800" cy="83820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t>Stack</a:t>
              </a:r>
            </a:p>
          </p:txBody>
        </p:sp>
      </p:grpSp>
      <p:sp>
        <p:nvSpPr>
          <p:cNvPr id="8" name="TextBox 7">
            <a:extLst>
              <a:ext uri="{FF2B5EF4-FFF2-40B4-BE49-F238E27FC236}">
                <a16:creationId xmlns:a16="http://schemas.microsoft.com/office/drawing/2014/main" id="{08BC6410-EFF6-7449-A55D-0BCDA6611125}"/>
              </a:ext>
            </a:extLst>
          </p:cNvPr>
          <p:cNvSpPr txBox="1"/>
          <p:nvPr/>
        </p:nvSpPr>
        <p:spPr>
          <a:xfrm>
            <a:off x="121921" y="910364"/>
            <a:ext cx="4456175" cy="769441"/>
          </a:xfrm>
          <a:prstGeom prst="rect">
            <a:avLst/>
          </a:prstGeom>
          <a:noFill/>
        </p:spPr>
        <p:txBody>
          <a:bodyPr wrap="square" rtlCol="0">
            <a:spAutoFit/>
          </a:bodyPr>
          <a:lstStyle/>
          <a:p>
            <a:pPr algn="ctr"/>
            <a:r>
              <a:rPr lang="en-US" sz="2200" dirty="0"/>
              <a:t>it's a region of </a:t>
            </a:r>
            <a:r>
              <a:rPr lang="en-US" sz="2200" b="1" dirty="0"/>
              <a:t>memory, </a:t>
            </a:r>
            <a:r>
              <a:rPr lang="en-US" sz="2200" dirty="0"/>
              <a:t>and</a:t>
            </a:r>
            <a:r>
              <a:rPr lang="en-US" sz="2200" b="1" dirty="0"/>
              <a:t> </a:t>
            </a:r>
            <a:r>
              <a:rPr lang="en-US" sz="2200" dirty="0"/>
              <a:t>each program</a:t>
            </a:r>
            <a:r>
              <a:rPr lang="en-US" sz="2200" b="1" dirty="0"/>
              <a:t> </a:t>
            </a:r>
            <a:r>
              <a:rPr lang="en-US" sz="2200" dirty="0"/>
              <a:t>gets </a:t>
            </a:r>
            <a:r>
              <a:rPr lang="en-US" sz="2200" b="1" dirty="0"/>
              <a:t>one</a:t>
            </a:r>
            <a:r>
              <a:rPr lang="en-US" sz="2200" dirty="0"/>
              <a:t> when it starts.</a:t>
            </a:r>
          </a:p>
        </p:txBody>
      </p:sp>
      <p:graphicFrame>
        <p:nvGraphicFramePr>
          <p:cNvPr id="13" name="Table 12">
            <a:extLst>
              <a:ext uri="{FF2B5EF4-FFF2-40B4-BE49-F238E27FC236}">
                <a16:creationId xmlns:a16="http://schemas.microsoft.com/office/drawing/2014/main" id="{C76E7365-7089-474D-B6BD-016BCFD3D4E8}"/>
              </a:ext>
            </a:extLst>
          </p:cNvPr>
          <p:cNvGraphicFramePr>
            <a:graphicFrameLocks noGrp="1"/>
          </p:cNvGraphicFramePr>
          <p:nvPr>
            <p:extLst>
              <p:ext uri="{D42A27DB-BD31-4B8C-83A1-F6EECF244321}">
                <p14:modId xmlns:p14="http://schemas.microsoft.com/office/powerpoint/2010/main" val="4176883911"/>
              </p:ext>
            </p:extLst>
          </p:nvPr>
        </p:nvGraphicFramePr>
        <p:xfrm>
          <a:off x="2438399" y="1681329"/>
          <a:ext cx="1905000" cy="2549295"/>
        </p:xfrm>
        <a:graphic>
          <a:graphicData uri="http://schemas.openxmlformats.org/drawingml/2006/table">
            <a:tbl>
              <a:tblPr firstRow="1" bandRow="1">
                <a:tableStyleId>{5940675A-B579-460E-94D1-54222C63F5DA}</a:tableStyleId>
              </a:tblPr>
              <a:tblGrid>
                <a:gridCol w="1905000">
                  <a:extLst>
                    <a:ext uri="{9D8B030D-6E8A-4147-A177-3AD203B41FA5}">
                      <a16:colId xmlns:a16="http://schemas.microsoft.com/office/drawing/2014/main" val="20000"/>
                    </a:ext>
                  </a:extLst>
                </a:gridCol>
              </a:tblGrid>
              <a:tr h="381000">
                <a:tc>
                  <a:txBody>
                    <a:bodyPr/>
                    <a:lstStyle/>
                    <a:p>
                      <a:pPr algn="ctr"/>
                      <a:endParaRPr lang="en-US" i="1" dirty="0"/>
                    </a:p>
                  </a:txBody>
                  <a:tcPr>
                    <a:lnT w="12700" cap="flat" cmpd="sng" algn="ctr">
                      <a:noFill/>
                      <a:prstDash val="solid"/>
                      <a:round/>
                      <a:headEnd type="none" w="med" len="med"/>
                      <a:tailEnd type="none" w="med" len="med"/>
                    </a:lnT>
                  </a:tcPr>
                </a:tc>
                <a:extLst>
                  <a:ext uri="{0D108BD9-81ED-4DB2-BD59-A6C34878D82A}">
                    <a16:rowId xmlns:a16="http://schemas.microsoft.com/office/drawing/2014/main" val="10000"/>
                  </a:ext>
                </a:extLst>
              </a:tr>
              <a:tr h="584818">
                <a:tc>
                  <a:txBody>
                    <a:bodyPr/>
                    <a:lstStyle/>
                    <a:p>
                      <a:pPr algn="ctr"/>
                      <a:r>
                        <a:rPr lang="en-US" sz="2000" b="0" i="1" dirty="0">
                          <a:latin typeface="Consolas" pitchFamily="49" charset="0"/>
                          <a:cs typeface="Consolas" pitchFamily="49" charset="0"/>
                        </a:rPr>
                        <a:t>main's AR</a:t>
                      </a:r>
                    </a:p>
                  </a:txBody>
                  <a:tcPr anchor="ctr">
                    <a:solidFill>
                      <a:schemeClr val="accent1">
                        <a:lumMod val="60000"/>
                        <a:lumOff val="40000"/>
                      </a:schemeClr>
                    </a:solidFill>
                  </a:tcPr>
                </a:tc>
                <a:extLst>
                  <a:ext uri="{0D108BD9-81ED-4DB2-BD59-A6C34878D82A}">
                    <a16:rowId xmlns:a16="http://schemas.microsoft.com/office/drawing/2014/main" val="10001"/>
                  </a:ext>
                </a:extLst>
              </a:tr>
              <a:tr h="584818">
                <a:tc>
                  <a:txBody>
                    <a:bodyPr/>
                    <a:lstStyle/>
                    <a:p>
                      <a:pPr algn="ctr"/>
                      <a:r>
                        <a:rPr lang="en-US" sz="2000" b="0" i="1" dirty="0">
                          <a:latin typeface="Consolas" pitchFamily="49" charset="0"/>
                          <a:cs typeface="Consolas" pitchFamily="49" charset="0"/>
                        </a:rPr>
                        <a:t>fork's AR</a:t>
                      </a:r>
                    </a:p>
                  </a:txBody>
                  <a:tcPr anchor="ctr">
                    <a:solidFill>
                      <a:schemeClr val="accent2">
                        <a:lumMod val="60000"/>
                        <a:lumOff val="40000"/>
                      </a:schemeClr>
                    </a:solidFill>
                  </a:tcPr>
                </a:tc>
                <a:extLst>
                  <a:ext uri="{0D108BD9-81ED-4DB2-BD59-A6C34878D82A}">
                    <a16:rowId xmlns:a16="http://schemas.microsoft.com/office/drawing/2014/main" val="3542062454"/>
                  </a:ext>
                </a:extLst>
              </a:tr>
              <a:tr h="584818">
                <a:tc>
                  <a:txBody>
                    <a:bodyPr/>
                    <a:lstStyle/>
                    <a:p>
                      <a:pPr algn="ctr"/>
                      <a:r>
                        <a:rPr lang="en-US" sz="2000" b="0" i="1" dirty="0">
                          <a:latin typeface="Consolas" pitchFamily="49" charset="0"/>
                          <a:cs typeface="Consolas" pitchFamily="49" charset="0"/>
                        </a:rPr>
                        <a:t>knife's AR</a:t>
                      </a:r>
                    </a:p>
                  </a:txBody>
                  <a:tcPr anchor="ctr">
                    <a:solidFill>
                      <a:schemeClr val="accent3">
                        <a:lumMod val="60000"/>
                        <a:lumOff val="40000"/>
                      </a:schemeClr>
                    </a:solidFill>
                  </a:tcPr>
                </a:tc>
                <a:extLst>
                  <a:ext uri="{0D108BD9-81ED-4DB2-BD59-A6C34878D82A}">
                    <a16:rowId xmlns:a16="http://schemas.microsoft.com/office/drawing/2014/main" val="604663588"/>
                  </a:ext>
                </a:extLst>
              </a:tr>
              <a:tr h="413841">
                <a:tc>
                  <a:txBody>
                    <a:bodyPr/>
                    <a:lstStyle/>
                    <a:p>
                      <a:pPr algn="ctr"/>
                      <a:endParaRPr lang="en-US" sz="2000" b="0" i="1" dirty="0">
                        <a:latin typeface="Consolas" pitchFamily="49" charset="0"/>
                        <a:cs typeface="Consolas" pitchFamily="49" charset="0"/>
                      </a:endParaRPr>
                    </a:p>
                  </a:txBody>
                  <a:tcPr>
                    <a:lnB w="12700" cap="flat" cmpd="sng" algn="ctr">
                      <a:noFill/>
                      <a:prstDash val="solid"/>
                      <a:round/>
                      <a:headEnd type="none" w="med" len="med"/>
                      <a:tailEnd type="none" w="med" len="med"/>
                    </a:lnB>
                    <a:noFill/>
                  </a:tcPr>
                </a:tc>
                <a:extLst>
                  <a:ext uri="{0D108BD9-81ED-4DB2-BD59-A6C34878D82A}">
                    <a16:rowId xmlns:a16="http://schemas.microsoft.com/office/drawing/2014/main" val="2863223168"/>
                  </a:ext>
                </a:extLst>
              </a:tr>
            </a:tbl>
          </a:graphicData>
        </a:graphic>
      </p:graphicFrame>
      <p:cxnSp>
        <p:nvCxnSpPr>
          <p:cNvPr id="15" name="Straight Connector 14">
            <a:extLst>
              <a:ext uri="{FF2B5EF4-FFF2-40B4-BE49-F238E27FC236}">
                <a16:creationId xmlns:a16="http://schemas.microsoft.com/office/drawing/2014/main" id="{1978ACC9-44BD-0E40-82CD-622265813D3B}"/>
              </a:ext>
            </a:extLst>
          </p:cNvPr>
          <p:cNvCxnSpPr>
            <a:cxnSpLocks/>
          </p:cNvCxnSpPr>
          <p:nvPr/>
        </p:nvCxnSpPr>
        <p:spPr>
          <a:xfrm flipV="1">
            <a:off x="1792224" y="1704991"/>
            <a:ext cx="646175" cy="470261"/>
          </a:xfrm>
          <a:prstGeom prst="line">
            <a:avLst/>
          </a:prstGeom>
          <a:ln w="3810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5944BE0C-10E4-1540-A750-61B144506E83}"/>
              </a:ext>
            </a:extLst>
          </p:cNvPr>
          <p:cNvCxnSpPr>
            <a:cxnSpLocks/>
          </p:cNvCxnSpPr>
          <p:nvPr/>
        </p:nvCxnSpPr>
        <p:spPr>
          <a:xfrm>
            <a:off x="1792224" y="2916207"/>
            <a:ext cx="646175" cy="1314417"/>
          </a:xfrm>
          <a:prstGeom prst="line">
            <a:avLst/>
          </a:prstGeom>
          <a:ln w="3810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22EB20E7-5105-0D4A-843A-C2BEBBDA7F5A}"/>
              </a:ext>
            </a:extLst>
          </p:cNvPr>
          <p:cNvSpPr txBox="1"/>
          <p:nvPr/>
        </p:nvSpPr>
        <p:spPr>
          <a:xfrm>
            <a:off x="4660394" y="1786029"/>
            <a:ext cx="4456174" cy="769441"/>
          </a:xfrm>
          <a:prstGeom prst="rect">
            <a:avLst/>
          </a:prstGeom>
          <a:noFill/>
        </p:spPr>
        <p:txBody>
          <a:bodyPr wrap="square" rtlCol="0">
            <a:spAutoFit/>
          </a:bodyPr>
          <a:lstStyle/>
          <a:p>
            <a:pPr algn="ctr"/>
            <a:r>
              <a:rPr lang="en-US" sz="2200" dirty="0"/>
              <a:t>every time you call a function, info is </a:t>
            </a:r>
            <a:r>
              <a:rPr lang="en-US" sz="2200" b="1" dirty="0"/>
              <a:t>pushed; </a:t>
            </a:r>
            <a:r>
              <a:rPr lang="en-US" sz="2200" dirty="0"/>
              <a:t>returns </a:t>
            </a:r>
            <a:r>
              <a:rPr lang="en-US" sz="2200" b="1" dirty="0"/>
              <a:t>pop </a:t>
            </a:r>
            <a:r>
              <a:rPr lang="en-US" sz="2200" dirty="0"/>
              <a:t>that info.</a:t>
            </a:r>
          </a:p>
        </p:txBody>
      </p:sp>
      <p:grpSp>
        <p:nvGrpSpPr>
          <p:cNvPr id="28" name="Group 27">
            <a:extLst>
              <a:ext uri="{FF2B5EF4-FFF2-40B4-BE49-F238E27FC236}">
                <a16:creationId xmlns:a16="http://schemas.microsoft.com/office/drawing/2014/main" id="{A89DCEF2-07AC-6046-B891-9F9CAD0A0857}"/>
              </a:ext>
            </a:extLst>
          </p:cNvPr>
          <p:cNvGrpSpPr/>
          <p:nvPr/>
        </p:nvGrpSpPr>
        <p:grpSpPr>
          <a:xfrm>
            <a:off x="4343399" y="3574875"/>
            <a:ext cx="755906" cy="461665"/>
            <a:chOff x="4959094" y="2981479"/>
            <a:chExt cx="755906" cy="461665"/>
          </a:xfrm>
        </p:grpSpPr>
        <p:sp>
          <p:nvSpPr>
            <p:cNvPr id="26" name="Right Arrow 25">
              <a:extLst>
                <a:ext uri="{FF2B5EF4-FFF2-40B4-BE49-F238E27FC236}">
                  <a16:creationId xmlns:a16="http://schemas.microsoft.com/office/drawing/2014/main" id="{0E93122C-9A06-5A46-9BF8-40F198462BF8}"/>
                </a:ext>
              </a:extLst>
            </p:cNvPr>
            <p:cNvSpPr/>
            <p:nvPr/>
          </p:nvSpPr>
          <p:spPr>
            <a:xfrm rot="10800000">
              <a:off x="4959094" y="3059911"/>
              <a:ext cx="304800" cy="304800"/>
            </a:xfrm>
            <a:prstGeom prst="rightArrow">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a:extLst>
                <a:ext uri="{FF2B5EF4-FFF2-40B4-BE49-F238E27FC236}">
                  <a16:creationId xmlns:a16="http://schemas.microsoft.com/office/drawing/2014/main" id="{548F4089-F8F5-B540-AC66-991432C68C1E}"/>
                </a:ext>
              </a:extLst>
            </p:cNvPr>
            <p:cNvSpPr txBox="1"/>
            <p:nvPr/>
          </p:nvSpPr>
          <p:spPr>
            <a:xfrm>
              <a:off x="5190497" y="2981479"/>
              <a:ext cx="524503" cy="461665"/>
            </a:xfrm>
            <a:prstGeom prst="rect">
              <a:avLst/>
            </a:prstGeom>
            <a:noFill/>
          </p:spPr>
          <p:txBody>
            <a:bodyPr wrap="none" rtlCol="0">
              <a:spAutoFit/>
            </a:bodyPr>
            <a:lstStyle/>
            <a:p>
              <a:r>
                <a:rPr lang="en-US" sz="2400" b="1" dirty="0" err="1">
                  <a:latin typeface="Consolas" charset="0"/>
                  <a:ea typeface="Consolas" charset="0"/>
                  <a:cs typeface="Consolas" charset="0"/>
                </a:rPr>
                <a:t>sp</a:t>
              </a:r>
              <a:endParaRPr lang="en-US" sz="2400" b="1" dirty="0">
                <a:latin typeface="Consolas" charset="0"/>
                <a:ea typeface="Consolas" charset="0"/>
                <a:cs typeface="Consolas" charset="0"/>
              </a:endParaRPr>
            </a:p>
          </p:txBody>
        </p:sp>
      </p:grpSp>
      <p:sp>
        <p:nvSpPr>
          <p:cNvPr id="29" name="TextBox 28">
            <a:extLst>
              <a:ext uri="{FF2B5EF4-FFF2-40B4-BE49-F238E27FC236}">
                <a16:creationId xmlns:a16="http://schemas.microsoft.com/office/drawing/2014/main" id="{D180730B-6597-AA42-97A3-5495EC6DE277}"/>
              </a:ext>
            </a:extLst>
          </p:cNvPr>
          <p:cNvSpPr txBox="1"/>
          <p:nvPr/>
        </p:nvSpPr>
        <p:spPr>
          <a:xfrm>
            <a:off x="4578096" y="2895272"/>
            <a:ext cx="4456174" cy="769441"/>
          </a:xfrm>
          <a:prstGeom prst="rect">
            <a:avLst/>
          </a:prstGeom>
          <a:noFill/>
        </p:spPr>
        <p:txBody>
          <a:bodyPr wrap="square" rtlCol="0">
            <a:spAutoFit/>
          </a:bodyPr>
          <a:lstStyle/>
          <a:p>
            <a:pPr algn="ctr"/>
            <a:r>
              <a:rPr lang="en-US" sz="2200" dirty="0"/>
              <a:t>the stack is accessed through the </a:t>
            </a:r>
            <a:r>
              <a:rPr lang="en-US" sz="2200" b="1" dirty="0"/>
              <a:t>stack pointer (</a:t>
            </a:r>
            <a:r>
              <a:rPr lang="en-US" sz="2200" b="1" dirty="0" err="1"/>
              <a:t>sp</a:t>
            </a:r>
            <a:r>
              <a:rPr lang="en-US" sz="2200" b="1" dirty="0"/>
              <a:t>) </a:t>
            </a:r>
            <a:r>
              <a:rPr lang="en-US" sz="2200" dirty="0"/>
              <a:t>register.</a:t>
            </a:r>
          </a:p>
        </p:txBody>
      </p:sp>
    </p:spTree>
    <p:extLst>
      <p:ext uri="{BB962C8B-B14F-4D97-AF65-F5344CB8AC3E}">
        <p14:creationId xmlns:p14="http://schemas.microsoft.com/office/powerpoint/2010/main" val="388831376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9"/>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1" grpId="0"/>
      <p:bldP spid="2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D91CE9-62D8-8448-8671-521C9D34BCFD}"/>
              </a:ext>
            </a:extLst>
          </p:cNvPr>
          <p:cNvSpPr>
            <a:spLocks noGrp="1"/>
          </p:cNvSpPr>
          <p:nvPr>
            <p:ph type="title"/>
          </p:nvPr>
        </p:nvSpPr>
        <p:spPr/>
        <p:txBody>
          <a:bodyPr/>
          <a:lstStyle/>
          <a:p>
            <a:r>
              <a:rPr lang="en-US" dirty="0"/>
              <a:t>Activation Records (ARs) </a:t>
            </a:r>
            <a:r>
              <a:rPr lang="en-US" sz="2000" dirty="0"/>
              <a:t>or "Stack Frames"</a:t>
            </a:r>
            <a:endParaRPr lang="en-US" dirty="0"/>
          </a:p>
        </p:txBody>
      </p:sp>
      <p:sp>
        <p:nvSpPr>
          <p:cNvPr id="3" name="Content Placeholder 2">
            <a:extLst>
              <a:ext uri="{FF2B5EF4-FFF2-40B4-BE49-F238E27FC236}">
                <a16:creationId xmlns:a16="http://schemas.microsoft.com/office/drawing/2014/main" id="{D8904C6B-0E74-3645-A3F4-9C6A95C2834E}"/>
              </a:ext>
            </a:extLst>
          </p:cNvPr>
          <p:cNvSpPr>
            <a:spLocks noGrp="1"/>
          </p:cNvSpPr>
          <p:nvPr>
            <p:ph idx="1"/>
          </p:nvPr>
        </p:nvSpPr>
        <p:spPr>
          <a:xfrm>
            <a:off x="152400" y="495301"/>
            <a:ext cx="8991600" cy="914399"/>
          </a:xfrm>
        </p:spPr>
        <p:txBody>
          <a:bodyPr/>
          <a:lstStyle/>
          <a:p>
            <a:r>
              <a:rPr lang="en-US" dirty="0"/>
              <a:t>when a callee starts, the first thing it does is push an </a:t>
            </a:r>
            <a:r>
              <a:rPr lang="en-US" b="1" dirty="0"/>
              <a:t>AR </a:t>
            </a:r>
            <a:r>
              <a:rPr lang="en-US" dirty="0"/>
              <a:t>on the stack</a:t>
            </a:r>
          </a:p>
          <a:p>
            <a:r>
              <a:rPr lang="en-US" dirty="0"/>
              <a:t>what's </a:t>
            </a:r>
            <a:r>
              <a:rPr lang="en-US" i="1" dirty="0"/>
              <a:t>in</a:t>
            </a:r>
            <a:r>
              <a:rPr lang="en-US" dirty="0"/>
              <a:t> this AR?</a:t>
            </a:r>
          </a:p>
        </p:txBody>
      </p:sp>
      <p:sp>
        <p:nvSpPr>
          <p:cNvPr id="4" name="Footer Placeholder 3">
            <a:extLst>
              <a:ext uri="{FF2B5EF4-FFF2-40B4-BE49-F238E27FC236}">
                <a16:creationId xmlns:a16="http://schemas.microsoft.com/office/drawing/2014/main" id="{393FA52B-7317-E142-A9B1-1A0BA8E9FDBA}"/>
              </a:ext>
            </a:extLst>
          </p:cNvPr>
          <p:cNvSpPr>
            <a:spLocks noGrp="1"/>
          </p:cNvSpPr>
          <p:nvPr>
            <p:ph type="ftr" sz="quarter" idx="11"/>
          </p:nvPr>
        </p:nvSpPr>
        <p:spPr/>
        <p:txBody>
          <a:bodyPr/>
          <a:lstStyle/>
          <a:p>
            <a:r>
              <a:rPr lang="is-IS"/>
              <a:t>CS447</a:t>
            </a:r>
            <a:endParaRPr lang="en-US"/>
          </a:p>
        </p:txBody>
      </p:sp>
      <p:sp>
        <p:nvSpPr>
          <p:cNvPr id="5" name="Slide Number Placeholder 4">
            <a:extLst>
              <a:ext uri="{FF2B5EF4-FFF2-40B4-BE49-F238E27FC236}">
                <a16:creationId xmlns:a16="http://schemas.microsoft.com/office/drawing/2014/main" id="{66ED5BB9-1AA7-A14E-A39A-BDC4803BDFF3}"/>
              </a:ext>
            </a:extLst>
          </p:cNvPr>
          <p:cNvSpPr>
            <a:spLocks noGrp="1"/>
          </p:cNvSpPr>
          <p:nvPr>
            <p:ph type="sldNum" sz="quarter" idx="12"/>
          </p:nvPr>
        </p:nvSpPr>
        <p:spPr/>
        <p:txBody>
          <a:bodyPr/>
          <a:lstStyle/>
          <a:p>
            <a:fld id="{3552B95B-556F-44BD-91A5-D80C1B9E2BB3}" type="slidenum">
              <a:rPr lang="en-US" smtClean="0"/>
              <a:pPr/>
              <a:t>5</a:t>
            </a:fld>
            <a:endParaRPr lang="en-US"/>
          </a:p>
        </p:txBody>
      </p:sp>
      <p:graphicFrame>
        <p:nvGraphicFramePr>
          <p:cNvPr id="9" name="Table 8">
            <a:extLst>
              <a:ext uri="{FF2B5EF4-FFF2-40B4-BE49-F238E27FC236}">
                <a16:creationId xmlns:a16="http://schemas.microsoft.com/office/drawing/2014/main" id="{B2CC7117-9ADD-FC44-A18B-0E811A308ED6}"/>
              </a:ext>
            </a:extLst>
          </p:cNvPr>
          <p:cNvGraphicFramePr>
            <a:graphicFrameLocks noGrp="1"/>
          </p:cNvGraphicFramePr>
          <p:nvPr>
            <p:extLst>
              <p:ext uri="{D42A27DB-BD31-4B8C-83A1-F6EECF244321}">
                <p14:modId xmlns:p14="http://schemas.microsoft.com/office/powerpoint/2010/main" val="2661912538"/>
              </p:ext>
            </p:extLst>
          </p:nvPr>
        </p:nvGraphicFramePr>
        <p:xfrm>
          <a:off x="1167386" y="1333500"/>
          <a:ext cx="1600200" cy="3063240"/>
        </p:xfrm>
        <a:graphic>
          <a:graphicData uri="http://schemas.openxmlformats.org/drawingml/2006/table">
            <a:tbl>
              <a:tblPr firstRow="1" bandRow="1">
                <a:tableStyleId>{5940675A-B579-460E-94D1-54222C63F5DA}</a:tableStyleId>
              </a:tblPr>
              <a:tblGrid>
                <a:gridCol w="1600200">
                  <a:extLst>
                    <a:ext uri="{9D8B030D-6E8A-4147-A177-3AD203B41FA5}">
                      <a16:colId xmlns:a16="http://schemas.microsoft.com/office/drawing/2014/main" val="20000"/>
                    </a:ext>
                  </a:extLst>
                </a:gridCol>
              </a:tblGrid>
              <a:tr h="381000">
                <a:tc>
                  <a:txBody>
                    <a:bodyPr/>
                    <a:lstStyle/>
                    <a:p>
                      <a:pPr algn="ctr"/>
                      <a:r>
                        <a:rPr lang="en-US" i="1" dirty="0"/>
                        <a:t>...</a:t>
                      </a:r>
                    </a:p>
                  </a:txBody>
                  <a:tcPr>
                    <a:lnT w="12700" cap="flat" cmpd="sng" algn="ctr">
                      <a:noFill/>
                      <a:prstDash val="solid"/>
                      <a:round/>
                      <a:headEnd type="none" w="med" len="med"/>
                      <a:tailEnd type="none" w="med" len="med"/>
                    </a:lnT>
                  </a:tcPr>
                </a:tc>
                <a:extLst>
                  <a:ext uri="{0D108BD9-81ED-4DB2-BD59-A6C34878D82A}">
                    <a16:rowId xmlns:a16="http://schemas.microsoft.com/office/drawing/2014/main" val="10000"/>
                  </a:ext>
                </a:extLst>
              </a:tr>
              <a:tr h="1447800">
                <a:tc>
                  <a:txBody>
                    <a:bodyPr/>
                    <a:lstStyle/>
                    <a:p>
                      <a:endParaRPr lang="en-US" sz="2000" b="1" dirty="0">
                        <a:latin typeface="Consolas" pitchFamily="49" charset="0"/>
                        <a:cs typeface="Consolas" pitchFamily="49" charset="0"/>
                      </a:endParaRPr>
                    </a:p>
                    <a:p>
                      <a:endParaRPr lang="en-US" sz="2000" b="1" dirty="0">
                        <a:latin typeface="Consolas" pitchFamily="49" charset="0"/>
                        <a:cs typeface="Consolas" pitchFamily="49" charset="0"/>
                      </a:endParaRPr>
                    </a:p>
                    <a:p>
                      <a:endParaRPr lang="en-US" sz="2000" b="1" dirty="0">
                        <a:latin typeface="Consolas" pitchFamily="49" charset="0"/>
                        <a:cs typeface="Consolas" pitchFamily="49" charset="0"/>
                      </a:endParaRPr>
                    </a:p>
                    <a:p>
                      <a:endParaRPr lang="en-US" sz="2000" b="1" dirty="0">
                        <a:latin typeface="Consolas" pitchFamily="49" charset="0"/>
                        <a:cs typeface="Consolas" pitchFamily="49" charset="0"/>
                      </a:endParaRPr>
                    </a:p>
                    <a:p>
                      <a:endParaRPr lang="en-US" sz="2000" b="1" dirty="0">
                        <a:latin typeface="Consolas" pitchFamily="49" charset="0"/>
                        <a:cs typeface="Consolas" pitchFamily="49" charset="0"/>
                      </a:endParaRPr>
                    </a:p>
                    <a:p>
                      <a:endParaRPr lang="en-US" sz="2000" b="1" dirty="0">
                        <a:latin typeface="Consolas" pitchFamily="49" charset="0"/>
                        <a:cs typeface="Consolas" pitchFamily="49" charset="0"/>
                      </a:endParaRPr>
                    </a:p>
                    <a:p>
                      <a:endParaRPr lang="en-US" sz="2000" b="1" dirty="0">
                        <a:latin typeface="Consolas" pitchFamily="49" charset="0"/>
                        <a:cs typeface="Consolas" pitchFamily="49" charset="0"/>
                      </a:endParaRPr>
                    </a:p>
                  </a:txBody>
                  <a:tcPr>
                    <a:solidFill>
                      <a:schemeClr val="accent1">
                        <a:lumMod val="40000"/>
                        <a:lumOff val="60000"/>
                      </a:schemeClr>
                    </a:solidFill>
                  </a:tcPr>
                </a:tc>
                <a:extLst>
                  <a:ext uri="{0D108BD9-81ED-4DB2-BD59-A6C34878D82A}">
                    <a16:rowId xmlns:a16="http://schemas.microsoft.com/office/drawing/2014/main" val="10001"/>
                  </a:ext>
                </a:extLst>
              </a:tr>
              <a:tr h="457200">
                <a:tc>
                  <a:txBody>
                    <a:bodyPr/>
                    <a:lstStyle/>
                    <a:p>
                      <a:pPr algn="ctr"/>
                      <a:r>
                        <a:rPr lang="en-US" i="1" dirty="0"/>
                        <a:t>...</a:t>
                      </a:r>
                    </a:p>
                  </a:txBody>
                  <a:tcPr>
                    <a:lnB w="12700" cap="flat" cmpd="sng" algn="ctr">
                      <a:no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10" name="TextBox 9">
            <a:extLst>
              <a:ext uri="{FF2B5EF4-FFF2-40B4-BE49-F238E27FC236}">
                <a16:creationId xmlns:a16="http://schemas.microsoft.com/office/drawing/2014/main" id="{25863A29-41F0-1841-98FF-7313BE04E113}"/>
              </a:ext>
            </a:extLst>
          </p:cNvPr>
          <p:cNvSpPr txBox="1"/>
          <p:nvPr/>
        </p:nvSpPr>
        <p:spPr>
          <a:xfrm>
            <a:off x="1164338" y="1700320"/>
            <a:ext cx="1597152" cy="430887"/>
          </a:xfrm>
          <a:prstGeom prst="rect">
            <a:avLst/>
          </a:prstGeom>
          <a:noFill/>
        </p:spPr>
        <p:txBody>
          <a:bodyPr wrap="square" rtlCol="0">
            <a:spAutoFit/>
          </a:bodyPr>
          <a:lstStyle/>
          <a:p>
            <a:r>
              <a:rPr lang="en-US" sz="2200" i="1" dirty="0">
                <a:latin typeface="Consolas" panose="020B0609020204030204" pitchFamily="49" charset="0"/>
                <a:cs typeface="Consolas" panose="020B0609020204030204" pitchFamily="49" charset="0"/>
              </a:rPr>
              <a:t>saved </a:t>
            </a:r>
            <a:r>
              <a:rPr lang="en-US" sz="2200" i="1" dirty="0" err="1">
                <a:latin typeface="Consolas" panose="020B0609020204030204" pitchFamily="49" charset="0"/>
                <a:cs typeface="Consolas" panose="020B0609020204030204" pitchFamily="49" charset="0"/>
              </a:rPr>
              <a:t>ra</a:t>
            </a:r>
            <a:endParaRPr lang="en-US" sz="2200" i="1" dirty="0">
              <a:latin typeface="Consolas" panose="020B0609020204030204" pitchFamily="49" charset="0"/>
              <a:cs typeface="Consolas" panose="020B0609020204030204" pitchFamily="49" charset="0"/>
            </a:endParaRPr>
          </a:p>
        </p:txBody>
      </p:sp>
      <p:sp>
        <p:nvSpPr>
          <p:cNvPr id="11" name="TextBox 10">
            <a:extLst>
              <a:ext uri="{FF2B5EF4-FFF2-40B4-BE49-F238E27FC236}">
                <a16:creationId xmlns:a16="http://schemas.microsoft.com/office/drawing/2014/main" id="{9824C53B-8A4C-1847-A99D-065C92F24CAB}"/>
              </a:ext>
            </a:extLst>
          </p:cNvPr>
          <p:cNvSpPr txBox="1"/>
          <p:nvPr/>
        </p:nvSpPr>
        <p:spPr>
          <a:xfrm>
            <a:off x="1164338" y="2783698"/>
            <a:ext cx="1597152" cy="430887"/>
          </a:xfrm>
          <a:prstGeom prst="rect">
            <a:avLst/>
          </a:prstGeom>
          <a:noFill/>
        </p:spPr>
        <p:txBody>
          <a:bodyPr wrap="square" rtlCol="0">
            <a:spAutoFit/>
          </a:bodyPr>
          <a:lstStyle/>
          <a:p>
            <a:r>
              <a:rPr lang="en-US" sz="2200" b="1" dirty="0">
                <a:latin typeface="Consolas" panose="020B0609020204030204" pitchFamily="49" charset="0"/>
                <a:cs typeface="Consolas" panose="020B0609020204030204" pitchFamily="49" charset="0"/>
              </a:rPr>
              <a:t>int x</a:t>
            </a:r>
          </a:p>
        </p:txBody>
      </p:sp>
      <p:sp>
        <p:nvSpPr>
          <p:cNvPr id="12" name="TextBox 11">
            <a:extLst>
              <a:ext uri="{FF2B5EF4-FFF2-40B4-BE49-F238E27FC236}">
                <a16:creationId xmlns:a16="http://schemas.microsoft.com/office/drawing/2014/main" id="{76FE0646-7912-ED4E-8CD8-FEE320719B45}"/>
              </a:ext>
            </a:extLst>
          </p:cNvPr>
          <p:cNvSpPr txBox="1"/>
          <p:nvPr/>
        </p:nvSpPr>
        <p:spPr>
          <a:xfrm>
            <a:off x="1164338" y="3144824"/>
            <a:ext cx="1597152" cy="430887"/>
          </a:xfrm>
          <a:prstGeom prst="rect">
            <a:avLst/>
          </a:prstGeom>
          <a:noFill/>
        </p:spPr>
        <p:txBody>
          <a:bodyPr wrap="square" rtlCol="0">
            <a:spAutoFit/>
          </a:bodyPr>
          <a:lstStyle/>
          <a:p>
            <a:r>
              <a:rPr lang="en-US" sz="2200" b="1" dirty="0">
                <a:latin typeface="Consolas" panose="020B0609020204030204" pitchFamily="49" charset="0"/>
                <a:cs typeface="Consolas" panose="020B0609020204030204" pitchFamily="49" charset="0"/>
              </a:rPr>
              <a:t>int y</a:t>
            </a:r>
          </a:p>
        </p:txBody>
      </p:sp>
      <p:sp>
        <p:nvSpPr>
          <p:cNvPr id="14" name="TextBox 13">
            <a:extLst>
              <a:ext uri="{FF2B5EF4-FFF2-40B4-BE49-F238E27FC236}">
                <a16:creationId xmlns:a16="http://schemas.microsoft.com/office/drawing/2014/main" id="{DC451F98-5818-9741-A74C-04EB2184F5E4}"/>
              </a:ext>
            </a:extLst>
          </p:cNvPr>
          <p:cNvSpPr txBox="1"/>
          <p:nvPr/>
        </p:nvSpPr>
        <p:spPr>
          <a:xfrm>
            <a:off x="1164338" y="2061446"/>
            <a:ext cx="1597152" cy="430887"/>
          </a:xfrm>
          <a:prstGeom prst="rect">
            <a:avLst/>
          </a:prstGeom>
          <a:noFill/>
        </p:spPr>
        <p:txBody>
          <a:bodyPr wrap="square" rtlCol="0">
            <a:spAutoFit/>
          </a:bodyPr>
          <a:lstStyle/>
          <a:p>
            <a:r>
              <a:rPr lang="en-US" sz="2200" i="1" dirty="0">
                <a:latin typeface="Consolas" panose="020B0609020204030204" pitchFamily="49" charset="0"/>
                <a:cs typeface="Consolas" panose="020B0609020204030204" pitchFamily="49" charset="0"/>
              </a:rPr>
              <a:t>saved s0</a:t>
            </a:r>
          </a:p>
        </p:txBody>
      </p:sp>
      <p:sp>
        <p:nvSpPr>
          <p:cNvPr id="15" name="TextBox 14">
            <a:extLst>
              <a:ext uri="{FF2B5EF4-FFF2-40B4-BE49-F238E27FC236}">
                <a16:creationId xmlns:a16="http://schemas.microsoft.com/office/drawing/2014/main" id="{7F8837E4-04F7-F74D-8C13-9D5645E2A341}"/>
              </a:ext>
            </a:extLst>
          </p:cNvPr>
          <p:cNvSpPr txBox="1"/>
          <p:nvPr/>
        </p:nvSpPr>
        <p:spPr>
          <a:xfrm>
            <a:off x="1164338" y="2422572"/>
            <a:ext cx="1597152" cy="430887"/>
          </a:xfrm>
          <a:prstGeom prst="rect">
            <a:avLst/>
          </a:prstGeom>
          <a:noFill/>
        </p:spPr>
        <p:txBody>
          <a:bodyPr wrap="square" rtlCol="0">
            <a:spAutoFit/>
          </a:bodyPr>
          <a:lstStyle/>
          <a:p>
            <a:r>
              <a:rPr lang="en-US" sz="2200" i="1" dirty="0">
                <a:latin typeface="Consolas" panose="020B0609020204030204" pitchFamily="49" charset="0"/>
                <a:cs typeface="Consolas" panose="020B0609020204030204" pitchFamily="49" charset="0"/>
              </a:rPr>
              <a:t>saved s1</a:t>
            </a:r>
          </a:p>
        </p:txBody>
      </p:sp>
      <p:sp>
        <p:nvSpPr>
          <p:cNvPr id="17" name="TextBox 16">
            <a:extLst>
              <a:ext uri="{FF2B5EF4-FFF2-40B4-BE49-F238E27FC236}">
                <a16:creationId xmlns:a16="http://schemas.microsoft.com/office/drawing/2014/main" id="{E849B795-A018-8743-8886-DF9F40567B2C}"/>
              </a:ext>
            </a:extLst>
          </p:cNvPr>
          <p:cNvSpPr txBox="1"/>
          <p:nvPr/>
        </p:nvSpPr>
        <p:spPr>
          <a:xfrm>
            <a:off x="1164338" y="3505951"/>
            <a:ext cx="1597152" cy="430887"/>
          </a:xfrm>
          <a:prstGeom prst="rect">
            <a:avLst/>
          </a:prstGeom>
          <a:noFill/>
        </p:spPr>
        <p:txBody>
          <a:bodyPr wrap="square" rtlCol="0">
            <a:spAutoFit/>
          </a:bodyPr>
          <a:lstStyle/>
          <a:p>
            <a:r>
              <a:rPr lang="en-US" sz="2200" b="1" dirty="0">
                <a:latin typeface="Consolas" panose="020B0609020204030204" pitchFamily="49" charset="0"/>
                <a:cs typeface="Consolas" panose="020B0609020204030204" pitchFamily="49" charset="0"/>
              </a:rPr>
              <a:t>int z</a:t>
            </a:r>
          </a:p>
        </p:txBody>
      </p:sp>
      <p:grpSp>
        <p:nvGrpSpPr>
          <p:cNvPr id="23" name="Group 22">
            <a:extLst>
              <a:ext uri="{FF2B5EF4-FFF2-40B4-BE49-F238E27FC236}">
                <a16:creationId xmlns:a16="http://schemas.microsoft.com/office/drawing/2014/main" id="{F7E3C3BB-79EF-6448-BBFA-97897AF9174C}"/>
              </a:ext>
            </a:extLst>
          </p:cNvPr>
          <p:cNvGrpSpPr/>
          <p:nvPr/>
        </p:nvGrpSpPr>
        <p:grpSpPr>
          <a:xfrm>
            <a:off x="2767586" y="1683468"/>
            <a:ext cx="4919470" cy="1100230"/>
            <a:chOff x="3343656" y="1835868"/>
            <a:chExt cx="4919470" cy="1100230"/>
          </a:xfrm>
        </p:grpSpPr>
        <p:sp>
          <p:nvSpPr>
            <p:cNvPr id="18" name="TextBox 17">
              <a:extLst>
                <a:ext uri="{FF2B5EF4-FFF2-40B4-BE49-F238E27FC236}">
                  <a16:creationId xmlns:a16="http://schemas.microsoft.com/office/drawing/2014/main" id="{8B624B68-9AA0-5145-A7BC-5A7E3A53256C}"/>
                </a:ext>
              </a:extLst>
            </p:cNvPr>
            <p:cNvSpPr txBox="1"/>
            <p:nvPr/>
          </p:nvSpPr>
          <p:spPr>
            <a:xfrm>
              <a:off x="3806952" y="1835868"/>
              <a:ext cx="4456174" cy="984885"/>
            </a:xfrm>
            <a:prstGeom prst="rect">
              <a:avLst/>
            </a:prstGeom>
            <a:noFill/>
          </p:spPr>
          <p:txBody>
            <a:bodyPr wrap="square" rtlCol="0">
              <a:spAutoFit/>
            </a:bodyPr>
            <a:lstStyle/>
            <a:p>
              <a:r>
                <a:rPr lang="en-US" sz="2200" dirty="0"/>
                <a:t>saved </a:t>
              </a:r>
              <a:r>
                <a:rPr lang="en-US" sz="2200" b="1" dirty="0"/>
                <a:t>copies of register values</a:t>
              </a:r>
              <a:r>
                <a:rPr lang="en-US" sz="2200" dirty="0"/>
                <a:t> that we want to get back later </a:t>
              </a:r>
            </a:p>
            <a:p>
              <a:r>
                <a:rPr lang="en-US" sz="1200" dirty="0"/>
                <a:t>(hey, that might be useful)</a:t>
              </a:r>
              <a:endParaRPr lang="en-US" sz="2000" dirty="0"/>
            </a:p>
          </p:txBody>
        </p:sp>
        <p:sp>
          <p:nvSpPr>
            <p:cNvPr id="20" name="Right Brace 19">
              <a:extLst>
                <a:ext uri="{FF2B5EF4-FFF2-40B4-BE49-F238E27FC236}">
                  <a16:creationId xmlns:a16="http://schemas.microsoft.com/office/drawing/2014/main" id="{8693B009-65CE-554E-937E-B813FF19C18A}"/>
                </a:ext>
              </a:extLst>
            </p:cNvPr>
            <p:cNvSpPr/>
            <p:nvPr/>
          </p:nvSpPr>
          <p:spPr>
            <a:xfrm>
              <a:off x="3343656" y="1852720"/>
              <a:ext cx="466344" cy="1083378"/>
            </a:xfrm>
            <a:prstGeom prst="rightBrace">
              <a:avLst>
                <a:gd name="adj1" fmla="val 31862"/>
                <a:gd name="adj2" fmla="val 50000"/>
              </a:avLst>
            </a:pr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22" name="Group 21">
            <a:extLst>
              <a:ext uri="{FF2B5EF4-FFF2-40B4-BE49-F238E27FC236}">
                <a16:creationId xmlns:a16="http://schemas.microsoft.com/office/drawing/2014/main" id="{497549BA-E4E4-3C4B-BF97-5255CBE41958}"/>
              </a:ext>
            </a:extLst>
          </p:cNvPr>
          <p:cNvGrpSpPr/>
          <p:nvPr/>
        </p:nvGrpSpPr>
        <p:grpSpPr>
          <a:xfrm>
            <a:off x="2773682" y="2818578"/>
            <a:ext cx="4922518" cy="1083378"/>
            <a:chOff x="3349752" y="2935872"/>
            <a:chExt cx="4922518" cy="1083378"/>
          </a:xfrm>
        </p:grpSpPr>
        <p:sp>
          <p:nvSpPr>
            <p:cNvPr id="19" name="TextBox 18">
              <a:extLst>
                <a:ext uri="{FF2B5EF4-FFF2-40B4-BE49-F238E27FC236}">
                  <a16:creationId xmlns:a16="http://schemas.microsoft.com/office/drawing/2014/main" id="{CFEC1A6B-35F5-4F4A-B8CA-C8B6775A90A4}"/>
                </a:ext>
              </a:extLst>
            </p:cNvPr>
            <p:cNvSpPr txBox="1"/>
            <p:nvPr/>
          </p:nvSpPr>
          <p:spPr>
            <a:xfrm>
              <a:off x="3816096" y="3125577"/>
              <a:ext cx="4456174" cy="769441"/>
            </a:xfrm>
            <a:prstGeom prst="rect">
              <a:avLst/>
            </a:prstGeom>
            <a:noFill/>
          </p:spPr>
          <p:txBody>
            <a:bodyPr wrap="square" rtlCol="0">
              <a:spAutoFit/>
            </a:bodyPr>
            <a:lstStyle/>
            <a:p>
              <a:r>
                <a:rPr lang="en-US" sz="2200" dirty="0"/>
                <a:t>and </a:t>
              </a:r>
              <a:r>
                <a:rPr lang="en-US" sz="2200" i="1" dirty="0"/>
                <a:t>in HLLs,</a:t>
              </a:r>
              <a:r>
                <a:rPr lang="en-US" sz="2200" dirty="0"/>
                <a:t> </a:t>
              </a:r>
              <a:r>
                <a:rPr lang="en-US" sz="2200" b="1" dirty="0"/>
                <a:t>local variables </a:t>
              </a:r>
              <a:r>
                <a:rPr lang="en-US" sz="2200" dirty="0"/>
                <a:t>(including arguments)</a:t>
              </a:r>
            </a:p>
          </p:txBody>
        </p:sp>
        <p:sp>
          <p:nvSpPr>
            <p:cNvPr id="21" name="Right Brace 20">
              <a:extLst>
                <a:ext uri="{FF2B5EF4-FFF2-40B4-BE49-F238E27FC236}">
                  <a16:creationId xmlns:a16="http://schemas.microsoft.com/office/drawing/2014/main" id="{A0C0C12E-0BD6-A444-8B08-0478A55292E1}"/>
                </a:ext>
              </a:extLst>
            </p:cNvPr>
            <p:cNvSpPr/>
            <p:nvPr/>
          </p:nvSpPr>
          <p:spPr>
            <a:xfrm>
              <a:off x="3349752" y="2935872"/>
              <a:ext cx="466344" cy="1083378"/>
            </a:xfrm>
            <a:prstGeom prst="rightBrace">
              <a:avLst>
                <a:gd name="adj1" fmla="val 31862"/>
                <a:gd name="adj2" fmla="val 50000"/>
              </a:avLst>
            </a:pr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24" name="TextBox 23">
            <a:extLst>
              <a:ext uri="{FF2B5EF4-FFF2-40B4-BE49-F238E27FC236}">
                <a16:creationId xmlns:a16="http://schemas.microsoft.com/office/drawing/2014/main" id="{0E22D5BE-E834-A14B-9DD4-E74BD68BBE58}"/>
              </a:ext>
            </a:extLst>
          </p:cNvPr>
          <p:cNvSpPr txBox="1"/>
          <p:nvPr/>
        </p:nvSpPr>
        <p:spPr>
          <a:xfrm>
            <a:off x="4343400" y="4225312"/>
            <a:ext cx="4114800" cy="923330"/>
          </a:xfrm>
          <a:prstGeom prst="rect">
            <a:avLst/>
          </a:prstGeom>
          <a:noFill/>
        </p:spPr>
        <p:txBody>
          <a:bodyPr wrap="square" rtlCol="0">
            <a:spAutoFit/>
          </a:bodyPr>
          <a:lstStyle/>
          <a:p>
            <a:pPr algn="ctr"/>
            <a:r>
              <a:rPr lang="en-US" sz="1800" dirty="0"/>
              <a:t>it's possible to have stack locals in </a:t>
            </a:r>
            <a:r>
              <a:rPr lang="en-US" sz="1800" dirty="0" err="1"/>
              <a:t>asm</a:t>
            </a:r>
            <a:r>
              <a:rPr lang="en-US" sz="1800" dirty="0"/>
              <a:t> too, it's just… really inconvenient and verbose in MIPS</a:t>
            </a:r>
          </a:p>
        </p:txBody>
      </p:sp>
    </p:spTree>
    <p:extLst>
      <p:ext uri="{BB962C8B-B14F-4D97-AF65-F5344CB8AC3E}">
        <p14:creationId xmlns:p14="http://schemas.microsoft.com/office/powerpoint/2010/main" val="131348481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3"/>
                                        </p:tgtEl>
                                        <p:attrNameLst>
                                          <p:attrName>style.visibility</p:attrName>
                                        </p:attrNameLst>
                                      </p:cBhvr>
                                      <p:to>
                                        <p:strVal val="visible"/>
                                      </p:to>
                                    </p:set>
                                  </p:childTnLst>
                                </p:cTn>
                              </p:par>
                            </p:childTnLst>
                          </p:cTn>
                        </p:par>
                        <p:par>
                          <p:cTn id="11" fill="hold">
                            <p:stCondLst>
                              <p:cond delay="0"/>
                            </p:stCondLst>
                            <p:childTnLst>
                              <p:par>
                                <p:cTn id="12" presetID="1" presetClass="entr" presetSubtype="0" fill="hold" grpId="0" nodeType="afterEffect">
                                  <p:stCondLst>
                                    <p:cond delay="300"/>
                                  </p:stCondLst>
                                  <p:childTnLst>
                                    <p:set>
                                      <p:cBhvr>
                                        <p:cTn id="13" dur="1" fill="hold">
                                          <p:stCondLst>
                                            <p:cond delay="0"/>
                                          </p:stCondLst>
                                        </p:cTn>
                                        <p:tgtEl>
                                          <p:spTgt spid="10"/>
                                        </p:tgtEl>
                                        <p:attrNameLst>
                                          <p:attrName>style.visibility</p:attrName>
                                        </p:attrNameLst>
                                      </p:cBhvr>
                                      <p:to>
                                        <p:strVal val="visible"/>
                                      </p:to>
                                    </p:set>
                                  </p:childTnLst>
                                </p:cTn>
                              </p:par>
                            </p:childTnLst>
                          </p:cTn>
                        </p:par>
                        <p:par>
                          <p:cTn id="14" fill="hold">
                            <p:stCondLst>
                              <p:cond delay="300"/>
                            </p:stCondLst>
                            <p:childTnLst>
                              <p:par>
                                <p:cTn id="15" presetID="1" presetClass="entr" presetSubtype="0" fill="hold" grpId="0" nodeType="afterEffect">
                                  <p:stCondLst>
                                    <p:cond delay="300"/>
                                  </p:stCondLst>
                                  <p:childTnLst>
                                    <p:set>
                                      <p:cBhvr>
                                        <p:cTn id="16" dur="1" fill="hold">
                                          <p:stCondLst>
                                            <p:cond delay="0"/>
                                          </p:stCondLst>
                                        </p:cTn>
                                        <p:tgtEl>
                                          <p:spTgt spid="14"/>
                                        </p:tgtEl>
                                        <p:attrNameLst>
                                          <p:attrName>style.visibility</p:attrName>
                                        </p:attrNameLst>
                                      </p:cBhvr>
                                      <p:to>
                                        <p:strVal val="visible"/>
                                      </p:to>
                                    </p:set>
                                  </p:childTnLst>
                                </p:cTn>
                              </p:par>
                            </p:childTnLst>
                          </p:cTn>
                        </p:par>
                        <p:par>
                          <p:cTn id="17" fill="hold">
                            <p:stCondLst>
                              <p:cond delay="600"/>
                            </p:stCondLst>
                            <p:childTnLst>
                              <p:par>
                                <p:cTn id="18" presetID="1" presetClass="entr" presetSubtype="0" fill="hold" grpId="0" nodeType="afterEffect">
                                  <p:stCondLst>
                                    <p:cond delay="300"/>
                                  </p:stCondLst>
                                  <p:childTnLst>
                                    <p:set>
                                      <p:cBhvr>
                                        <p:cTn id="19" dur="1" fill="hold">
                                          <p:stCondLst>
                                            <p:cond delay="0"/>
                                          </p:stCondLst>
                                        </p:cTn>
                                        <p:tgtEl>
                                          <p:spTgt spid="15"/>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22"/>
                                        </p:tgtEl>
                                        <p:attrNameLst>
                                          <p:attrName>style.visibility</p:attrName>
                                        </p:attrNameLst>
                                      </p:cBhvr>
                                      <p:to>
                                        <p:strVal val="visible"/>
                                      </p:to>
                                    </p:set>
                                  </p:childTnLst>
                                </p:cTn>
                              </p:par>
                            </p:childTnLst>
                          </p:cTn>
                        </p:par>
                        <p:par>
                          <p:cTn id="24" fill="hold">
                            <p:stCondLst>
                              <p:cond delay="0"/>
                            </p:stCondLst>
                            <p:childTnLst>
                              <p:par>
                                <p:cTn id="25" presetID="1" presetClass="entr" presetSubtype="0" fill="hold" grpId="0" nodeType="afterEffect">
                                  <p:stCondLst>
                                    <p:cond delay="300"/>
                                  </p:stCondLst>
                                  <p:childTnLst>
                                    <p:set>
                                      <p:cBhvr>
                                        <p:cTn id="26" dur="1" fill="hold">
                                          <p:stCondLst>
                                            <p:cond delay="0"/>
                                          </p:stCondLst>
                                        </p:cTn>
                                        <p:tgtEl>
                                          <p:spTgt spid="11"/>
                                        </p:tgtEl>
                                        <p:attrNameLst>
                                          <p:attrName>style.visibility</p:attrName>
                                        </p:attrNameLst>
                                      </p:cBhvr>
                                      <p:to>
                                        <p:strVal val="visible"/>
                                      </p:to>
                                    </p:set>
                                  </p:childTnLst>
                                </p:cTn>
                              </p:par>
                            </p:childTnLst>
                          </p:cTn>
                        </p:par>
                        <p:par>
                          <p:cTn id="27" fill="hold">
                            <p:stCondLst>
                              <p:cond delay="300"/>
                            </p:stCondLst>
                            <p:childTnLst>
                              <p:par>
                                <p:cTn id="28" presetID="1" presetClass="entr" presetSubtype="0" fill="hold" grpId="0" nodeType="afterEffect">
                                  <p:stCondLst>
                                    <p:cond delay="300"/>
                                  </p:stCondLst>
                                  <p:childTnLst>
                                    <p:set>
                                      <p:cBhvr>
                                        <p:cTn id="29" dur="1" fill="hold">
                                          <p:stCondLst>
                                            <p:cond delay="0"/>
                                          </p:stCondLst>
                                        </p:cTn>
                                        <p:tgtEl>
                                          <p:spTgt spid="12"/>
                                        </p:tgtEl>
                                        <p:attrNameLst>
                                          <p:attrName>style.visibility</p:attrName>
                                        </p:attrNameLst>
                                      </p:cBhvr>
                                      <p:to>
                                        <p:strVal val="visible"/>
                                      </p:to>
                                    </p:set>
                                  </p:childTnLst>
                                </p:cTn>
                              </p:par>
                            </p:childTnLst>
                          </p:cTn>
                        </p:par>
                        <p:par>
                          <p:cTn id="30" fill="hold">
                            <p:stCondLst>
                              <p:cond delay="600"/>
                            </p:stCondLst>
                            <p:childTnLst>
                              <p:par>
                                <p:cTn id="31" presetID="1" presetClass="entr" presetSubtype="0" fill="hold" grpId="0" nodeType="afterEffect">
                                  <p:stCondLst>
                                    <p:cond delay="300"/>
                                  </p:stCondLst>
                                  <p:childTnLst>
                                    <p:set>
                                      <p:cBhvr>
                                        <p:cTn id="32" dur="1" fill="hold">
                                          <p:stCondLst>
                                            <p:cond delay="0"/>
                                          </p:stCondLst>
                                        </p:cTn>
                                        <p:tgtEl>
                                          <p:spTgt spid="17"/>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P spid="14" grpId="0"/>
      <p:bldP spid="15" grpId="0"/>
      <p:bldP spid="17" grpId="0"/>
      <p:bldP spid="2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Call = push, return = pop</a:t>
            </a:r>
            <a:r>
              <a:rPr lang="en-US" sz="2000" dirty="0"/>
              <a:t> (animated)</a:t>
            </a:r>
          </a:p>
        </p:txBody>
      </p:sp>
      <p:sp>
        <p:nvSpPr>
          <p:cNvPr id="3" name="Content Placeholder 2"/>
          <p:cNvSpPr>
            <a:spLocks noGrp="1"/>
          </p:cNvSpPr>
          <p:nvPr>
            <p:ph idx="1"/>
          </p:nvPr>
        </p:nvSpPr>
        <p:spPr>
          <a:xfrm>
            <a:off x="152400" y="495302"/>
            <a:ext cx="5867400" cy="855228"/>
          </a:xfrm>
        </p:spPr>
        <p:txBody>
          <a:bodyPr>
            <a:normAutofit/>
          </a:bodyPr>
          <a:lstStyle/>
          <a:p>
            <a:r>
              <a:rPr lang="en-US" dirty="0"/>
              <a:t>the stack </a:t>
            </a:r>
            <a:r>
              <a:rPr lang="en-US" b="1" dirty="0"/>
              <a:t>grows</a:t>
            </a:r>
            <a:r>
              <a:rPr lang="en-US" dirty="0"/>
              <a:t> when we call a function and </a:t>
            </a:r>
            <a:r>
              <a:rPr lang="en-US" b="1" dirty="0"/>
              <a:t>shrinks</a:t>
            </a:r>
            <a:r>
              <a:rPr lang="en-US" dirty="0"/>
              <a:t> when it returns.</a:t>
            </a:r>
          </a:p>
        </p:txBody>
      </p:sp>
      <p:sp>
        <p:nvSpPr>
          <p:cNvPr id="4" name="Footer Placeholder 3"/>
          <p:cNvSpPr>
            <a:spLocks noGrp="1"/>
          </p:cNvSpPr>
          <p:nvPr>
            <p:ph type="ftr" sz="quarter" idx="11"/>
          </p:nvPr>
        </p:nvSpPr>
        <p:spPr/>
        <p:txBody>
          <a:bodyPr/>
          <a:lstStyle/>
          <a:p>
            <a:r>
              <a:rPr lang="cs-CZ" dirty="0"/>
              <a:t>CS447</a:t>
            </a:r>
            <a:endParaRPr lang="en-US" dirty="0"/>
          </a:p>
        </p:txBody>
      </p:sp>
      <p:sp>
        <p:nvSpPr>
          <p:cNvPr id="5" name="Slide Number Placeholder 4"/>
          <p:cNvSpPr>
            <a:spLocks noGrp="1"/>
          </p:cNvSpPr>
          <p:nvPr>
            <p:ph type="sldNum" sz="quarter" idx="12"/>
          </p:nvPr>
        </p:nvSpPr>
        <p:spPr/>
        <p:txBody>
          <a:bodyPr/>
          <a:lstStyle/>
          <a:p>
            <a:fld id="{3552B95B-556F-44BD-91A5-D80C1B9E2BB3}" type="slidenum">
              <a:rPr lang="en-US" smtClean="0"/>
              <a:pPr/>
              <a:t>6</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487706662"/>
              </p:ext>
            </p:extLst>
          </p:nvPr>
        </p:nvGraphicFramePr>
        <p:xfrm>
          <a:off x="6684397" y="661681"/>
          <a:ext cx="2209800" cy="1082040"/>
        </p:xfrm>
        <a:graphic>
          <a:graphicData uri="http://schemas.openxmlformats.org/drawingml/2006/table">
            <a:tbl>
              <a:tblPr firstRow="1" bandRow="1">
                <a:tableStyleId>{5940675A-B579-460E-94D1-54222C63F5DA}</a:tableStyleId>
              </a:tblPr>
              <a:tblGrid>
                <a:gridCol w="2209800">
                  <a:extLst>
                    <a:ext uri="{9D8B030D-6E8A-4147-A177-3AD203B41FA5}">
                      <a16:colId xmlns:a16="http://schemas.microsoft.com/office/drawing/2014/main" val="20000"/>
                    </a:ext>
                  </a:extLst>
                </a:gridCol>
              </a:tblGrid>
              <a:tr h="381000">
                <a:tc>
                  <a:txBody>
                    <a:bodyPr/>
                    <a:lstStyle/>
                    <a:p>
                      <a:pPr algn="ctr"/>
                      <a:endParaRPr lang="en-US" i="1" dirty="0"/>
                    </a:p>
                  </a:txBody>
                  <a:tcPr>
                    <a:lnT w="12700" cap="flat" cmpd="sng" algn="ctr">
                      <a:noFill/>
                      <a:prstDash val="solid"/>
                      <a:round/>
                      <a:headEnd type="none" w="med" len="med"/>
                      <a:tailEnd type="none" w="med" len="med"/>
                    </a:lnT>
                  </a:tcPr>
                </a:tc>
                <a:extLst>
                  <a:ext uri="{0D108BD9-81ED-4DB2-BD59-A6C34878D82A}">
                    <a16:rowId xmlns:a16="http://schemas.microsoft.com/office/drawing/2014/main" val="10000"/>
                  </a:ext>
                </a:extLst>
              </a:tr>
              <a:tr h="584818">
                <a:tc>
                  <a:txBody>
                    <a:bodyPr/>
                    <a:lstStyle/>
                    <a:p>
                      <a:r>
                        <a:rPr lang="en-US" sz="2000" b="0" i="1" dirty="0">
                          <a:latin typeface="Consolas" pitchFamily="49" charset="0"/>
                          <a:cs typeface="Consolas" pitchFamily="49" charset="0"/>
                        </a:rPr>
                        <a:t>return address</a:t>
                      </a:r>
                    </a:p>
                    <a:p>
                      <a:r>
                        <a:rPr lang="en-US" sz="2000" b="1" dirty="0">
                          <a:latin typeface="Consolas" pitchFamily="49" charset="0"/>
                          <a:cs typeface="Consolas" pitchFamily="49" charset="0"/>
                        </a:rPr>
                        <a:t>x = 5</a:t>
                      </a:r>
                    </a:p>
                  </a:txBody>
                  <a:tcPr>
                    <a:solidFill>
                      <a:schemeClr val="accent1">
                        <a:lumMod val="40000"/>
                        <a:lumOff val="60000"/>
                      </a:schemeClr>
                    </a:solidFill>
                  </a:tcPr>
                </a:tc>
                <a:extLst>
                  <a:ext uri="{0D108BD9-81ED-4DB2-BD59-A6C34878D82A}">
                    <a16:rowId xmlns:a16="http://schemas.microsoft.com/office/drawing/2014/main" val="10001"/>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2930701612"/>
              </p:ext>
            </p:extLst>
          </p:nvPr>
        </p:nvGraphicFramePr>
        <p:xfrm>
          <a:off x="6684397" y="1743721"/>
          <a:ext cx="2209800" cy="701040"/>
        </p:xfrm>
        <a:graphic>
          <a:graphicData uri="http://schemas.openxmlformats.org/drawingml/2006/table">
            <a:tbl>
              <a:tblPr firstRow="1" bandRow="1">
                <a:tableStyleId>{5940675A-B579-460E-94D1-54222C63F5DA}</a:tableStyleId>
              </a:tblPr>
              <a:tblGrid>
                <a:gridCol w="2209800">
                  <a:extLst>
                    <a:ext uri="{9D8B030D-6E8A-4147-A177-3AD203B41FA5}">
                      <a16:colId xmlns:a16="http://schemas.microsoft.com/office/drawing/2014/main" val="20000"/>
                    </a:ext>
                  </a:extLst>
                </a:gridCol>
              </a:tblGrid>
              <a:tr h="494240">
                <a:tc>
                  <a:txBody>
                    <a:bodyPr/>
                    <a:lstStyle/>
                    <a:p>
                      <a:r>
                        <a:rPr lang="en-US" sz="2000" b="0" i="1" dirty="0">
                          <a:latin typeface="Consolas" pitchFamily="49" charset="0"/>
                          <a:cs typeface="Consolas" pitchFamily="49" charset="0"/>
                        </a:rPr>
                        <a:t>return address</a:t>
                      </a:r>
                    </a:p>
                    <a:p>
                      <a:r>
                        <a:rPr lang="en-US" sz="2000" b="1" i="0" dirty="0">
                          <a:latin typeface="Consolas" pitchFamily="49" charset="0"/>
                          <a:cs typeface="Consolas" pitchFamily="49" charset="0"/>
                        </a:rPr>
                        <a:t>v = 5</a:t>
                      </a:r>
                    </a:p>
                  </a:txBody>
                  <a:tcPr>
                    <a:solidFill>
                      <a:schemeClr val="accent2">
                        <a:lumMod val="40000"/>
                        <a:lumOff val="60000"/>
                      </a:schemeClr>
                    </a:solidFill>
                  </a:tcPr>
                </a:tc>
                <a:extLst>
                  <a:ext uri="{0D108BD9-81ED-4DB2-BD59-A6C34878D82A}">
                    <a16:rowId xmlns:a16="http://schemas.microsoft.com/office/drawing/2014/main" val="10001"/>
                  </a:ext>
                </a:extLst>
              </a:tr>
            </a:tbl>
          </a:graphicData>
        </a:graphic>
      </p:graphicFrame>
      <p:graphicFrame>
        <p:nvGraphicFramePr>
          <p:cNvPr id="8" name="Table 7"/>
          <p:cNvGraphicFramePr>
            <a:graphicFrameLocks noGrp="1"/>
          </p:cNvGraphicFramePr>
          <p:nvPr/>
        </p:nvGraphicFramePr>
        <p:xfrm>
          <a:off x="6684397" y="2440912"/>
          <a:ext cx="2209800" cy="396240"/>
        </p:xfrm>
        <a:graphic>
          <a:graphicData uri="http://schemas.openxmlformats.org/drawingml/2006/table">
            <a:tbl>
              <a:tblPr firstRow="1" bandRow="1">
                <a:tableStyleId>{5940675A-B579-460E-94D1-54222C63F5DA}</a:tableStyleId>
              </a:tblPr>
              <a:tblGrid>
                <a:gridCol w="2209800">
                  <a:extLst>
                    <a:ext uri="{9D8B030D-6E8A-4147-A177-3AD203B41FA5}">
                      <a16:colId xmlns:a16="http://schemas.microsoft.com/office/drawing/2014/main" val="20000"/>
                    </a:ext>
                  </a:extLst>
                </a:gridCol>
              </a:tblGrid>
              <a:tr h="214619">
                <a:tc>
                  <a:txBody>
                    <a:bodyPr/>
                    <a:lstStyle/>
                    <a:p>
                      <a:r>
                        <a:rPr lang="en-US" sz="2000" b="0" i="1" dirty="0">
                          <a:latin typeface="Consolas" pitchFamily="49" charset="0"/>
                          <a:cs typeface="Consolas" pitchFamily="49" charset="0"/>
                        </a:rPr>
                        <a:t>return address</a:t>
                      </a:r>
                    </a:p>
                  </a:txBody>
                  <a:tcPr>
                    <a:solidFill>
                      <a:schemeClr val="tx2">
                        <a:lumMod val="40000"/>
                        <a:lumOff val="60000"/>
                      </a:schemeClr>
                    </a:solidFill>
                  </a:tcPr>
                </a:tc>
                <a:extLst>
                  <a:ext uri="{0D108BD9-81ED-4DB2-BD59-A6C34878D82A}">
                    <a16:rowId xmlns:a16="http://schemas.microsoft.com/office/drawing/2014/main" val="10001"/>
                  </a:ext>
                </a:extLst>
              </a:tr>
            </a:tbl>
          </a:graphicData>
        </a:graphic>
      </p:graphicFrame>
      <p:sp>
        <p:nvSpPr>
          <p:cNvPr id="10" name="TextBox 9"/>
          <p:cNvSpPr txBox="1"/>
          <p:nvPr/>
        </p:nvSpPr>
        <p:spPr>
          <a:xfrm>
            <a:off x="6019800" y="989540"/>
            <a:ext cx="685800" cy="369332"/>
          </a:xfrm>
          <a:prstGeom prst="rect">
            <a:avLst/>
          </a:prstGeom>
          <a:noFill/>
        </p:spPr>
        <p:txBody>
          <a:bodyPr wrap="square" rtlCol="0">
            <a:spAutoFit/>
          </a:bodyPr>
          <a:lstStyle/>
          <a:p>
            <a:pPr algn="r"/>
            <a:r>
              <a:rPr lang="en-US" sz="1800" dirty="0"/>
              <a:t>main</a:t>
            </a:r>
          </a:p>
        </p:txBody>
      </p:sp>
      <p:sp>
        <p:nvSpPr>
          <p:cNvPr id="11" name="TextBox 10"/>
          <p:cNvSpPr txBox="1"/>
          <p:nvPr/>
        </p:nvSpPr>
        <p:spPr>
          <a:xfrm>
            <a:off x="6019800" y="1702248"/>
            <a:ext cx="685800" cy="369332"/>
          </a:xfrm>
          <a:prstGeom prst="rect">
            <a:avLst/>
          </a:prstGeom>
          <a:noFill/>
        </p:spPr>
        <p:txBody>
          <a:bodyPr wrap="square" rtlCol="0">
            <a:spAutoFit/>
          </a:bodyPr>
          <a:lstStyle/>
          <a:p>
            <a:pPr algn="r"/>
            <a:r>
              <a:rPr lang="en-US" sz="1800" dirty="0"/>
              <a:t>fork</a:t>
            </a:r>
          </a:p>
        </p:txBody>
      </p:sp>
      <p:sp>
        <p:nvSpPr>
          <p:cNvPr id="12" name="TextBox 11"/>
          <p:cNvSpPr txBox="1"/>
          <p:nvPr/>
        </p:nvSpPr>
        <p:spPr>
          <a:xfrm>
            <a:off x="5998597" y="2438479"/>
            <a:ext cx="685800" cy="369332"/>
          </a:xfrm>
          <a:prstGeom prst="rect">
            <a:avLst/>
          </a:prstGeom>
          <a:noFill/>
        </p:spPr>
        <p:txBody>
          <a:bodyPr wrap="square" rtlCol="0">
            <a:spAutoFit/>
          </a:bodyPr>
          <a:lstStyle/>
          <a:p>
            <a:pPr algn="r"/>
            <a:r>
              <a:rPr lang="en-US" sz="1800" dirty="0"/>
              <a:t>knife</a:t>
            </a:r>
          </a:p>
        </p:txBody>
      </p:sp>
      <p:grpSp>
        <p:nvGrpSpPr>
          <p:cNvPr id="16" name="Group 15"/>
          <p:cNvGrpSpPr/>
          <p:nvPr/>
        </p:nvGrpSpPr>
        <p:grpSpPr>
          <a:xfrm>
            <a:off x="135565" y="1350529"/>
            <a:ext cx="5884235" cy="3416320"/>
            <a:chOff x="0" y="1350529"/>
            <a:chExt cx="5884235" cy="3416320"/>
          </a:xfrm>
        </p:grpSpPr>
        <p:sp>
          <p:nvSpPr>
            <p:cNvPr id="9" name="TextBox 8"/>
            <p:cNvSpPr txBox="1"/>
            <p:nvPr/>
          </p:nvSpPr>
          <p:spPr>
            <a:xfrm>
              <a:off x="0" y="1350529"/>
              <a:ext cx="2514600" cy="1569660"/>
            </a:xfrm>
            <a:prstGeom prst="rect">
              <a:avLst/>
            </a:prstGeom>
            <a:noFill/>
          </p:spPr>
          <p:txBody>
            <a:bodyPr wrap="square" rtlCol="0">
              <a:spAutoFit/>
            </a:bodyPr>
            <a:lstStyle/>
            <a:p>
              <a:r>
                <a:rPr lang="en-US" sz="2400" b="1" dirty="0">
                  <a:solidFill>
                    <a:srgbClr val="FF0000"/>
                  </a:solidFill>
                  <a:latin typeface="Consolas" pitchFamily="49" charset="0"/>
                  <a:cs typeface="Consolas" pitchFamily="49" charset="0"/>
                </a:rPr>
                <a:t>void</a:t>
              </a:r>
              <a:r>
                <a:rPr lang="en-US" sz="2400" b="1" dirty="0">
                  <a:latin typeface="Consolas" pitchFamily="49" charset="0"/>
                  <a:cs typeface="Consolas" pitchFamily="49" charset="0"/>
                </a:rPr>
                <a:t> main() {</a:t>
              </a:r>
            </a:p>
            <a:p>
              <a:r>
                <a:rPr lang="en-US" sz="2400" b="1" dirty="0">
                  <a:latin typeface="Consolas" pitchFamily="49" charset="0"/>
                  <a:cs typeface="Consolas" pitchFamily="49" charset="0"/>
                </a:rPr>
                <a:t>  </a:t>
              </a:r>
              <a:r>
                <a:rPr lang="en-US" sz="2400" b="1" dirty="0" err="1">
                  <a:solidFill>
                    <a:srgbClr val="FF0000"/>
                  </a:solidFill>
                  <a:latin typeface="Consolas" pitchFamily="49" charset="0"/>
                  <a:cs typeface="Consolas" pitchFamily="49" charset="0"/>
                </a:rPr>
                <a:t>int</a:t>
              </a:r>
              <a:r>
                <a:rPr lang="en-US" sz="2400" b="1" dirty="0">
                  <a:latin typeface="Consolas" pitchFamily="49" charset="0"/>
                  <a:cs typeface="Consolas" pitchFamily="49" charset="0"/>
                </a:rPr>
                <a:t> x = </a:t>
              </a:r>
              <a:r>
                <a:rPr lang="en-US" sz="2400" b="1" dirty="0">
                  <a:solidFill>
                    <a:schemeClr val="accent3">
                      <a:lumMod val="75000"/>
                    </a:schemeClr>
                  </a:solidFill>
                  <a:latin typeface="Consolas" pitchFamily="49" charset="0"/>
                  <a:cs typeface="Consolas" pitchFamily="49" charset="0"/>
                </a:rPr>
                <a:t>5</a:t>
              </a:r>
              <a:r>
                <a:rPr lang="en-US" sz="2400" b="1" dirty="0">
                  <a:latin typeface="Consolas" pitchFamily="49" charset="0"/>
                  <a:cs typeface="Consolas" pitchFamily="49" charset="0"/>
                </a:rPr>
                <a:t>;</a:t>
              </a:r>
            </a:p>
            <a:p>
              <a:r>
                <a:rPr lang="en-US" sz="2400" b="1" dirty="0">
                  <a:latin typeface="Consolas" pitchFamily="49" charset="0"/>
                  <a:cs typeface="Consolas" pitchFamily="49" charset="0"/>
                </a:rPr>
                <a:t>  fork(x);</a:t>
              </a:r>
            </a:p>
            <a:p>
              <a:r>
                <a:rPr lang="en-US" sz="2400" b="1" dirty="0">
                  <a:latin typeface="Consolas" pitchFamily="49" charset="0"/>
                  <a:cs typeface="Consolas" pitchFamily="49" charset="0"/>
                </a:rPr>
                <a:t>}</a:t>
              </a:r>
            </a:p>
          </p:txBody>
        </p:sp>
        <p:sp>
          <p:nvSpPr>
            <p:cNvPr id="13" name="TextBox 12"/>
            <p:cNvSpPr txBox="1"/>
            <p:nvPr/>
          </p:nvSpPr>
          <p:spPr>
            <a:xfrm>
              <a:off x="2530773" y="1350529"/>
              <a:ext cx="3353462" cy="3416320"/>
            </a:xfrm>
            <a:prstGeom prst="rect">
              <a:avLst/>
            </a:prstGeom>
            <a:noFill/>
          </p:spPr>
          <p:txBody>
            <a:bodyPr wrap="square" rtlCol="0">
              <a:spAutoFit/>
            </a:bodyPr>
            <a:lstStyle/>
            <a:p>
              <a:r>
                <a:rPr lang="en-US" sz="2400" b="1" dirty="0">
                  <a:solidFill>
                    <a:srgbClr val="FF0000"/>
                  </a:solidFill>
                  <a:latin typeface="Consolas" pitchFamily="49" charset="0"/>
                  <a:cs typeface="Consolas" pitchFamily="49" charset="0"/>
                </a:rPr>
                <a:t>void </a:t>
              </a:r>
              <a:r>
                <a:rPr lang="en-US" sz="2400" b="1" dirty="0">
                  <a:latin typeface="Consolas" pitchFamily="49" charset="0"/>
                  <a:cs typeface="Consolas" pitchFamily="49" charset="0"/>
                </a:rPr>
                <a:t>fork(</a:t>
              </a:r>
              <a:r>
                <a:rPr lang="en-US" sz="2400" b="1" dirty="0">
                  <a:solidFill>
                    <a:srgbClr val="FF0000"/>
                  </a:solidFill>
                  <a:latin typeface="Consolas" pitchFamily="49" charset="0"/>
                  <a:cs typeface="Consolas" pitchFamily="49" charset="0"/>
                </a:rPr>
                <a:t>int</a:t>
              </a:r>
              <a:r>
                <a:rPr lang="en-US" sz="2400" b="1" dirty="0">
                  <a:latin typeface="Consolas" pitchFamily="49" charset="0"/>
                  <a:cs typeface="Consolas" pitchFamily="49" charset="0"/>
                </a:rPr>
                <a:t> v) {</a:t>
              </a:r>
            </a:p>
            <a:p>
              <a:r>
                <a:rPr lang="en-US" sz="2400" b="1" dirty="0">
                  <a:latin typeface="Consolas" pitchFamily="49" charset="0"/>
                  <a:cs typeface="Consolas" pitchFamily="49" charset="0"/>
                </a:rPr>
                <a:t>  knife();</a:t>
              </a:r>
            </a:p>
            <a:p>
              <a:r>
                <a:rPr lang="en-US" sz="2400" b="1" dirty="0">
                  <a:latin typeface="Consolas" pitchFamily="49" charset="0"/>
                  <a:cs typeface="Consolas" pitchFamily="49" charset="0"/>
                </a:rPr>
                <a:t>  spoon = v;</a:t>
              </a:r>
            </a:p>
            <a:p>
              <a:r>
                <a:rPr lang="en-US" sz="2400" b="1" dirty="0">
                  <a:latin typeface="Consolas" pitchFamily="49" charset="0"/>
                  <a:cs typeface="Consolas" pitchFamily="49" charset="0"/>
                </a:rPr>
                <a:t>}</a:t>
              </a:r>
            </a:p>
            <a:p>
              <a:endParaRPr lang="en-US" sz="2400" b="1" dirty="0">
                <a:latin typeface="Consolas" pitchFamily="49" charset="0"/>
                <a:cs typeface="Consolas" pitchFamily="49" charset="0"/>
              </a:endParaRPr>
            </a:p>
            <a:p>
              <a:r>
                <a:rPr lang="en-US" sz="2400" b="1" dirty="0">
                  <a:solidFill>
                    <a:srgbClr val="FF0000"/>
                  </a:solidFill>
                  <a:latin typeface="Consolas" pitchFamily="49" charset="0"/>
                  <a:cs typeface="Consolas" pitchFamily="49" charset="0"/>
                </a:rPr>
                <a:t>void </a:t>
              </a:r>
              <a:r>
                <a:rPr lang="en-US" sz="2400" b="1" dirty="0">
                  <a:latin typeface="Consolas" pitchFamily="49" charset="0"/>
                  <a:cs typeface="Consolas" pitchFamily="49" charset="0"/>
                </a:rPr>
                <a:t>knife() {</a:t>
              </a:r>
            </a:p>
            <a:p>
              <a:r>
                <a:rPr lang="en-US" sz="2400" b="1" dirty="0">
                  <a:latin typeface="Consolas" pitchFamily="49" charset="0"/>
                  <a:cs typeface="Consolas" pitchFamily="49" charset="0"/>
                </a:rPr>
                <a:t>  spork++;</a:t>
              </a:r>
            </a:p>
            <a:p>
              <a:r>
                <a:rPr lang="en-US" sz="2400" b="1" dirty="0">
                  <a:latin typeface="Consolas" pitchFamily="49" charset="0"/>
                  <a:cs typeface="Consolas" pitchFamily="49" charset="0"/>
                </a:rPr>
                <a:t>  spatula--;</a:t>
              </a:r>
            </a:p>
            <a:p>
              <a:r>
                <a:rPr lang="en-US" sz="2400" b="1" dirty="0">
                  <a:latin typeface="Consolas" pitchFamily="49" charset="0"/>
                  <a:cs typeface="Consolas" pitchFamily="49" charset="0"/>
                </a:rPr>
                <a:t>}</a:t>
              </a:r>
            </a:p>
          </p:txBody>
        </p:sp>
        <p:cxnSp>
          <p:nvCxnSpPr>
            <p:cNvPr id="15" name="Straight Connector 14"/>
            <p:cNvCxnSpPr/>
            <p:nvPr/>
          </p:nvCxnSpPr>
          <p:spPr>
            <a:xfrm>
              <a:off x="2463849" y="1350529"/>
              <a:ext cx="0" cy="280237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3996296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2" presetClass="entr" presetSubtype="4" decel="5000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 calcmode="lin" valueType="num">
                                      <p:cBhvr additive="base">
                                        <p:cTn id="17" dur="250" fill="hold"/>
                                        <p:tgtEl>
                                          <p:spTgt spid="11"/>
                                        </p:tgtEl>
                                        <p:attrNameLst>
                                          <p:attrName>ppt_x</p:attrName>
                                        </p:attrNameLst>
                                      </p:cBhvr>
                                      <p:tavLst>
                                        <p:tav tm="0">
                                          <p:val>
                                            <p:strVal val="#ppt_x"/>
                                          </p:val>
                                        </p:tav>
                                        <p:tav tm="100000">
                                          <p:val>
                                            <p:strVal val="#ppt_x"/>
                                          </p:val>
                                        </p:tav>
                                      </p:tavLst>
                                    </p:anim>
                                    <p:anim calcmode="lin" valueType="num">
                                      <p:cBhvr additive="base">
                                        <p:cTn id="18" dur="250" fill="hold"/>
                                        <p:tgtEl>
                                          <p:spTgt spid="11"/>
                                        </p:tgtEl>
                                        <p:attrNameLst>
                                          <p:attrName>ppt_y</p:attrName>
                                        </p:attrNameLst>
                                      </p:cBhvr>
                                      <p:tavLst>
                                        <p:tav tm="0">
                                          <p:val>
                                            <p:strVal val="1+#ppt_h/2"/>
                                          </p:val>
                                        </p:tav>
                                        <p:tav tm="100000">
                                          <p:val>
                                            <p:strVal val="#ppt_y"/>
                                          </p:val>
                                        </p:tav>
                                      </p:tavLst>
                                    </p:anim>
                                  </p:childTnLst>
                                </p:cTn>
                              </p:par>
                              <p:par>
                                <p:cTn id="19" presetID="2" presetClass="entr" presetSubtype="4" decel="50000" fill="hold" nodeType="with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additive="base">
                                        <p:cTn id="21" dur="250" fill="hold"/>
                                        <p:tgtEl>
                                          <p:spTgt spid="7"/>
                                        </p:tgtEl>
                                        <p:attrNameLst>
                                          <p:attrName>ppt_x</p:attrName>
                                        </p:attrNameLst>
                                      </p:cBhvr>
                                      <p:tavLst>
                                        <p:tav tm="0">
                                          <p:val>
                                            <p:strVal val="#ppt_x"/>
                                          </p:val>
                                        </p:tav>
                                        <p:tav tm="100000">
                                          <p:val>
                                            <p:strVal val="#ppt_x"/>
                                          </p:val>
                                        </p:tav>
                                      </p:tavLst>
                                    </p:anim>
                                    <p:anim calcmode="lin" valueType="num">
                                      <p:cBhvr additive="base">
                                        <p:cTn id="22" dur="25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decel="50000" fill="hold" nodeType="clickEffect">
                                  <p:stCondLst>
                                    <p:cond delay="0"/>
                                  </p:stCondLst>
                                  <p:childTnLst>
                                    <p:set>
                                      <p:cBhvr>
                                        <p:cTn id="26" dur="1" fill="hold">
                                          <p:stCondLst>
                                            <p:cond delay="0"/>
                                          </p:stCondLst>
                                        </p:cTn>
                                        <p:tgtEl>
                                          <p:spTgt spid="8"/>
                                        </p:tgtEl>
                                        <p:attrNameLst>
                                          <p:attrName>style.visibility</p:attrName>
                                        </p:attrNameLst>
                                      </p:cBhvr>
                                      <p:to>
                                        <p:strVal val="visible"/>
                                      </p:to>
                                    </p:set>
                                    <p:anim calcmode="lin" valueType="num">
                                      <p:cBhvr additive="base">
                                        <p:cTn id="27" dur="250" fill="hold"/>
                                        <p:tgtEl>
                                          <p:spTgt spid="8"/>
                                        </p:tgtEl>
                                        <p:attrNameLst>
                                          <p:attrName>ppt_x</p:attrName>
                                        </p:attrNameLst>
                                      </p:cBhvr>
                                      <p:tavLst>
                                        <p:tav tm="0">
                                          <p:val>
                                            <p:strVal val="#ppt_x"/>
                                          </p:val>
                                        </p:tav>
                                        <p:tav tm="100000">
                                          <p:val>
                                            <p:strVal val="#ppt_x"/>
                                          </p:val>
                                        </p:tav>
                                      </p:tavLst>
                                    </p:anim>
                                    <p:anim calcmode="lin" valueType="num">
                                      <p:cBhvr additive="base">
                                        <p:cTn id="28" dur="250" fill="hold"/>
                                        <p:tgtEl>
                                          <p:spTgt spid="8"/>
                                        </p:tgtEl>
                                        <p:attrNameLst>
                                          <p:attrName>ppt_y</p:attrName>
                                        </p:attrNameLst>
                                      </p:cBhvr>
                                      <p:tavLst>
                                        <p:tav tm="0">
                                          <p:val>
                                            <p:strVal val="1+#ppt_h/2"/>
                                          </p:val>
                                        </p:tav>
                                        <p:tav tm="100000">
                                          <p:val>
                                            <p:strVal val="#ppt_y"/>
                                          </p:val>
                                        </p:tav>
                                      </p:tavLst>
                                    </p:anim>
                                  </p:childTnLst>
                                </p:cTn>
                              </p:par>
                              <p:par>
                                <p:cTn id="29" presetID="2" presetClass="entr" presetSubtype="4" decel="50000" fill="hold" grpId="0" nodeType="withEffect">
                                  <p:stCondLst>
                                    <p:cond delay="0"/>
                                  </p:stCondLst>
                                  <p:childTnLst>
                                    <p:set>
                                      <p:cBhvr>
                                        <p:cTn id="30" dur="1" fill="hold">
                                          <p:stCondLst>
                                            <p:cond delay="0"/>
                                          </p:stCondLst>
                                        </p:cTn>
                                        <p:tgtEl>
                                          <p:spTgt spid="12"/>
                                        </p:tgtEl>
                                        <p:attrNameLst>
                                          <p:attrName>style.visibility</p:attrName>
                                        </p:attrNameLst>
                                      </p:cBhvr>
                                      <p:to>
                                        <p:strVal val="visible"/>
                                      </p:to>
                                    </p:set>
                                    <p:anim calcmode="lin" valueType="num">
                                      <p:cBhvr additive="base">
                                        <p:cTn id="31" dur="250" fill="hold"/>
                                        <p:tgtEl>
                                          <p:spTgt spid="12"/>
                                        </p:tgtEl>
                                        <p:attrNameLst>
                                          <p:attrName>ppt_x</p:attrName>
                                        </p:attrNameLst>
                                      </p:cBhvr>
                                      <p:tavLst>
                                        <p:tav tm="0">
                                          <p:val>
                                            <p:strVal val="#ppt_x"/>
                                          </p:val>
                                        </p:tav>
                                        <p:tav tm="100000">
                                          <p:val>
                                            <p:strVal val="#ppt_x"/>
                                          </p:val>
                                        </p:tav>
                                      </p:tavLst>
                                    </p:anim>
                                    <p:anim calcmode="lin" valueType="num">
                                      <p:cBhvr additive="base">
                                        <p:cTn id="32" dur="25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xit" presetSubtype="4" accel="50000" fill="hold" nodeType="clickEffect">
                                  <p:stCondLst>
                                    <p:cond delay="0"/>
                                  </p:stCondLst>
                                  <p:childTnLst>
                                    <p:anim calcmode="lin" valueType="num">
                                      <p:cBhvr additive="base">
                                        <p:cTn id="36" dur="250"/>
                                        <p:tgtEl>
                                          <p:spTgt spid="8"/>
                                        </p:tgtEl>
                                        <p:attrNameLst>
                                          <p:attrName>ppt_x</p:attrName>
                                        </p:attrNameLst>
                                      </p:cBhvr>
                                      <p:tavLst>
                                        <p:tav tm="0">
                                          <p:val>
                                            <p:strVal val="ppt_x"/>
                                          </p:val>
                                        </p:tav>
                                        <p:tav tm="100000">
                                          <p:val>
                                            <p:strVal val="ppt_x"/>
                                          </p:val>
                                        </p:tav>
                                      </p:tavLst>
                                    </p:anim>
                                    <p:anim calcmode="lin" valueType="num">
                                      <p:cBhvr additive="base">
                                        <p:cTn id="37" dur="250"/>
                                        <p:tgtEl>
                                          <p:spTgt spid="8"/>
                                        </p:tgtEl>
                                        <p:attrNameLst>
                                          <p:attrName>ppt_y</p:attrName>
                                        </p:attrNameLst>
                                      </p:cBhvr>
                                      <p:tavLst>
                                        <p:tav tm="0">
                                          <p:val>
                                            <p:strVal val="ppt_y"/>
                                          </p:val>
                                        </p:tav>
                                        <p:tav tm="100000">
                                          <p:val>
                                            <p:strVal val="1+ppt_h/2"/>
                                          </p:val>
                                        </p:tav>
                                      </p:tavLst>
                                    </p:anim>
                                    <p:set>
                                      <p:cBhvr>
                                        <p:cTn id="38" dur="1" fill="hold">
                                          <p:stCondLst>
                                            <p:cond delay="249"/>
                                          </p:stCondLst>
                                        </p:cTn>
                                        <p:tgtEl>
                                          <p:spTgt spid="8"/>
                                        </p:tgtEl>
                                        <p:attrNameLst>
                                          <p:attrName>style.visibility</p:attrName>
                                        </p:attrNameLst>
                                      </p:cBhvr>
                                      <p:to>
                                        <p:strVal val="hidden"/>
                                      </p:to>
                                    </p:set>
                                  </p:childTnLst>
                                </p:cTn>
                              </p:par>
                              <p:par>
                                <p:cTn id="39" presetID="2" presetClass="exit" presetSubtype="4" accel="50000" fill="hold" grpId="1" nodeType="withEffect">
                                  <p:stCondLst>
                                    <p:cond delay="0"/>
                                  </p:stCondLst>
                                  <p:childTnLst>
                                    <p:anim calcmode="lin" valueType="num">
                                      <p:cBhvr additive="base">
                                        <p:cTn id="40" dur="250"/>
                                        <p:tgtEl>
                                          <p:spTgt spid="12"/>
                                        </p:tgtEl>
                                        <p:attrNameLst>
                                          <p:attrName>ppt_x</p:attrName>
                                        </p:attrNameLst>
                                      </p:cBhvr>
                                      <p:tavLst>
                                        <p:tav tm="0">
                                          <p:val>
                                            <p:strVal val="ppt_x"/>
                                          </p:val>
                                        </p:tav>
                                        <p:tav tm="100000">
                                          <p:val>
                                            <p:strVal val="ppt_x"/>
                                          </p:val>
                                        </p:tav>
                                      </p:tavLst>
                                    </p:anim>
                                    <p:anim calcmode="lin" valueType="num">
                                      <p:cBhvr additive="base">
                                        <p:cTn id="41" dur="250"/>
                                        <p:tgtEl>
                                          <p:spTgt spid="12"/>
                                        </p:tgtEl>
                                        <p:attrNameLst>
                                          <p:attrName>ppt_y</p:attrName>
                                        </p:attrNameLst>
                                      </p:cBhvr>
                                      <p:tavLst>
                                        <p:tav tm="0">
                                          <p:val>
                                            <p:strVal val="ppt_y"/>
                                          </p:val>
                                        </p:tav>
                                        <p:tav tm="100000">
                                          <p:val>
                                            <p:strVal val="1+ppt_h/2"/>
                                          </p:val>
                                        </p:tav>
                                      </p:tavLst>
                                    </p:anim>
                                    <p:set>
                                      <p:cBhvr>
                                        <p:cTn id="42" dur="1" fill="hold">
                                          <p:stCondLst>
                                            <p:cond delay="249"/>
                                          </p:stCondLst>
                                        </p:cTn>
                                        <p:tgtEl>
                                          <p:spTgt spid="12"/>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2" presetClass="exit" presetSubtype="4" accel="50000" fill="hold" nodeType="clickEffect">
                                  <p:stCondLst>
                                    <p:cond delay="0"/>
                                  </p:stCondLst>
                                  <p:childTnLst>
                                    <p:anim calcmode="lin" valueType="num">
                                      <p:cBhvr additive="base">
                                        <p:cTn id="46" dur="250"/>
                                        <p:tgtEl>
                                          <p:spTgt spid="7"/>
                                        </p:tgtEl>
                                        <p:attrNameLst>
                                          <p:attrName>ppt_x</p:attrName>
                                        </p:attrNameLst>
                                      </p:cBhvr>
                                      <p:tavLst>
                                        <p:tav tm="0">
                                          <p:val>
                                            <p:strVal val="ppt_x"/>
                                          </p:val>
                                        </p:tav>
                                        <p:tav tm="100000">
                                          <p:val>
                                            <p:strVal val="ppt_x"/>
                                          </p:val>
                                        </p:tav>
                                      </p:tavLst>
                                    </p:anim>
                                    <p:anim calcmode="lin" valueType="num">
                                      <p:cBhvr additive="base">
                                        <p:cTn id="47" dur="250"/>
                                        <p:tgtEl>
                                          <p:spTgt spid="7"/>
                                        </p:tgtEl>
                                        <p:attrNameLst>
                                          <p:attrName>ppt_y</p:attrName>
                                        </p:attrNameLst>
                                      </p:cBhvr>
                                      <p:tavLst>
                                        <p:tav tm="0">
                                          <p:val>
                                            <p:strVal val="ppt_y"/>
                                          </p:val>
                                        </p:tav>
                                        <p:tav tm="100000">
                                          <p:val>
                                            <p:strVal val="1+ppt_h/2"/>
                                          </p:val>
                                        </p:tav>
                                      </p:tavLst>
                                    </p:anim>
                                    <p:set>
                                      <p:cBhvr>
                                        <p:cTn id="48" dur="1" fill="hold">
                                          <p:stCondLst>
                                            <p:cond delay="249"/>
                                          </p:stCondLst>
                                        </p:cTn>
                                        <p:tgtEl>
                                          <p:spTgt spid="7"/>
                                        </p:tgtEl>
                                        <p:attrNameLst>
                                          <p:attrName>style.visibility</p:attrName>
                                        </p:attrNameLst>
                                      </p:cBhvr>
                                      <p:to>
                                        <p:strVal val="hidden"/>
                                      </p:to>
                                    </p:set>
                                  </p:childTnLst>
                                </p:cTn>
                              </p:par>
                              <p:par>
                                <p:cTn id="49" presetID="2" presetClass="exit" presetSubtype="4" accel="50000" fill="hold" grpId="1" nodeType="withEffect">
                                  <p:stCondLst>
                                    <p:cond delay="0"/>
                                  </p:stCondLst>
                                  <p:childTnLst>
                                    <p:anim calcmode="lin" valueType="num">
                                      <p:cBhvr additive="base">
                                        <p:cTn id="50" dur="250"/>
                                        <p:tgtEl>
                                          <p:spTgt spid="11"/>
                                        </p:tgtEl>
                                        <p:attrNameLst>
                                          <p:attrName>ppt_x</p:attrName>
                                        </p:attrNameLst>
                                      </p:cBhvr>
                                      <p:tavLst>
                                        <p:tav tm="0">
                                          <p:val>
                                            <p:strVal val="ppt_x"/>
                                          </p:val>
                                        </p:tav>
                                        <p:tav tm="100000">
                                          <p:val>
                                            <p:strVal val="ppt_x"/>
                                          </p:val>
                                        </p:tav>
                                      </p:tavLst>
                                    </p:anim>
                                    <p:anim calcmode="lin" valueType="num">
                                      <p:cBhvr additive="base">
                                        <p:cTn id="51" dur="250"/>
                                        <p:tgtEl>
                                          <p:spTgt spid="11"/>
                                        </p:tgtEl>
                                        <p:attrNameLst>
                                          <p:attrName>ppt_y</p:attrName>
                                        </p:attrNameLst>
                                      </p:cBhvr>
                                      <p:tavLst>
                                        <p:tav tm="0">
                                          <p:val>
                                            <p:strVal val="ppt_y"/>
                                          </p:val>
                                        </p:tav>
                                        <p:tav tm="100000">
                                          <p:val>
                                            <p:strVal val="1+ppt_h/2"/>
                                          </p:val>
                                        </p:tav>
                                      </p:tavLst>
                                    </p:anim>
                                    <p:set>
                                      <p:cBhvr>
                                        <p:cTn id="52" dur="1" fill="hold">
                                          <p:stCondLst>
                                            <p:cond delay="249"/>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1" grpId="1"/>
      <p:bldP spid="12" grpId="0"/>
      <p:bldP spid="12" grpId="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Recursive functions</a:t>
            </a:r>
            <a:r>
              <a:rPr lang="en-US" sz="2000" dirty="0"/>
              <a:t> (animated)</a:t>
            </a:r>
          </a:p>
        </p:txBody>
      </p:sp>
      <p:sp>
        <p:nvSpPr>
          <p:cNvPr id="3" name="Content Placeholder 2"/>
          <p:cNvSpPr>
            <a:spLocks noGrp="1"/>
          </p:cNvSpPr>
          <p:nvPr>
            <p:ph idx="1"/>
          </p:nvPr>
        </p:nvSpPr>
        <p:spPr>
          <a:xfrm>
            <a:off x="152400" y="495302"/>
            <a:ext cx="5867400" cy="837614"/>
          </a:xfrm>
        </p:spPr>
        <p:txBody>
          <a:bodyPr>
            <a:normAutofit/>
          </a:bodyPr>
          <a:lstStyle/>
          <a:p>
            <a:r>
              <a:rPr lang="en-US" dirty="0"/>
              <a:t>recursive functions </a:t>
            </a:r>
            <a:r>
              <a:rPr lang="en-US" i="1" dirty="0"/>
              <a:t>work</a:t>
            </a:r>
            <a:r>
              <a:rPr lang="en-US" dirty="0"/>
              <a:t> by </a:t>
            </a:r>
            <a:r>
              <a:rPr lang="en-US" i="1" dirty="0"/>
              <a:t>using the call stack as an implicit stack data structure.</a:t>
            </a:r>
            <a:endParaRPr lang="en-US" dirty="0"/>
          </a:p>
        </p:txBody>
      </p:sp>
      <p:sp>
        <p:nvSpPr>
          <p:cNvPr id="4" name="Footer Placeholder 3"/>
          <p:cNvSpPr>
            <a:spLocks noGrp="1"/>
          </p:cNvSpPr>
          <p:nvPr>
            <p:ph type="ftr" sz="quarter" idx="11"/>
          </p:nvPr>
        </p:nvSpPr>
        <p:spPr/>
        <p:txBody>
          <a:bodyPr/>
          <a:lstStyle/>
          <a:p>
            <a:r>
              <a:rPr lang="cs-CZ" dirty="0"/>
              <a:t>CS447</a:t>
            </a:r>
            <a:endParaRPr lang="en-US" dirty="0"/>
          </a:p>
        </p:txBody>
      </p:sp>
      <p:sp>
        <p:nvSpPr>
          <p:cNvPr id="5" name="Slide Number Placeholder 4"/>
          <p:cNvSpPr>
            <a:spLocks noGrp="1"/>
          </p:cNvSpPr>
          <p:nvPr>
            <p:ph type="sldNum" sz="quarter" idx="12"/>
          </p:nvPr>
        </p:nvSpPr>
        <p:spPr/>
        <p:txBody>
          <a:bodyPr/>
          <a:lstStyle/>
          <a:p>
            <a:fld id="{3552B95B-556F-44BD-91A5-D80C1B9E2BB3}" type="slidenum">
              <a:rPr lang="en-US" smtClean="0"/>
              <a:pPr/>
              <a:t>7</a:t>
            </a:fld>
            <a:endParaRPr lang="en-US"/>
          </a:p>
        </p:txBody>
      </p:sp>
      <p:graphicFrame>
        <p:nvGraphicFramePr>
          <p:cNvPr id="6" name="Table 5"/>
          <p:cNvGraphicFramePr>
            <a:graphicFrameLocks noGrp="1"/>
          </p:cNvGraphicFramePr>
          <p:nvPr/>
        </p:nvGraphicFramePr>
        <p:xfrm>
          <a:off x="6684397" y="661681"/>
          <a:ext cx="2209800" cy="1082040"/>
        </p:xfrm>
        <a:graphic>
          <a:graphicData uri="http://schemas.openxmlformats.org/drawingml/2006/table">
            <a:tbl>
              <a:tblPr firstRow="1" bandRow="1">
                <a:tableStyleId>{5940675A-B579-460E-94D1-54222C63F5DA}</a:tableStyleId>
              </a:tblPr>
              <a:tblGrid>
                <a:gridCol w="2209800">
                  <a:extLst>
                    <a:ext uri="{9D8B030D-6E8A-4147-A177-3AD203B41FA5}">
                      <a16:colId xmlns:a16="http://schemas.microsoft.com/office/drawing/2014/main" val="20000"/>
                    </a:ext>
                  </a:extLst>
                </a:gridCol>
              </a:tblGrid>
              <a:tr h="381000">
                <a:tc>
                  <a:txBody>
                    <a:bodyPr/>
                    <a:lstStyle/>
                    <a:p>
                      <a:pPr algn="ctr"/>
                      <a:r>
                        <a:rPr lang="en-US" i="1" dirty="0"/>
                        <a:t>fact(5)'s caller</a:t>
                      </a:r>
                    </a:p>
                  </a:txBody>
                  <a:tcPr>
                    <a:lnT w="12700" cap="flat" cmpd="sng" algn="ctr">
                      <a:noFill/>
                      <a:prstDash val="solid"/>
                      <a:round/>
                      <a:headEnd type="none" w="med" len="med"/>
                      <a:tailEnd type="none" w="med" len="med"/>
                    </a:lnT>
                  </a:tcPr>
                </a:tc>
                <a:extLst>
                  <a:ext uri="{0D108BD9-81ED-4DB2-BD59-A6C34878D82A}">
                    <a16:rowId xmlns:a16="http://schemas.microsoft.com/office/drawing/2014/main" val="10000"/>
                  </a:ext>
                </a:extLst>
              </a:tr>
              <a:tr h="584818">
                <a:tc>
                  <a:txBody>
                    <a:bodyPr/>
                    <a:lstStyle/>
                    <a:p>
                      <a:r>
                        <a:rPr lang="en-US" sz="2000" b="0" i="1" dirty="0">
                          <a:latin typeface="Consolas" pitchFamily="49" charset="0"/>
                          <a:cs typeface="Consolas" pitchFamily="49" charset="0"/>
                        </a:rPr>
                        <a:t>return address</a:t>
                      </a:r>
                    </a:p>
                    <a:p>
                      <a:r>
                        <a:rPr lang="en-US" sz="2000" b="1" dirty="0">
                          <a:latin typeface="Consolas" pitchFamily="49" charset="0"/>
                          <a:cs typeface="Consolas" pitchFamily="49" charset="0"/>
                        </a:rPr>
                        <a:t>x = 5</a:t>
                      </a:r>
                    </a:p>
                  </a:txBody>
                  <a:tcPr>
                    <a:solidFill>
                      <a:schemeClr val="accent1">
                        <a:lumMod val="40000"/>
                        <a:lumOff val="60000"/>
                      </a:schemeClr>
                    </a:solidFill>
                  </a:tcPr>
                </a:tc>
                <a:extLst>
                  <a:ext uri="{0D108BD9-81ED-4DB2-BD59-A6C34878D82A}">
                    <a16:rowId xmlns:a16="http://schemas.microsoft.com/office/drawing/2014/main" val="10001"/>
                  </a:ext>
                </a:extLst>
              </a:tr>
            </a:tbl>
          </a:graphicData>
        </a:graphic>
      </p:graphicFrame>
      <p:graphicFrame>
        <p:nvGraphicFramePr>
          <p:cNvPr id="7" name="Table 6"/>
          <p:cNvGraphicFramePr>
            <a:graphicFrameLocks noGrp="1"/>
          </p:cNvGraphicFramePr>
          <p:nvPr/>
        </p:nvGraphicFramePr>
        <p:xfrm>
          <a:off x="6684397" y="1743721"/>
          <a:ext cx="2209800" cy="701040"/>
        </p:xfrm>
        <a:graphic>
          <a:graphicData uri="http://schemas.openxmlformats.org/drawingml/2006/table">
            <a:tbl>
              <a:tblPr firstRow="1" bandRow="1">
                <a:tableStyleId>{5940675A-B579-460E-94D1-54222C63F5DA}</a:tableStyleId>
              </a:tblPr>
              <a:tblGrid>
                <a:gridCol w="2209800">
                  <a:extLst>
                    <a:ext uri="{9D8B030D-6E8A-4147-A177-3AD203B41FA5}">
                      <a16:colId xmlns:a16="http://schemas.microsoft.com/office/drawing/2014/main" val="20000"/>
                    </a:ext>
                  </a:extLst>
                </a:gridCol>
              </a:tblGrid>
              <a:tr h="494240">
                <a:tc>
                  <a:txBody>
                    <a:bodyPr/>
                    <a:lstStyle/>
                    <a:p>
                      <a:r>
                        <a:rPr lang="en-US" sz="2000" b="0" i="1" dirty="0">
                          <a:latin typeface="Consolas" pitchFamily="49" charset="0"/>
                          <a:cs typeface="Consolas" pitchFamily="49" charset="0"/>
                        </a:rPr>
                        <a:t>return address</a:t>
                      </a:r>
                    </a:p>
                    <a:p>
                      <a:r>
                        <a:rPr lang="en-US" sz="2000" b="1" i="0" dirty="0">
                          <a:latin typeface="Consolas" pitchFamily="49" charset="0"/>
                          <a:cs typeface="Consolas" pitchFamily="49" charset="0"/>
                        </a:rPr>
                        <a:t>x = 4</a:t>
                      </a:r>
                    </a:p>
                  </a:txBody>
                  <a:tcPr>
                    <a:solidFill>
                      <a:schemeClr val="accent2">
                        <a:lumMod val="40000"/>
                        <a:lumOff val="60000"/>
                      </a:schemeClr>
                    </a:solidFill>
                  </a:tcPr>
                </a:tc>
                <a:extLst>
                  <a:ext uri="{0D108BD9-81ED-4DB2-BD59-A6C34878D82A}">
                    <a16:rowId xmlns:a16="http://schemas.microsoft.com/office/drawing/2014/main" val="10001"/>
                  </a:ext>
                </a:extLst>
              </a:tr>
            </a:tbl>
          </a:graphicData>
        </a:graphic>
      </p:graphicFrame>
      <p:sp>
        <p:nvSpPr>
          <p:cNvPr id="10" name="TextBox 9"/>
          <p:cNvSpPr txBox="1"/>
          <p:nvPr/>
        </p:nvSpPr>
        <p:spPr>
          <a:xfrm>
            <a:off x="5638800" y="989540"/>
            <a:ext cx="1066800" cy="369332"/>
          </a:xfrm>
          <a:prstGeom prst="rect">
            <a:avLst/>
          </a:prstGeom>
          <a:noFill/>
        </p:spPr>
        <p:txBody>
          <a:bodyPr wrap="square" rtlCol="0">
            <a:spAutoFit/>
          </a:bodyPr>
          <a:lstStyle/>
          <a:p>
            <a:pPr algn="r"/>
            <a:r>
              <a:rPr lang="en-US" sz="1800"/>
              <a:t>fact(5)</a:t>
            </a:r>
            <a:endParaRPr lang="en-US" sz="1800" dirty="0"/>
          </a:p>
        </p:txBody>
      </p:sp>
      <p:sp>
        <p:nvSpPr>
          <p:cNvPr id="11" name="TextBox 10"/>
          <p:cNvSpPr txBox="1"/>
          <p:nvPr/>
        </p:nvSpPr>
        <p:spPr>
          <a:xfrm>
            <a:off x="5791200" y="1702248"/>
            <a:ext cx="914400" cy="369332"/>
          </a:xfrm>
          <a:prstGeom prst="rect">
            <a:avLst/>
          </a:prstGeom>
          <a:noFill/>
        </p:spPr>
        <p:txBody>
          <a:bodyPr wrap="square" rtlCol="0">
            <a:spAutoFit/>
          </a:bodyPr>
          <a:lstStyle/>
          <a:p>
            <a:pPr algn="r"/>
            <a:r>
              <a:rPr lang="en-US" sz="1800"/>
              <a:t>fact(4)</a:t>
            </a:r>
            <a:endParaRPr lang="en-US" sz="1800" dirty="0"/>
          </a:p>
        </p:txBody>
      </p:sp>
      <p:sp>
        <p:nvSpPr>
          <p:cNvPr id="13" name="TextBox 12"/>
          <p:cNvSpPr txBox="1"/>
          <p:nvPr/>
        </p:nvSpPr>
        <p:spPr>
          <a:xfrm>
            <a:off x="304800" y="1343301"/>
            <a:ext cx="5029200" cy="2677656"/>
          </a:xfrm>
          <a:prstGeom prst="rect">
            <a:avLst/>
          </a:prstGeom>
          <a:noFill/>
        </p:spPr>
        <p:txBody>
          <a:bodyPr wrap="square" rtlCol="0">
            <a:spAutoFit/>
          </a:bodyPr>
          <a:lstStyle/>
          <a:p>
            <a:r>
              <a:rPr lang="en-US" sz="2400" b="1" dirty="0">
                <a:solidFill>
                  <a:srgbClr val="FF0000"/>
                </a:solidFill>
                <a:latin typeface="Consolas" pitchFamily="49" charset="0"/>
                <a:cs typeface="Consolas" pitchFamily="49" charset="0"/>
              </a:rPr>
              <a:t>int </a:t>
            </a:r>
            <a:r>
              <a:rPr lang="en-US" sz="2400" b="1" dirty="0">
                <a:latin typeface="Consolas" pitchFamily="49" charset="0"/>
                <a:cs typeface="Consolas" pitchFamily="49" charset="0"/>
              </a:rPr>
              <a:t>fact(</a:t>
            </a:r>
            <a:r>
              <a:rPr lang="en-US" sz="2400" b="1" dirty="0">
                <a:solidFill>
                  <a:srgbClr val="FF0000"/>
                </a:solidFill>
                <a:latin typeface="Consolas" pitchFamily="49" charset="0"/>
                <a:cs typeface="Consolas" pitchFamily="49" charset="0"/>
              </a:rPr>
              <a:t>int</a:t>
            </a:r>
            <a:r>
              <a:rPr lang="en-US" sz="2400" b="1" dirty="0">
                <a:latin typeface="Consolas" pitchFamily="49" charset="0"/>
                <a:cs typeface="Consolas" pitchFamily="49" charset="0"/>
              </a:rPr>
              <a:t> x) {</a:t>
            </a:r>
          </a:p>
          <a:p>
            <a:r>
              <a:rPr lang="en-US" sz="2400" b="1" dirty="0">
                <a:latin typeface="Consolas" pitchFamily="49" charset="0"/>
                <a:cs typeface="Consolas" pitchFamily="49" charset="0"/>
              </a:rPr>
              <a:t>  </a:t>
            </a:r>
            <a:r>
              <a:rPr lang="en-US" sz="2400" b="1" dirty="0">
                <a:solidFill>
                  <a:srgbClr val="FF0000"/>
                </a:solidFill>
                <a:latin typeface="Consolas" pitchFamily="49" charset="0"/>
                <a:cs typeface="Consolas" pitchFamily="49" charset="0"/>
              </a:rPr>
              <a:t>if</a:t>
            </a:r>
            <a:r>
              <a:rPr lang="en-US" sz="2400" b="1" dirty="0">
                <a:latin typeface="Consolas" pitchFamily="49" charset="0"/>
                <a:cs typeface="Consolas" pitchFamily="49" charset="0"/>
              </a:rPr>
              <a:t>(x &lt;= 2) {</a:t>
            </a:r>
          </a:p>
          <a:p>
            <a:r>
              <a:rPr lang="en-US" sz="2400" b="1" dirty="0">
                <a:latin typeface="Consolas" pitchFamily="49" charset="0"/>
                <a:cs typeface="Consolas" pitchFamily="49" charset="0"/>
              </a:rPr>
              <a:t>	</a:t>
            </a:r>
            <a:r>
              <a:rPr lang="en-US" sz="2400" b="1" dirty="0">
                <a:solidFill>
                  <a:srgbClr val="FF0000"/>
                </a:solidFill>
                <a:latin typeface="Consolas" pitchFamily="49" charset="0"/>
                <a:cs typeface="Consolas" pitchFamily="49" charset="0"/>
              </a:rPr>
              <a:t>return</a:t>
            </a:r>
            <a:r>
              <a:rPr lang="en-US" sz="2400" b="1" dirty="0">
                <a:latin typeface="Consolas" pitchFamily="49" charset="0"/>
                <a:cs typeface="Consolas" pitchFamily="49" charset="0"/>
              </a:rPr>
              <a:t> x;</a:t>
            </a:r>
          </a:p>
          <a:p>
            <a:r>
              <a:rPr lang="en-US" sz="2400" b="1" dirty="0">
                <a:latin typeface="Consolas" pitchFamily="49" charset="0"/>
                <a:cs typeface="Consolas" pitchFamily="49" charset="0"/>
              </a:rPr>
              <a:t>  } </a:t>
            </a:r>
            <a:r>
              <a:rPr lang="en-US" sz="2400" b="1" dirty="0">
                <a:solidFill>
                  <a:srgbClr val="FF0000"/>
                </a:solidFill>
                <a:latin typeface="Consolas" pitchFamily="49" charset="0"/>
                <a:cs typeface="Consolas" pitchFamily="49" charset="0"/>
              </a:rPr>
              <a:t>else</a:t>
            </a:r>
            <a:r>
              <a:rPr lang="en-US" sz="2400" b="1" dirty="0">
                <a:latin typeface="Consolas" pitchFamily="49" charset="0"/>
                <a:cs typeface="Consolas" pitchFamily="49" charset="0"/>
              </a:rPr>
              <a:t> {</a:t>
            </a:r>
          </a:p>
          <a:p>
            <a:r>
              <a:rPr lang="en-US" sz="2400" b="1" dirty="0">
                <a:latin typeface="Consolas" pitchFamily="49" charset="0"/>
                <a:cs typeface="Consolas" pitchFamily="49" charset="0"/>
              </a:rPr>
              <a:t>	</a:t>
            </a:r>
            <a:r>
              <a:rPr lang="en-US" sz="2400" b="1" dirty="0">
                <a:solidFill>
                  <a:srgbClr val="FF0000"/>
                </a:solidFill>
                <a:latin typeface="Consolas" pitchFamily="49" charset="0"/>
                <a:cs typeface="Consolas" pitchFamily="49" charset="0"/>
              </a:rPr>
              <a:t>return</a:t>
            </a:r>
            <a:r>
              <a:rPr lang="en-US" sz="2400" b="1" dirty="0">
                <a:latin typeface="Consolas" pitchFamily="49" charset="0"/>
                <a:cs typeface="Consolas" pitchFamily="49" charset="0"/>
              </a:rPr>
              <a:t> x * fact(x </a:t>
            </a:r>
            <a:r>
              <a:rPr lang="mr-IN" sz="2400" b="1" dirty="0">
                <a:latin typeface="Consolas" pitchFamily="49" charset="0"/>
                <a:cs typeface="Consolas" pitchFamily="49" charset="0"/>
              </a:rPr>
              <a:t>–</a:t>
            </a:r>
            <a:r>
              <a:rPr lang="en-US" sz="2400" b="1" dirty="0">
                <a:latin typeface="Consolas" pitchFamily="49" charset="0"/>
                <a:cs typeface="Consolas" pitchFamily="49" charset="0"/>
              </a:rPr>
              <a:t> 1);</a:t>
            </a:r>
            <a:br>
              <a:rPr lang="en-US" sz="2400" b="1" dirty="0">
                <a:latin typeface="Consolas" pitchFamily="49" charset="0"/>
                <a:cs typeface="Consolas" pitchFamily="49" charset="0"/>
              </a:rPr>
            </a:br>
            <a:r>
              <a:rPr lang="en-US" sz="2400" b="1" dirty="0">
                <a:latin typeface="Consolas" pitchFamily="49" charset="0"/>
                <a:cs typeface="Consolas" pitchFamily="49" charset="0"/>
              </a:rPr>
              <a:t>  }</a:t>
            </a:r>
          </a:p>
          <a:p>
            <a:r>
              <a:rPr lang="en-US" sz="2400" b="1" dirty="0">
                <a:latin typeface="Consolas" pitchFamily="49" charset="0"/>
                <a:cs typeface="Consolas" pitchFamily="49" charset="0"/>
              </a:rPr>
              <a:t>}</a:t>
            </a:r>
          </a:p>
        </p:txBody>
      </p:sp>
      <p:graphicFrame>
        <p:nvGraphicFramePr>
          <p:cNvPr id="17" name="Table 16"/>
          <p:cNvGraphicFramePr>
            <a:graphicFrameLocks noGrp="1"/>
          </p:cNvGraphicFramePr>
          <p:nvPr/>
        </p:nvGraphicFramePr>
        <p:xfrm>
          <a:off x="6684397" y="2440912"/>
          <a:ext cx="2209800" cy="701040"/>
        </p:xfrm>
        <a:graphic>
          <a:graphicData uri="http://schemas.openxmlformats.org/drawingml/2006/table">
            <a:tbl>
              <a:tblPr firstRow="1" bandRow="1">
                <a:tableStyleId>{5940675A-B579-460E-94D1-54222C63F5DA}</a:tableStyleId>
              </a:tblPr>
              <a:tblGrid>
                <a:gridCol w="2209800">
                  <a:extLst>
                    <a:ext uri="{9D8B030D-6E8A-4147-A177-3AD203B41FA5}">
                      <a16:colId xmlns:a16="http://schemas.microsoft.com/office/drawing/2014/main" val="20000"/>
                    </a:ext>
                  </a:extLst>
                </a:gridCol>
              </a:tblGrid>
              <a:tr h="494240">
                <a:tc>
                  <a:txBody>
                    <a:bodyPr/>
                    <a:lstStyle/>
                    <a:p>
                      <a:r>
                        <a:rPr lang="en-US" sz="2000" b="0" i="1" dirty="0">
                          <a:latin typeface="Consolas" pitchFamily="49" charset="0"/>
                          <a:cs typeface="Consolas" pitchFamily="49" charset="0"/>
                        </a:rPr>
                        <a:t>return address</a:t>
                      </a:r>
                    </a:p>
                    <a:p>
                      <a:r>
                        <a:rPr lang="en-US" sz="2000" b="1" i="0" dirty="0">
                          <a:latin typeface="Consolas" pitchFamily="49" charset="0"/>
                          <a:cs typeface="Consolas" pitchFamily="49" charset="0"/>
                        </a:rPr>
                        <a:t>x = 3</a:t>
                      </a:r>
                    </a:p>
                  </a:txBody>
                  <a:tcPr>
                    <a:solidFill>
                      <a:schemeClr val="tx2">
                        <a:lumMod val="40000"/>
                        <a:lumOff val="60000"/>
                      </a:schemeClr>
                    </a:solidFill>
                  </a:tcPr>
                </a:tc>
                <a:extLst>
                  <a:ext uri="{0D108BD9-81ED-4DB2-BD59-A6C34878D82A}">
                    <a16:rowId xmlns:a16="http://schemas.microsoft.com/office/drawing/2014/main" val="10001"/>
                  </a:ext>
                </a:extLst>
              </a:tr>
            </a:tbl>
          </a:graphicData>
        </a:graphic>
      </p:graphicFrame>
      <p:sp>
        <p:nvSpPr>
          <p:cNvPr id="18" name="TextBox 17"/>
          <p:cNvSpPr txBox="1"/>
          <p:nvPr/>
        </p:nvSpPr>
        <p:spPr>
          <a:xfrm>
            <a:off x="5791200" y="2399439"/>
            <a:ext cx="914400" cy="369332"/>
          </a:xfrm>
          <a:prstGeom prst="rect">
            <a:avLst/>
          </a:prstGeom>
          <a:noFill/>
        </p:spPr>
        <p:txBody>
          <a:bodyPr wrap="square" rtlCol="0">
            <a:spAutoFit/>
          </a:bodyPr>
          <a:lstStyle/>
          <a:p>
            <a:pPr algn="r"/>
            <a:r>
              <a:rPr lang="en-US" sz="1800" dirty="0"/>
              <a:t>fact(3)</a:t>
            </a:r>
          </a:p>
        </p:txBody>
      </p:sp>
      <p:graphicFrame>
        <p:nvGraphicFramePr>
          <p:cNvPr id="19" name="Table 18"/>
          <p:cNvGraphicFramePr>
            <a:graphicFrameLocks noGrp="1"/>
          </p:cNvGraphicFramePr>
          <p:nvPr/>
        </p:nvGraphicFramePr>
        <p:xfrm>
          <a:off x="6684397" y="3138103"/>
          <a:ext cx="2209800" cy="701040"/>
        </p:xfrm>
        <a:graphic>
          <a:graphicData uri="http://schemas.openxmlformats.org/drawingml/2006/table">
            <a:tbl>
              <a:tblPr firstRow="1" bandRow="1">
                <a:tableStyleId>{5940675A-B579-460E-94D1-54222C63F5DA}</a:tableStyleId>
              </a:tblPr>
              <a:tblGrid>
                <a:gridCol w="2209800">
                  <a:extLst>
                    <a:ext uri="{9D8B030D-6E8A-4147-A177-3AD203B41FA5}">
                      <a16:colId xmlns:a16="http://schemas.microsoft.com/office/drawing/2014/main" val="20000"/>
                    </a:ext>
                  </a:extLst>
                </a:gridCol>
              </a:tblGrid>
              <a:tr h="494240">
                <a:tc>
                  <a:txBody>
                    <a:bodyPr/>
                    <a:lstStyle/>
                    <a:p>
                      <a:r>
                        <a:rPr lang="en-US" sz="2000" b="0" i="1" dirty="0">
                          <a:latin typeface="Consolas" pitchFamily="49" charset="0"/>
                          <a:cs typeface="Consolas" pitchFamily="49" charset="0"/>
                        </a:rPr>
                        <a:t>return address</a:t>
                      </a:r>
                    </a:p>
                    <a:p>
                      <a:r>
                        <a:rPr lang="en-US" sz="2000" b="1" i="0" dirty="0">
                          <a:latin typeface="Consolas" pitchFamily="49" charset="0"/>
                          <a:cs typeface="Consolas" pitchFamily="49" charset="0"/>
                        </a:rPr>
                        <a:t>x = 2</a:t>
                      </a:r>
                    </a:p>
                  </a:txBody>
                  <a:tcPr>
                    <a:solidFill>
                      <a:schemeClr val="accent4">
                        <a:lumMod val="40000"/>
                        <a:lumOff val="60000"/>
                      </a:schemeClr>
                    </a:solidFill>
                  </a:tcPr>
                </a:tc>
                <a:extLst>
                  <a:ext uri="{0D108BD9-81ED-4DB2-BD59-A6C34878D82A}">
                    <a16:rowId xmlns:a16="http://schemas.microsoft.com/office/drawing/2014/main" val="10001"/>
                  </a:ext>
                </a:extLst>
              </a:tr>
            </a:tbl>
          </a:graphicData>
        </a:graphic>
      </p:graphicFrame>
      <p:sp>
        <p:nvSpPr>
          <p:cNvPr id="20" name="TextBox 19"/>
          <p:cNvSpPr txBox="1"/>
          <p:nvPr/>
        </p:nvSpPr>
        <p:spPr>
          <a:xfrm>
            <a:off x="5791200" y="3096630"/>
            <a:ext cx="914400" cy="369332"/>
          </a:xfrm>
          <a:prstGeom prst="rect">
            <a:avLst/>
          </a:prstGeom>
          <a:noFill/>
        </p:spPr>
        <p:txBody>
          <a:bodyPr wrap="square" rtlCol="0">
            <a:spAutoFit/>
          </a:bodyPr>
          <a:lstStyle/>
          <a:p>
            <a:pPr algn="r"/>
            <a:r>
              <a:rPr lang="en-US" sz="1800" dirty="0"/>
              <a:t>fact(2)</a:t>
            </a:r>
          </a:p>
        </p:txBody>
      </p:sp>
      <p:sp>
        <p:nvSpPr>
          <p:cNvPr id="16" name="TextBox 15">
            <a:extLst>
              <a:ext uri="{FF2B5EF4-FFF2-40B4-BE49-F238E27FC236}">
                <a16:creationId xmlns:a16="http://schemas.microsoft.com/office/drawing/2014/main" id="{42B6524E-15E5-7043-8D13-D31FA61FD8BC}"/>
              </a:ext>
            </a:extLst>
          </p:cNvPr>
          <p:cNvSpPr txBox="1"/>
          <p:nvPr/>
        </p:nvSpPr>
        <p:spPr>
          <a:xfrm>
            <a:off x="1395984" y="4644762"/>
            <a:ext cx="6352032" cy="769441"/>
          </a:xfrm>
          <a:prstGeom prst="rect">
            <a:avLst/>
          </a:prstGeom>
          <a:noFill/>
        </p:spPr>
        <p:txBody>
          <a:bodyPr wrap="square" rtlCol="0">
            <a:spAutoFit/>
          </a:bodyPr>
          <a:lstStyle/>
          <a:p>
            <a:pPr algn="ctr"/>
            <a:r>
              <a:rPr lang="en-US" sz="2200" dirty="0"/>
              <a:t>the stack is a </a:t>
            </a:r>
            <a:r>
              <a:rPr lang="en-US" sz="2200" b="1" dirty="0"/>
              <a:t>limited size, </a:t>
            </a:r>
            <a:r>
              <a:rPr lang="en-US" sz="2200" dirty="0"/>
              <a:t>so what happens if a recursive function is called </a:t>
            </a:r>
            <a:r>
              <a:rPr lang="en-US" sz="2200" i="1" dirty="0"/>
              <a:t>too many times?</a:t>
            </a:r>
            <a:endParaRPr lang="en-US" sz="2200" dirty="0"/>
          </a:p>
        </p:txBody>
      </p:sp>
      <p:sp>
        <p:nvSpPr>
          <p:cNvPr id="21" name="TextBox 20">
            <a:extLst>
              <a:ext uri="{FF2B5EF4-FFF2-40B4-BE49-F238E27FC236}">
                <a16:creationId xmlns:a16="http://schemas.microsoft.com/office/drawing/2014/main" id="{3990CBA0-C5B7-3F49-906A-C62D21D84582}"/>
              </a:ext>
            </a:extLst>
          </p:cNvPr>
          <p:cNvSpPr txBox="1"/>
          <p:nvPr/>
        </p:nvSpPr>
        <p:spPr>
          <a:xfrm>
            <a:off x="457200" y="3846538"/>
            <a:ext cx="6400800" cy="769441"/>
          </a:xfrm>
          <a:prstGeom prst="rect">
            <a:avLst/>
          </a:prstGeom>
          <a:noFill/>
        </p:spPr>
        <p:txBody>
          <a:bodyPr wrap="square" rtlCol="0">
            <a:spAutoFit/>
          </a:bodyPr>
          <a:lstStyle/>
          <a:p>
            <a:pPr algn="ctr"/>
            <a:r>
              <a:rPr lang="en-US" sz="2200" dirty="0"/>
              <a:t>it's not that each </a:t>
            </a:r>
            <a:r>
              <a:rPr lang="en-US" sz="2200" i="1" dirty="0"/>
              <a:t>function</a:t>
            </a:r>
            <a:r>
              <a:rPr lang="en-US" sz="2200" dirty="0"/>
              <a:t> gets its own variables. it's that </a:t>
            </a:r>
            <a:r>
              <a:rPr lang="en-US" sz="2200" b="1" dirty="0">
                <a:solidFill>
                  <a:srgbClr val="FF0000"/>
                </a:solidFill>
              </a:rPr>
              <a:t>each function </a:t>
            </a:r>
            <a:r>
              <a:rPr lang="en-US" sz="2200" b="1" i="1" dirty="0">
                <a:solidFill>
                  <a:srgbClr val="FF0000"/>
                </a:solidFill>
              </a:rPr>
              <a:t>call</a:t>
            </a:r>
            <a:r>
              <a:rPr lang="en-US" sz="2200" b="1" dirty="0">
                <a:solidFill>
                  <a:srgbClr val="FF0000"/>
                </a:solidFill>
              </a:rPr>
              <a:t> </a:t>
            </a:r>
            <a:r>
              <a:rPr lang="en-US" sz="2200" dirty="0">
                <a:solidFill>
                  <a:srgbClr val="FF0000"/>
                </a:solidFill>
              </a:rPr>
              <a:t>gets its own variables.</a:t>
            </a:r>
          </a:p>
        </p:txBody>
      </p:sp>
    </p:spTree>
    <p:extLst>
      <p:ext uri="{BB962C8B-B14F-4D97-AF65-F5344CB8AC3E}">
        <p14:creationId xmlns:p14="http://schemas.microsoft.com/office/powerpoint/2010/main" val="276476430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2" presetClass="entr" presetSubtype="4" decel="5000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 calcmode="lin" valueType="num">
                                      <p:cBhvr additive="base">
                                        <p:cTn id="17" dur="250" fill="hold"/>
                                        <p:tgtEl>
                                          <p:spTgt spid="11"/>
                                        </p:tgtEl>
                                        <p:attrNameLst>
                                          <p:attrName>ppt_x</p:attrName>
                                        </p:attrNameLst>
                                      </p:cBhvr>
                                      <p:tavLst>
                                        <p:tav tm="0">
                                          <p:val>
                                            <p:strVal val="#ppt_x"/>
                                          </p:val>
                                        </p:tav>
                                        <p:tav tm="100000">
                                          <p:val>
                                            <p:strVal val="#ppt_x"/>
                                          </p:val>
                                        </p:tav>
                                      </p:tavLst>
                                    </p:anim>
                                    <p:anim calcmode="lin" valueType="num">
                                      <p:cBhvr additive="base">
                                        <p:cTn id="18" dur="250" fill="hold"/>
                                        <p:tgtEl>
                                          <p:spTgt spid="11"/>
                                        </p:tgtEl>
                                        <p:attrNameLst>
                                          <p:attrName>ppt_y</p:attrName>
                                        </p:attrNameLst>
                                      </p:cBhvr>
                                      <p:tavLst>
                                        <p:tav tm="0">
                                          <p:val>
                                            <p:strVal val="1+#ppt_h/2"/>
                                          </p:val>
                                        </p:tav>
                                        <p:tav tm="100000">
                                          <p:val>
                                            <p:strVal val="#ppt_y"/>
                                          </p:val>
                                        </p:tav>
                                      </p:tavLst>
                                    </p:anim>
                                  </p:childTnLst>
                                </p:cTn>
                              </p:par>
                              <p:par>
                                <p:cTn id="19" presetID="2" presetClass="entr" presetSubtype="4" decel="50000" fill="hold" nodeType="with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additive="base">
                                        <p:cTn id="21" dur="250" fill="hold"/>
                                        <p:tgtEl>
                                          <p:spTgt spid="7"/>
                                        </p:tgtEl>
                                        <p:attrNameLst>
                                          <p:attrName>ppt_x</p:attrName>
                                        </p:attrNameLst>
                                      </p:cBhvr>
                                      <p:tavLst>
                                        <p:tav tm="0">
                                          <p:val>
                                            <p:strVal val="#ppt_x"/>
                                          </p:val>
                                        </p:tav>
                                        <p:tav tm="100000">
                                          <p:val>
                                            <p:strVal val="#ppt_x"/>
                                          </p:val>
                                        </p:tav>
                                      </p:tavLst>
                                    </p:anim>
                                    <p:anim calcmode="lin" valueType="num">
                                      <p:cBhvr additive="base">
                                        <p:cTn id="22" dur="25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decel="50000" fill="hold" grpId="0" nodeType="clickEffect">
                                  <p:stCondLst>
                                    <p:cond delay="0"/>
                                  </p:stCondLst>
                                  <p:childTnLst>
                                    <p:set>
                                      <p:cBhvr>
                                        <p:cTn id="26" dur="1" fill="hold">
                                          <p:stCondLst>
                                            <p:cond delay="0"/>
                                          </p:stCondLst>
                                        </p:cTn>
                                        <p:tgtEl>
                                          <p:spTgt spid="18"/>
                                        </p:tgtEl>
                                        <p:attrNameLst>
                                          <p:attrName>style.visibility</p:attrName>
                                        </p:attrNameLst>
                                      </p:cBhvr>
                                      <p:to>
                                        <p:strVal val="visible"/>
                                      </p:to>
                                    </p:set>
                                    <p:anim calcmode="lin" valueType="num">
                                      <p:cBhvr additive="base">
                                        <p:cTn id="27" dur="250" fill="hold"/>
                                        <p:tgtEl>
                                          <p:spTgt spid="18"/>
                                        </p:tgtEl>
                                        <p:attrNameLst>
                                          <p:attrName>ppt_x</p:attrName>
                                        </p:attrNameLst>
                                      </p:cBhvr>
                                      <p:tavLst>
                                        <p:tav tm="0">
                                          <p:val>
                                            <p:strVal val="#ppt_x"/>
                                          </p:val>
                                        </p:tav>
                                        <p:tav tm="100000">
                                          <p:val>
                                            <p:strVal val="#ppt_x"/>
                                          </p:val>
                                        </p:tav>
                                      </p:tavLst>
                                    </p:anim>
                                    <p:anim calcmode="lin" valueType="num">
                                      <p:cBhvr additive="base">
                                        <p:cTn id="28" dur="250" fill="hold"/>
                                        <p:tgtEl>
                                          <p:spTgt spid="18"/>
                                        </p:tgtEl>
                                        <p:attrNameLst>
                                          <p:attrName>ppt_y</p:attrName>
                                        </p:attrNameLst>
                                      </p:cBhvr>
                                      <p:tavLst>
                                        <p:tav tm="0">
                                          <p:val>
                                            <p:strVal val="1+#ppt_h/2"/>
                                          </p:val>
                                        </p:tav>
                                        <p:tav tm="100000">
                                          <p:val>
                                            <p:strVal val="#ppt_y"/>
                                          </p:val>
                                        </p:tav>
                                      </p:tavLst>
                                    </p:anim>
                                  </p:childTnLst>
                                </p:cTn>
                              </p:par>
                              <p:par>
                                <p:cTn id="29" presetID="2" presetClass="entr" presetSubtype="4" decel="50000" fill="hold" nodeType="withEffect">
                                  <p:stCondLst>
                                    <p:cond delay="0"/>
                                  </p:stCondLst>
                                  <p:childTnLst>
                                    <p:set>
                                      <p:cBhvr>
                                        <p:cTn id="30" dur="1" fill="hold">
                                          <p:stCondLst>
                                            <p:cond delay="0"/>
                                          </p:stCondLst>
                                        </p:cTn>
                                        <p:tgtEl>
                                          <p:spTgt spid="17"/>
                                        </p:tgtEl>
                                        <p:attrNameLst>
                                          <p:attrName>style.visibility</p:attrName>
                                        </p:attrNameLst>
                                      </p:cBhvr>
                                      <p:to>
                                        <p:strVal val="visible"/>
                                      </p:to>
                                    </p:set>
                                    <p:anim calcmode="lin" valueType="num">
                                      <p:cBhvr additive="base">
                                        <p:cTn id="31" dur="250" fill="hold"/>
                                        <p:tgtEl>
                                          <p:spTgt spid="17"/>
                                        </p:tgtEl>
                                        <p:attrNameLst>
                                          <p:attrName>ppt_x</p:attrName>
                                        </p:attrNameLst>
                                      </p:cBhvr>
                                      <p:tavLst>
                                        <p:tav tm="0">
                                          <p:val>
                                            <p:strVal val="#ppt_x"/>
                                          </p:val>
                                        </p:tav>
                                        <p:tav tm="100000">
                                          <p:val>
                                            <p:strVal val="#ppt_x"/>
                                          </p:val>
                                        </p:tav>
                                      </p:tavLst>
                                    </p:anim>
                                    <p:anim calcmode="lin" valueType="num">
                                      <p:cBhvr additive="base">
                                        <p:cTn id="32" dur="25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decel="50000" fill="hold" grpId="0" nodeType="clickEffect">
                                  <p:stCondLst>
                                    <p:cond delay="0"/>
                                  </p:stCondLst>
                                  <p:childTnLst>
                                    <p:set>
                                      <p:cBhvr>
                                        <p:cTn id="36" dur="1" fill="hold">
                                          <p:stCondLst>
                                            <p:cond delay="0"/>
                                          </p:stCondLst>
                                        </p:cTn>
                                        <p:tgtEl>
                                          <p:spTgt spid="20"/>
                                        </p:tgtEl>
                                        <p:attrNameLst>
                                          <p:attrName>style.visibility</p:attrName>
                                        </p:attrNameLst>
                                      </p:cBhvr>
                                      <p:to>
                                        <p:strVal val="visible"/>
                                      </p:to>
                                    </p:set>
                                    <p:anim calcmode="lin" valueType="num">
                                      <p:cBhvr additive="base">
                                        <p:cTn id="37" dur="250" fill="hold"/>
                                        <p:tgtEl>
                                          <p:spTgt spid="20"/>
                                        </p:tgtEl>
                                        <p:attrNameLst>
                                          <p:attrName>ppt_x</p:attrName>
                                        </p:attrNameLst>
                                      </p:cBhvr>
                                      <p:tavLst>
                                        <p:tav tm="0">
                                          <p:val>
                                            <p:strVal val="#ppt_x"/>
                                          </p:val>
                                        </p:tav>
                                        <p:tav tm="100000">
                                          <p:val>
                                            <p:strVal val="#ppt_x"/>
                                          </p:val>
                                        </p:tav>
                                      </p:tavLst>
                                    </p:anim>
                                    <p:anim calcmode="lin" valueType="num">
                                      <p:cBhvr additive="base">
                                        <p:cTn id="38" dur="250" fill="hold"/>
                                        <p:tgtEl>
                                          <p:spTgt spid="20"/>
                                        </p:tgtEl>
                                        <p:attrNameLst>
                                          <p:attrName>ppt_y</p:attrName>
                                        </p:attrNameLst>
                                      </p:cBhvr>
                                      <p:tavLst>
                                        <p:tav tm="0">
                                          <p:val>
                                            <p:strVal val="1+#ppt_h/2"/>
                                          </p:val>
                                        </p:tav>
                                        <p:tav tm="100000">
                                          <p:val>
                                            <p:strVal val="#ppt_y"/>
                                          </p:val>
                                        </p:tav>
                                      </p:tavLst>
                                    </p:anim>
                                  </p:childTnLst>
                                </p:cTn>
                              </p:par>
                              <p:par>
                                <p:cTn id="39" presetID="2" presetClass="entr" presetSubtype="4" decel="50000" fill="hold" nodeType="withEffect">
                                  <p:stCondLst>
                                    <p:cond delay="0"/>
                                  </p:stCondLst>
                                  <p:childTnLst>
                                    <p:set>
                                      <p:cBhvr>
                                        <p:cTn id="40" dur="1" fill="hold">
                                          <p:stCondLst>
                                            <p:cond delay="0"/>
                                          </p:stCondLst>
                                        </p:cTn>
                                        <p:tgtEl>
                                          <p:spTgt spid="19"/>
                                        </p:tgtEl>
                                        <p:attrNameLst>
                                          <p:attrName>style.visibility</p:attrName>
                                        </p:attrNameLst>
                                      </p:cBhvr>
                                      <p:to>
                                        <p:strVal val="visible"/>
                                      </p:to>
                                    </p:set>
                                    <p:anim calcmode="lin" valueType="num">
                                      <p:cBhvr additive="base">
                                        <p:cTn id="41" dur="250" fill="hold"/>
                                        <p:tgtEl>
                                          <p:spTgt spid="19"/>
                                        </p:tgtEl>
                                        <p:attrNameLst>
                                          <p:attrName>ppt_x</p:attrName>
                                        </p:attrNameLst>
                                      </p:cBhvr>
                                      <p:tavLst>
                                        <p:tav tm="0">
                                          <p:val>
                                            <p:strVal val="#ppt_x"/>
                                          </p:val>
                                        </p:tav>
                                        <p:tav tm="100000">
                                          <p:val>
                                            <p:strVal val="#ppt_x"/>
                                          </p:val>
                                        </p:tav>
                                      </p:tavLst>
                                    </p:anim>
                                    <p:anim calcmode="lin" valueType="num">
                                      <p:cBhvr additive="base">
                                        <p:cTn id="42" dur="25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1"/>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2" presetClass="exit" presetSubtype="4" accel="50000" fill="hold" nodeType="clickEffect">
                                  <p:stCondLst>
                                    <p:cond delay="0"/>
                                  </p:stCondLst>
                                  <p:childTnLst>
                                    <p:anim calcmode="lin" valueType="num">
                                      <p:cBhvr additive="base">
                                        <p:cTn id="50" dur="250"/>
                                        <p:tgtEl>
                                          <p:spTgt spid="19"/>
                                        </p:tgtEl>
                                        <p:attrNameLst>
                                          <p:attrName>ppt_x</p:attrName>
                                        </p:attrNameLst>
                                      </p:cBhvr>
                                      <p:tavLst>
                                        <p:tav tm="0">
                                          <p:val>
                                            <p:strVal val="ppt_x"/>
                                          </p:val>
                                        </p:tav>
                                        <p:tav tm="100000">
                                          <p:val>
                                            <p:strVal val="ppt_x"/>
                                          </p:val>
                                        </p:tav>
                                      </p:tavLst>
                                    </p:anim>
                                    <p:anim calcmode="lin" valueType="num">
                                      <p:cBhvr additive="base">
                                        <p:cTn id="51" dur="250"/>
                                        <p:tgtEl>
                                          <p:spTgt spid="19"/>
                                        </p:tgtEl>
                                        <p:attrNameLst>
                                          <p:attrName>ppt_y</p:attrName>
                                        </p:attrNameLst>
                                      </p:cBhvr>
                                      <p:tavLst>
                                        <p:tav tm="0">
                                          <p:val>
                                            <p:strVal val="ppt_y"/>
                                          </p:val>
                                        </p:tav>
                                        <p:tav tm="100000">
                                          <p:val>
                                            <p:strVal val="1+ppt_h/2"/>
                                          </p:val>
                                        </p:tav>
                                      </p:tavLst>
                                    </p:anim>
                                    <p:set>
                                      <p:cBhvr>
                                        <p:cTn id="52" dur="1" fill="hold">
                                          <p:stCondLst>
                                            <p:cond delay="249"/>
                                          </p:stCondLst>
                                        </p:cTn>
                                        <p:tgtEl>
                                          <p:spTgt spid="19"/>
                                        </p:tgtEl>
                                        <p:attrNameLst>
                                          <p:attrName>style.visibility</p:attrName>
                                        </p:attrNameLst>
                                      </p:cBhvr>
                                      <p:to>
                                        <p:strVal val="hidden"/>
                                      </p:to>
                                    </p:set>
                                  </p:childTnLst>
                                </p:cTn>
                              </p:par>
                              <p:par>
                                <p:cTn id="53" presetID="2" presetClass="exit" presetSubtype="4" accel="50000" fill="hold" grpId="1" nodeType="withEffect">
                                  <p:stCondLst>
                                    <p:cond delay="0"/>
                                  </p:stCondLst>
                                  <p:childTnLst>
                                    <p:anim calcmode="lin" valueType="num">
                                      <p:cBhvr additive="base">
                                        <p:cTn id="54" dur="250"/>
                                        <p:tgtEl>
                                          <p:spTgt spid="20"/>
                                        </p:tgtEl>
                                        <p:attrNameLst>
                                          <p:attrName>ppt_x</p:attrName>
                                        </p:attrNameLst>
                                      </p:cBhvr>
                                      <p:tavLst>
                                        <p:tav tm="0">
                                          <p:val>
                                            <p:strVal val="ppt_x"/>
                                          </p:val>
                                        </p:tav>
                                        <p:tav tm="100000">
                                          <p:val>
                                            <p:strVal val="ppt_x"/>
                                          </p:val>
                                        </p:tav>
                                      </p:tavLst>
                                    </p:anim>
                                    <p:anim calcmode="lin" valueType="num">
                                      <p:cBhvr additive="base">
                                        <p:cTn id="55" dur="250"/>
                                        <p:tgtEl>
                                          <p:spTgt spid="20"/>
                                        </p:tgtEl>
                                        <p:attrNameLst>
                                          <p:attrName>ppt_y</p:attrName>
                                        </p:attrNameLst>
                                      </p:cBhvr>
                                      <p:tavLst>
                                        <p:tav tm="0">
                                          <p:val>
                                            <p:strVal val="ppt_y"/>
                                          </p:val>
                                        </p:tav>
                                        <p:tav tm="100000">
                                          <p:val>
                                            <p:strVal val="1+ppt_h/2"/>
                                          </p:val>
                                        </p:tav>
                                      </p:tavLst>
                                    </p:anim>
                                    <p:set>
                                      <p:cBhvr>
                                        <p:cTn id="56" dur="1" fill="hold">
                                          <p:stCondLst>
                                            <p:cond delay="249"/>
                                          </p:stCondLst>
                                        </p:cTn>
                                        <p:tgtEl>
                                          <p:spTgt spid="20"/>
                                        </p:tgtEl>
                                        <p:attrNameLst>
                                          <p:attrName>style.visibility</p:attrName>
                                        </p:attrNameLst>
                                      </p:cBhvr>
                                      <p:to>
                                        <p:strVal val="hidden"/>
                                      </p:to>
                                    </p:set>
                                  </p:childTnLst>
                                </p:cTn>
                              </p:par>
                            </p:childTnLst>
                          </p:cTn>
                        </p:par>
                      </p:childTnLst>
                    </p:cTn>
                  </p:par>
                  <p:par>
                    <p:cTn id="57" fill="hold">
                      <p:stCondLst>
                        <p:cond delay="indefinite"/>
                      </p:stCondLst>
                      <p:childTnLst>
                        <p:par>
                          <p:cTn id="58" fill="hold">
                            <p:stCondLst>
                              <p:cond delay="0"/>
                            </p:stCondLst>
                            <p:childTnLst>
                              <p:par>
                                <p:cTn id="59" presetID="2" presetClass="exit" presetSubtype="4" accel="50000" fill="hold" nodeType="clickEffect">
                                  <p:stCondLst>
                                    <p:cond delay="0"/>
                                  </p:stCondLst>
                                  <p:childTnLst>
                                    <p:anim calcmode="lin" valueType="num">
                                      <p:cBhvr additive="base">
                                        <p:cTn id="60" dur="250"/>
                                        <p:tgtEl>
                                          <p:spTgt spid="17"/>
                                        </p:tgtEl>
                                        <p:attrNameLst>
                                          <p:attrName>ppt_x</p:attrName>
                                        </p:attrNameLst>
                                      </p:cBhvr>
                                      <p:tavLst>
                                        <p:tav tm="0">
                                          <p:val>
                                            <p:strVal val="ppt_x"/>
                                          </p:val>
                                        </p:tav>
                                        <p:tav tm="100000">
                                          <p:val>
                                            <p:strVal val="ppt_x"/>
                                          </p:val>
                                        </p:tav>
                                      </p:tavLst>
                                    </p:anim>
                                    <p:anim calcmode="lin" valueType="num">
                                      <p:cBhvr additive="base">
                                        <p:cTn id="61" dur="250"/>
                                        <p:tgtEl>
                                          <p:spTgt spid="17"/>
                                        </p:tgtEl>
                                        <p:attrNameLst>
                                          <p:attrName>ppt_y</p:attrName>
                                        </p:attrNameLst>
                                      </p:cBhvr>
                                      <p:tavLst>
                                        <p:tav tm="0">
                                          <p:val>
                                            <p:strVal val="ppt_y"/>
                                          </p:val>
                                        </p:tav>
                                        <p:tav tm="100000">
                                          <p:val>
                                            <p:strVal val="1+ppt_h/2"/>
                                          </p:val>
                                        </p:tav>
                                      </p:tavLst>
                                    </p:anim>
                                    <p:set>
                                      <p:cBhvr>
                                        <p:cTn id="62" dur="1" fill="hold">
                                          <p:stCondLst>
                                            <p:cond delay="249"/>
                                          </p:stCondLst>
                                        </p:cTn>
                                        <p:tgtEl>
                                          <p:spTgt spid="17"/>
                                        </p:tgtEl>
                                        <p:attrNameLst>
                                          <p:attrName>style.visibility</p:attrName>
                                        </p:attrNameLst>
                                      </p:cBhvr>
                                      <p:to>
                                        <p:strVal val="hidden"/>
                                      </p:to>
                                    </p:set>
                                  </p:childTnLst>
                                </p:cTn>
                              </p:par>
                              <p:par>
                                <p:cTn id="63" presetID="2" presetClass="exit" presetSubtype="4" accel="50000" fill="hold" grpId="1" nodeType="withEffect">
                                  <p:stCondLst>
                                    <p:cond delay="0"/>
                                  </p:stCondLst>
                                  <p:childTnLst>
                                    <p:anim calcmode="lin" valueType="num">
                                      <p:cBhvr additive="base">
                                        <p:cTn id="64" dur="250"/>
                                        <p:tgtEl>
                                          <p:spTgt spid="18"/>
                                        </p:tgtEl>
                                        <p:attrNameLst>
                                          <p:attrName>ppt_x</p:attrName>
                                        </p:attrNameLst>
                                      </p:cBhvr>
                                      <p:tavLst>
                                        <p:tav tm="0">
                                          <p:val>
                                            <p:strVal val="ppt_x"/>
                                          </p:val>
                                        </p:tav>
                                        <p:tav tm="100000">
                                          <p:val>
                                            <p:strVal val="ppt_x"/>
                                          </p:val>
                                        </p:tav>
                                      </p:tavLst>
                                    </p:anim>
                                    <p:anim calcmode="lin" valueType="num">
                                      <p:cBhvr additive="base">
                                        <p:cTn id="65" dur="250"/>
                                        <p:tgtEl>
                                          <p:spTgt spid="18"/>
                                        </p:tgtEl>
                                        <p:attrNameLst>
                                          <p:attrName>ppt_y</p:attrName>
                                        </p:attrNameLst>
                                      </p:cBhvr>
                                      <p:tavLst>
                                        <p:tav tm="0">
                                          <p:val>
                                            <p:strVal val="ppt_y"/>
                                          </p:val>
                                        </p:tav>
                                        <p:tav tm="100000">
                                          <p:val>
                                            <p:strVal val="1+ppt_h/2"/>
                                          </p:val>
                                        </p:tav>
                                      </p:tavLst>
                                    </p:anim>
                                    <p:set>
                                      <p:cBhvr>
                                        <p:cTn id="66" dur="1" fill="hold">
                                          <p:stCondLst>
                                            <p:cond delay="249"/>
                                          </p:stCondLst>
                                        </p:cTn>
                                        <p:tgtEl>
                                          <p:spTgt spid="18"/>
                                        </p:tgtEl>
                                        <p:attrNameLst>
                                          <p:attrName>style.visibility</p:attrName>
                                        </p:attrNameLst>
                                      </p:cBhvr>
                                      <p:to>
                                        <p:strVal val="hidden"/>
                                      </p:to>
                                    </p:set>
                                  </p:childTnLst>
                                </p:cTn>
                              </p:par>
                            </p:childTnLst>
                          </p:cTn>
                        </p:par>
                      </p:childTnLst>
                    </p:cTn>
                  </p:par>
                  <p:par>
                    <p:cTn id="67" fill="hold">
                      <p:stCondLst>
                        <p:cond delay="indefinite"/>
                      </p:stCondLst>
                      <p:childTnLst>
                        <p:par>
                          <p:cTn id="68" fill="hold">
                            <p:stCondLst>
                              <p:cond delay="0"/>
                            </p:stCondLst>
                            <p:childTnLst>
                              <p:par>
                                <p:cTn id="69" presetID="2" presetClass="exit" presetSubtype="4" accel="50000" fill="hold" nodeType="clickEffect">
                                  <p:stCondLst>
                                    <p:cond delay="0"/>
                                  </p:stCondLst>
                                  <p:childTnLst>
                                    <p:anim calcmode="lin" valueType="num">
                                      <p:cBhvr additive="base">
                                        <p:cTn id="70" dur="250"/>
                                        <p:tgtEl>
                                          <p:spTgt spid="7"/>
                                        </p:tgtEl>
                                        <p:attrNameLst>
                                          <p:attrName>ppt_x</p:attrName>
                                        </p:attrNameLst>
                                      </p:cBhvr>
                                      <p:tavLst>
                                        <p:tav tm="0">
                                          <p:val>
                                            <p:strVal val="ppt_x"/>
                                          </p:val>
                                        </p:tav>
                                        <p:tav tm="100000">
                                          <p:val>
                                            <p:strVal val="ppt_x"/>
                                          </p:val>
                                        </p:tav>
                                      </p:tavLst>
                                    </p:anim>
                                    <p:anim calcmode="lin" valueType="num">
                                      <p:cBhvr additive="base">
                                        <p:cTn id="71" dur="250"/>
                                        <p:tgtEl>
                                          <p:spTgt spid="7"/>
                                        </p:tgtEl>
                                        <p:attrNameLst>
                                          <p:attrName>ppt_y</p:attrName>
                                        </p:attrNameLst>
                                      </p:cBhvr>
                                      <p:tavLst>
                                        <p:tav tm="0">
                                          <p:val>
                                            <p:strVal val="ppt_y"/>
                                          </p:val>
                                        </p:tav>
                                        <p:tav tm="100000">
                                          <p:val>
                                            <p:strVal val="1+ppt_h/2"/>
                                          </p:val>
                                        </p:tav>
                                      </p:tavLst>
                                    </p:anim>
                                    <p:set>
                                      <p:cBhvr>
                                        <p:cTn id="72" dur="1" fill="hold">
                                          <p:stCondLst>
                                            <p:cond delay="249"/>
                                          </p:stCondLst>
                                        </p:cTn>
                                        <p:tgtEl>
                                          <p:spTgt spid="7"/>
                                        </p:tgtEl>
                                        <p:attrNameLst>
                                          <p:attrName>style.visibility</p:attrName>
                                        </p:attrNameLst>
                                      </p:cBhvr>
                                      <p:to>
                                        <p:strVal val="hidden"/>
                                      </p:to>
                                    </p:set>
                                  </p:childTnLst>
                                </p:cTn>
                              </p:par>
                              <p:par>
                                <p:cTn id="73" presetID="2" presetClass="exit" presetSubtype="4" accel="50000" fill="hold" grpId="1" nodeType="withEffect">
                                  <p:stCondLst>
                                    <p:cond delay="0"/>
                                  </p:stCondLst>
                                  <p:childTnLst>
                                    <p:anim calcmode="lin" valueType="num">
                                      <p:cBhvr additive="base">
                                        <p:cTn id="74" dur="250"/>
                                        <p:tgtEl>
                                          <p:spTgt spid="11"/>
                                        </p:tgtEl>
                                        <p:attrNameLst>
                                          <p:attrName>ppt_x</p:attrName>
                                        </p:attrNameLst>
                                      </p:cBhvr>
                                      <p:tavLst>
                                        <p:tav tm="0">
                                          <p:val>
                                            <p:strVal val="ppt_x"/>
                                          </p:val>
                                        </p:tav>
                                        <p:tav tm="100000">
                                          <p:val>
                                            <p:strVal val="ppt_x"/>
                                          </p:val>
                                        </p:tav>
                                      </p:tavLst>
                                    </p:anim>
                                    <p:anim calcmode="lin" valueType="num">
                                      <p:cBhvr additive="base">
                                        <p:cTn id="75" dur="250"/>
                                        <p:tgtEl>
                                          <p:spTgt spid="11"/>
                                        </p:tgtEl>
                                        <p:attrNameLst>
                                          <p:attrName>ppt_y</p:attrName>
                                        </p:attrNameLst>
                                      </p:cBhvr>
                                      <p:tavLst>
                                        <p:tav tm="0">
                                          <p:val>
                                            <p:strVal val="ppt_y"/>
                                          </p:val>
                                        </p:tav>
                                        <p:tav tm="100000">
                                          <p:val>
                                            <p:strVal val="1+ppt_h/2"/>
                                          </p:val>
                                        </p:tav>
                                      </p:tavLst>
                                    </p:anim>
                                    <p:set>
                                      <p:cBhvr>
                                        <p:cTn id="76" dur="1" fill="hold">
                                          <p:stCondLst>
                                            <p:cond delay="249"/>
                                          </p:stCondLst>
                                        </p:cTn>
                                        <p:tgtEl>
                                          <p:spTgt spid="11"/>
                                        </p:tgtEl>
                                        <p:attrNameLst>
                                          <p:attrName>style.visibility</p:attrName>
                                        </p:attrNameLst>
                                      </p:cBhvr>
                                      <p:to>
                                        <p:strVal val="hidden"/>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1" grpId="1"/>
      <p:bldP spid="13" grpId="0"/>
      <p:bldP spid="18" grpId="0"/>
      <p:bldP spid="18" grpId="1"/>
      <p:bldP spid="20" grpId="0"/>
      <p:bldP spid="20" grpId="1"/>
      <p:bldP spid="16" grpId="0"/>
      <p:bldP spid="2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4AA5F0-BFDA-1846-9FF3-C6790328547C}"/>
              </a:ext>
            </a:extLst>
          </p:cNvPr>
          <p:cNvSpPr>
            <a:spLocks noGrp="1"/>
          </p:cNvSpPr>
          <p:nvPr>
            <p:ph type="ctrTitle"/>
          </p:nvPr>
        </p:nvSpPr>
        <p:spPr/>
        <p:txBody>
          <a:bodyPr/>
          <a:lstStyle/>
          <a:p>
            <a:r>
              <a:rPr lang="en-US" dirty="0"/>
              <a:t>The Stack in MIPS</a:t>
            </a:r>
          </a:p>
        </p:txBody>
      </p:sp>
      <p:sp>
        <p:nvSpPr>
          <p:cNvPr id="3" name="Footer Placeholder 2">
            <a:extLst>
              <a:ext uri="{FF2B5EF4-FFF2-40B4-BE49-F238E27FC236}">
                <a16:creationId xmlns:a16="http://schemas.microsoft.com/office/drawing/2014/main" id="{FB6BF389-9505-6440-BB93-D5594F204729}"/>
              </a:ext>
            </a:extLst>
          </p:cNvPr>
          <p:cNvSpPr>
            <a:spLocks noGrp="1"/>
          </p:cNvSpPr>
          <p:nvPr>
            <p:ph type="ftr" sz="quarter" idx="11"/>
          </p:nvPr>
        </p:nvSpPr>
        <p:spPr/>
        <p:txBody>
          <a:bodyPr/>
          <a:lstStyle/>
          <a:p>
            <a:r>
              <a:rPr lang="is-IS"/>
              <a:t>CS447</a:t>
            </a:r>
            <a:endParaRPr lang="en-US" dirty="0"/>
          </a:p>
        </p:txBody>
      </p:sp>
      <p:sp>
        <p:nvSpPr>
          <p:cNvPr id="4" name="Slide Number Placeholder 3">
            <a:extLst>
              <a:ext uri="{FF2B5EF4-FFF2-40B4-BE49-F238E27FC236}">
                <a16:creationId xmlns:a16="http://schemas.microsoft.com/office/drawing/2014/main" id="{6742B0CD-5DCF-F54A-AAD6-18DEA39F3034}"/>
              </a:ext>
            </a:extLst>
          </p:cNvPr>
          <p:cNvSpPr>
            <a:spLocks noGrp="1"/>
          </p:cNvSpPr>
          <p:nvPr>
            <p:ph type="sldNum" sz="quarter" idx="12"/>
          </p:nvPr>
        </p:nvSpPr>
        <p:spPr/>
        <p:txBody>
          <a:bodyPr/>
          <a:lstStyle/>
          <a:p>
            <a:fld id="{3552B95B-556F-44BD-91A5-D80C1B9E2BB3}" type="slidenum">
              <a:rPr lang="en-US" smtClean="0"/>
              <a:pPr/>
              <a:t>8</a:t>
            </a:fld>
            <a:endParaRPr lang="en-US"/>
          </a:p>
        </p:txBody>
      </p:sp>
    </p:spTree>
    <p:extLst>
      <p:ext uri="{BB962C8B-B14F-4D97-AF65-F5344CB8AC3E}">
        <p14:creationId xmlns:p14="http://schemas.microsoft.com/office/powerpoint/2010/main" val="3600732941"/>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stack pointer</a:t>
            </a:r>
            <a:r>
              <a:rPr lang="en-US" sz="2000" dirty="0"/>
              <a:t> (animated)</a:t>
            </a:r>
          </a:p>
        </p:txBody>
      </p:sp>
      <p:sp>
        <p:nvSpPr>
          <p:cNvPr id="3" name="Content Placeholder 2"/>
          <p:cNvSpPr>
            <a:spLocks noGrp="1"/>
          </p:cNvSpPr>
          <p:nvPr>
            <p:ph idx="1"/>
          </p:nvPr>
        </p:nvSpPr>
        <p:spPr>
          <a:xfrm>
            <a:off x="152400" y="495302"/>
            <a:ext cx="8763000" cy="4267198"/>
          </a:xfrm>
        </p:spPr>
        <p:txBody>
          <a:bodyPr/>
          <a:lstStyle/>
          <a:p>
            <a:r>
              <a:rPr lang="en-US" dirty="0"/>
              <a:t>in MARS, </a:t>
            </a:r>
            <a:r>
              <a:rPr lang="en-US" b="1" dirty="0" err="1">
                <a:latin typeface="Consolas" charset="0"/>
                <a:ea typeface="Consolas" charset="0"/>
                <a:cs typeface="Consolas" charset="0"/>
              </a:rPr>
              <a:t>sp</a:t>
            </a:r>
            <a:r>
              <a:rPr lang="en-US" dirty="0"/>
              <a:t> starts at the address </a:t>
            </a:r>
            <a:r>
              <a:rPr lang="en-US" b="1" dirty="0">
                <a:latin typeface="Consolas" charset="0"/>
                <a:ea typeface="Consolas" charset="0"/>
                <a:cs typeface="Consolas" charset="0"/>
              </a:rPr>
              <a:t>0x7FFFEFFC</a:t>
            </a:r>
            <a:r>
              <a:rPr lang="en-US" sz="1400" dirty="0"/>
              <a:t> (abbreviated below)</a:t>
            </a:r>
            <a:endParaRPr lang="en-US" b="1" dirty="0"/>
          </a:p>
          <a:p>
            <a:r>
              <a:rPr lang="en-US" dirty="0"/>
              <a:t>we want to </a:t>
            </a:r>
            <a:r>
              <a:rPr lang="en-US" b="1" dirty="0"/>
              <a:t>push</a:t>
            </a:r>
            <a:r>
              <a:rPr lang="en-US" dirty="0"/>
              <a:t> something on the stack</a:t>
            </a:r>
          </a:p>
          <a:p>
            <a:r>
              <a:rPr lang="en-US" dirty="0"/>
              <a:t>the first thing we'll do is </a:t>
            </a:r>
            <a:r>
              <a:rPr lang="en-US" b="1" dirty="0"/>
              <a:t>move </a:t>
            </a:r>
            <a:r>
              <a:rPr lang="en-US" b="1" dirty="0" err="1"/>
              <a:t>sp</a:t>
            </a:r>
            <a:r>
              <a:rPr lang="en-US" b="1" dirty="0"/>
              <a:t> to the next available slot</a:t>
            </a:r>
            <a:endParaRPr lang="en-US" dirty="0"/>
          </a:p>
          <a:p>
            <a:pPr lvl="1"/>
            <a:r>
              <a:rPr lang="en-US" dirty="0"/>
              <a:t>that's the next </a:t>
            </a:r>
            <a:r>
              <a:rPr lang="en-US" i="1" dirty="0"/>
              <a:t>lower</a:t>
            </a:r>
            <a:r>
              <a:rPr lang="en-US" dirty="0"/>
              <a:t> address</a:t>
            </a:r>
          </a:p>
          <a:p>
            <a:r>
              <a:rPr lang="en-US" dirty="0"/>
              <a:t>so we </a:t>
            </a:r>
            <a:r>
              <a:rPr lang="en-US" b="1" dirty="0"/>
              <a:t>subtract</a:t>
            </a:r>
            <a:r>
              <a:rPr lang="en-US" dirty="0"/>
              <a:t> 4 from </a:t>
            </a:r>
            <a:r>
              <a:rPr lang="en-US" b="1" dirty="0" err="1">
                <a:latin typeface="Consolas" charset="0"/>
                <a:ea typeface="Consolas" charset="0"/>
                <a:cs typeface="Consolas" charset="0"/>
              </a:rPr>
              <a:t>sp</a:t>
            </a:r>
            <a:endParaRPr lang="en-US" dirty="0"/>
          </a:p>
          <a:p>
            <a:pPr lvl="1"/>
            <a:r>
              <a:rPr lang="en-US" dirty="0"/>
              <a:t>then, we can store something in</a:t>
            </a:r>
            <a:br>
              <a:rPr lang="en-US" dirty="0"/>
            </a:br>
            <a:r>
              <a:rPr lang="en-US" b="1" dirty="0"/>
              <a:t>the memory that </a:t>
            </a:r>
            <a:r>
              <a:rPr lang="en-US" b="1" dirty="0" err="1"/>
              <a:t>sp</a:t>
            </a:r>
            <a:r>
              <a:rPr lang="en-US" b="1" dirty="0"/>
              <a:t> points to.</a:t>
            </a:r>
          </a:p>
          <a:p>
            <a:r>
              <a:rPr lang="en-US" dirty="0"/>
              <a:t>we </a:t>
            </a:r>
            <a:r>
              <a:rPr lang="en-US" b="1" dirty="0"/>
              <a:t>always </a:t>
            </a:r>
            <a:r>
              <a:rPr lang="en-US" dirty="0"/>
              <a:t>push and pop </a:t>
            </a:r>
            <a:r>
              <a:rPr lang="en-US" b="1" dirty="0"/>
              <a:t>words.</a:t>
            </a:r>
          </a:p>
          <a:p>
            <a:pPr lvl="1"/>
            <a:r>
              <a:rPr lang="en-US" dirty="0"/>
              <a:t>it keeps everything aligned so you</a:t>
            </a:r>
            <a:br>
              <a:rPr lang="en-US" dirty="0"/>
            </a:br>
            <a:r>
              <a:rPr lang="en-US" dirty="0"/>
              <a:t>never run into alignment issues.</a:t>
            </a:r>
          </a:p>
        </p:txBody>
      </p:sp>
      <p:sp>
        <p:nvSpPr>
          <p:cNvPr id="5" name="Footer Placeholder 4"/>
          <p:cNvSpPr>
            <a:spLocks noGrp="1"/>
          </p:cNvSpPr>
          <p:nvPr>
            <p:ph type="ftr" sz="quarter" idx="11"/>
          </p:nvPr>
        </p:nvSpPr>
        <p:spPr/>
        <p:txBody>
          <a:bodyPr/>
          <a:lstStyle/>
          <a:p>
            <a:r>
              <a:rPr lang="is-IS"/>
              <a:t>CS447</a:t>
            </a:r>
            <a:endParaRPr lang="en-US"/>
          </a:p>
        </p:txBody>
      </p:sp>
      <p:sp>
        <p:nvSpPr>
          <p:cNvPr id="6" name="Slide Number Placeholder 5"/>
          <p:cNvSpPr>
            <a:spLocks noGrp="1"/>
          </p:cNvSpPr>
          <p:nvPr>
            <p:ph type="sldNum" sz="quarter" idx="12"/>
          </p:nvPr>
        </p:nvSpPr>
        <p:spPr/>
        <p:txBody>
          <a:bodyPr/>
          <a:lstStyle/>
          <a:p>
            <a:fld id="{3552B95B-556F-44BD-91A5-D80C1B9E2BB3}" type="slidenum">
              <a:rPr lang="en-US" smtClean="0"/>
              <a:pPr/>
              <a:t>9</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35060054"/>
              </p:ext>
            </p:extLst>
          </p:nvPr>
        </p:nvGraphicFramePr>
        <p:xfrm>
          <a:off x="6019800" y="1614344"/>
          <a:ext cx="3220330" cy="1828800"/>
        </p:xfrm>
        <a:graphic>
          <a:graphicData uri="http://schemas.openxmlformats.org/drawingml/2006/table">
            <a:tbl>
              <a:tblPr>
                <a:tableStyleId>{073A0DAA-6AF3-43AB-8588-CEC1D06C72B9}</a:tableStyleId>
              </a:tblPr>
              <a:tblGrid>
                <a:gridCol w="1278329">
                  <a:extLst>
                    <a:ext uri="{9D8B030D-6E8A-4147-A177-3AD203B41FA5}">
                      <a16:colId xmlns:a16="http://schemas.microsoft.com/office/drawing/2014/main" val="20000"/>
                    </a:ext>
                  </a:extLst>
                </a:gridCol>
                <a:gridCol w="1942001">
                  <a:extLst>
                    <a:ext uri="{9D8B030D-6E8A-4147-A177-3AD203B41FA5}">
                      <a16:colId xmlns:a16="http://schemas.microsoft.com/office/drawing/2014/main" val="20001"/>
                    </a:ext>
                  </a:extLst>
                </a:gridCol>
              </a:tblGrid>
              <a:tr h="247650">
                <a:tc>
                  <a:txBody>
                    <a:bodyPr/>
                    <a:lstStyle/>
                    <a:p>
                      <a:pPr algn="r"/>
                      <a:r>
                        <a:rPr lang="en-US" sz="2400" b="1" dirty="0">
                          <a:latin typeface="Consolas" charset="0"/>
                          <a:ea typeface="Consolas" charset="0"/>
                          <a:cs typeface="Consolas" charset="0"/>
                        </a:rPr>
                        <a:t>...</a:t>
                      </a:r>
                    </a:p>
                  </a:txBody>
                  <a:tcPr/>
                </a:tc>
                <a:tc>
                  <a:txBody>
                    <a:bodyPr/>
                    <a:lstStyle/>
                    <a:p>
                      <a:r>
                        <a:rPr lang="en-US" sz="2400" b="1" dirty="0">
                          <a:solidFill>
                            <a:schemeClr val="tx1"/>
                          </a:solidFill>
                          <a:latin typeface="Consolas" charset="0"/>
                          <a:ea typeface="Consolas" charset="0"/>
                          <a:cs typeface="Consolas" charset="0"/>
                        </a:rPr>
                        <a:t>...</a:t>
                      </a:r>
                    </a:p>
                  </a:txBody>
                  <a:tcPr>
                    <a:noFill/>
                  </a:tcPr>
                </a:tc>
                <a:extLst>
                  <a:ext uri="{0D108BD9-81ED-4DB2-BD59-A6C34878D82A}">
                    <a16:rowId xmlns:a16="http://schemas.microsoft.com/office/drawing/2014/main" val="10000"/>
                  </a:ext>
                </a:extLst>
              </a:tr>
              <a:tr h="247650">
                <a:tc>
                  <a:txBody>
                    <a:bodyPr/>
                    <a:lstStyle/>
                    <a:p>
                      <a:pPr algn="r"/>
                      <a:r>
                        <a:rPr lang="en-US" sz="2400" b="1" dirty="0">
                          <a:latin typeface="Consolas" charset="0"/>
                          <a:ea typeface="Consolas" charset="0"/>
                          <a:cs typeface="Consolas" charset="0"/>
                        </a:rPr>
                        <a:t>0xF004</a:t>
                      </a:r>
                    </a:p>
                  </a:txBody>
                  <a:tcPr/>
                </a:tc>
                <a:tc>
                  <a:txBody>
                    <a:bodyPr/>
                    <a:lstStyle/>
                    <a:p>
                      <a:r>
                        <a:rPr lang="en-US" sz="2400" b="1" dirty="0">
                          <a:solidFill>
                            <a:schemeClr val="tx1"/>
                          </a:solidFill>
                          <a:latin typeface="Consolas" charset="0"/>
                          <a:ea typeface="Consolas" charset="0"/>
                          <a:cs typeface="Consolas" charset="0"/>
                        </a:rPr>
                        <a:t>0x00000000</a:t>
                      </a:r>
                    </a:p>
                  </a:txBody>
                  <a:tcPr>
                    <a:noFill/>
                  </a:tcPr>
                </a:tc>
                <a:extLst>
                  <a:ext uri="{0D108BD9-81ED-4DB2-BD59-A6C34878D82A}">
                    <a16:rowId xmlns:a16="http://schemas.microsoft.com/office/drawing/2014/main" val="10001"/>
                  </a:ext>
                </a:extLst>
              </a:tr>
              <a:tr h="247650">
                <a:tc>
                  <a:txBody>
                    <a:bodyPr/>
                    <a:lstStyle/>
                    <a:p>
                      <a:pPr algn="r"/>
                      <a:r>
                        <a:rPr lang="en-US" sz="2400" b="1" dirty="0">
                          <a:latin typeface="Consolas" charset="0"/>
                          <a:ea typeface="Consolas" charset="0"/>
                          <a:cs typeface="Consolas" charset="0"/>
                        </a:rPr>
                        <a:t>0xF000</a:t>
                      </a:r>
                    </a:p>
                  </a:txBody>
                  <a:tcPr/>
                </a:tc>
                <a:tc>
                  <a:txBody>
                    <a:bodyPr/>
                    <a:lstStyle/>
                    <a:p>
                      <a:r>
                        <a:rPr lang="en-US" sz="2400" b="1" dirty="0">
                          <a:solidFill>
                            <a:schemeClr val="tx1"/>
                          </a:solidFill>
                          <a:latin typeface="Consolas" charset="0"/>
                          <a:ea typeface="Consolas" charset="0"/>
                          <a:cs typeface="Consolas" charset="0"/>
                        </a:rPr>
                        <a:t>0x00000000</a:t>
                      </a:r>
                    </a:p>
                  </a:txBody>
                  <a:tcPr>
                    <a:noFill/>
                  </a:tcPr>
                </a:tc>
                <a:extLst>
                  <a:ext uri="{0D108BD9-81ED-4DB2-BD59-A6C34878D82A}">
                    <a16:rowId xmlns:a16="http://schemas.microsoft.com/office/drawing/2014/main" val="10002"/>
                  </a:ext>
                </a:extLst>
              </a:tr>
              <a:tr h="247650">
                <a:tc>
                  <a:txBody>
                    <a:bodyPr/>
                    <a:lstStyle/>
                    <a:p>
                      <a:pPr algn="r"/>
                      <a:r>
                        <a:rPr lang="en-US" sz="2400" b="1" dirty="0">
                          <a:latin typeface="Consolas" charset="0"/>
                          <a:ea typeface="Consolas" charset="0"/>
                          <a:cs typeface="Consolas" charset="0"/>
                        </a:rPr>
                        <a:t>0xEFFC</a:t>
                      </a:r>
                    </a:p>
                  </a:txBody>
                  <a:tcPr/>
                </a:tc>
                <a:tc>
                  <a:txBody>
                    <a:bodyPr/>
                    <a:lstStyle/>
                    <a:p>
                      <a:r>
                        <a:rPr lang="en-US" sz="2400" b="1" dirty="0">
                          <a:solidFill>
                            <a:schemeClr val="tx1"/>
                          </a:solidFill>
                          <a:latin typeface="Consolas" charset="0"/>
                          <a:ea typeface="Consolas" charset="0"/>
                          <a:cs typeface="Consolas" charset="0"/>
                        </a:rPr>
                        <a:t>0x00000000</a:t>
                      </a:r>
                    </a:p>
                  </a:txBody>
                  <a:tcPr>
                    <a:noFill/>
                  </a:tcPr>
                </a:tc>
                <a:extLst>
                  <a:ext uri="{0D108BD9-81ED-4DB2-BD59-A6C34878D82A}">
                    <a16:rowId xmlns:a16="http://schemas.microsoft.com/office/drawing/2014/main" val="10003"/>
                  </a:ext>
                </a:extLst>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830522629"/>
              </p:ext>
            </p:extLst>
          </p:nvPr>
        </p:nvGraphicFramePr>
        <p:xfrm>
          <a:off x="6019800" y="3426517"/>
          <a:ext cx="3220330" cy="457200"/>
        </p:xfrm>
        <a:graphic>
          <a:graphicData uri="http://schemas.openxmlformats.org/drawingml/2006/table">
            <a:tbl>
              <a:tblPr>
                <a:tableStyleId>{073A0DAA-6AF3-43AB-8588-CEC1D06C72B9}</a:tableStyleId>
              </a:tblPr>
              <a:tblGrid>
                <a:gridCol w="1278329">
                  <a:extLst>
                    <a:ext uri="{9D8B030D-6E8A-4147-A177-3AD203B41FA5}">
                      <a16:colId xmlns:a16="http://schemas.microsoft.com/office/drawing/2014/main" val="20000"/>
                    </a:ext>
                  </a:extLst>
                </a:gridCol>
                <a:gridCol w="1942001">
                  <a:extLst>
                    <a:ext uri="{9D8B030D-6E8A-4147-A177-3AD203B41FA5}">
                      <a16:colId xmlns:a16="http://schemas.microsoft.com/office/drawing/2014/main" val="20001"/>
                    </a:ext>
                  </a:extLst>
                </a:gridCol>
              </a:tblGrid>
              <a:tr h="457200">
                <a:tc>
                  <a:txBody>
                    <a:bodyPr/>
                    <a:lstStyle/>
                    <a:p>
                      <a:pPr algn="r"/>
                      <a:r>
                        <a:rPr lang="en-US" sz="2400" b="1" dirty="0">
                          <a:latin typeface="Consolas" charset="0"/>
                          <a:ea typeface="Consolas" charset="0"/>
                          <a:cs typeface="Consolas" charset="0"/>
                        </a:rPr>
                        <a:t>0xEFF8</a:t>
                      </a:r>
                    </a:p>
                  </a:txBody>
                  <a:tcPr/>
                </a:tc>
                <a:tc>
                  <a:txBody>
                    <a:bodyPr/>
                    <a:lstStyle/>
                    <a:p>
                      <a:r>
                        <a:rPr lang="en-US" sz="2400" b="1" dirty="0">
                          <a:solidFill>
                            <a:schemeClr val="tx1"/>
                          </a:solidFill>
                          <a:latin typeface="Consolas" charset="0"/>
                          <a:ea typeface="Consolas" charset="0"/>
                          <a:cs typeface="Consolas" charset="0"/>
                        </a:rPr>
                        <a:t>0x00000000</a:t>
                      </a:r>
                    </a:p>
                  </a:txBody>
                  <a:tcPr>
                    <a:noFill/>
                  </a:tcPr>
                </a:tc>
                <a:extLst>
                  <a:ext uri="{0D108BD9-81ED-4DB2-BD59-A6C34878D82A}">
                    <a16:rowId xmlns:a16="http://schemas.microsoft.com/office/drawing/2014/main" val="10000"/>
                  </a:ext>
                </a:extLst>
              </a:tr>
            </a:tbl>
          </a:graphicData>
        </a:graphic>
      </p:graphicFrame>
      <p:grpSp>
        <p:nvGrpSpPr>
          <p:cNvPr id="11" name="Group 10"/>
          <p:cNvGrpSpPr/>
          <p:nvPr/>
        </p:nvGrpSpPr>
        <p:grpSpPr>
          <a:xfrm>
            <a:off x="5190497" y="2981479"/>
            <a:ext cx="829303" cy="461665"/>
            <a:chOff x="5181600" y="1864667"/>
            <a:chExt cx="829303" cy="461665"/>
          </a:xfrm>
        </p:grpSpPr>
        <p:sp>
          <p:nvSpPr>
            <p:cNvPr id="9" name="Right Arrow 8"/>
            <p:cNvSpPr/>
            <p:nvPr/>
          </p:nvSpPr>
          <p:spPr>
            <a:xfrm>
              <a:off x="5706103" y="1943100"/>
              <a:ext cx="304800" cy="304800"/>
            </a:xfrm>
            <a:prstGeom prst="rightArrow">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5181600" y="1864667"/>
              <a:ext cx="524503" cy="461665"/>
            </a:xfrm>
            <a:prstGeom prst="rect">
              <a:avLst/>
            </a:prstGeom>
            <a:noFill/>
          </p:spPr>
          <p:txBody>
            <a:bodyPr wrap="none" rtlCol="0">
              <a:spAutoFit/>
            </a:bodyPr>
            <a:lstStyle/>
            <a:p>
              <a:r>
                <a:rPr lang="en-US" sz="2400" b="1" dirty="0" err="1">
                  <a:latin typeface="Consolas" charset="0"/>
                  <a:ea typeface="Consolas" charset="0"/>
                  <a:cs typeface="Consolas" charset="0"/>
                </a:rPr>
                <a:t>sp</a:t>
              </a:r>
              <a:endParaRPr lang="en-US" sz="2400" b="1" dirty="0">
                <a:latin typeface="Consolas" charset="0"/>
                <a:ea typeface="Consolas" charset="0"/>
                <a:cs typeface="Consolas" charset="0"/>
              </a:endParaRPr>
            </a:p>
          </p:txBody>
        </p:sp>
      </p:grpSp>
      <p:pic>
        <p:nvPicPr>
          <p:cNvPr id="1026" name="Picture 2" descr="mage result for excuse me gif"/>
          <p:cNvPicPr>
            <a:picLocks noChangeAspect="1" noChangeArrowheads="1"/>
          </p:cNvPicPr>
          <p:nvPr/>
        </p:nvPicPr>
        <p:blipFill>
          <a:blip r:embed="rId3">
            <a:alphaModFix amt="40000"/>
            <a:extLst>
              <a:ext uri="{28A0092B-C50C-407E-A947-70E740481C1C}">
                <a14:useLocalDpi xmlns:a14="http://schemas.microsoft.com/office/drawing/2010/main" val="0"/>
              </a:ext>
            </a:extLst>
          </a:blip>
          <a:srcRect/>
          <a:stretch>
            <a:fillRect/>
          </a:stretch>
        </p:blipFill>
        <p:spPr bwMode="auto">
          <a:xfrm>
            <a:off x="4842830" y="1562101"/>
            <a:ext cx="1104604" cy="12954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4" name="Table 13"/>
          <p:cNvGraphicFramePr>
            <a:graphicFrameLocks noGrp="1"/>
          </p:cNvGraphicFramePr>
          <p:nvPr/>
        </p:nvGraphicFramePr>
        <p:xfrm>
          <a:off x="7298129" y="3425397"/>
          <a:ext cx="1942001" cy="457200"/>
        </p:xfrm>
        <a:graphic>
          <a:graphicData uri="http://schemas.openxmlformats.org/drawingml/2006/table">
            <a:tbl>
              <a:tblPr>
                <a:tableStyleId>{073A0DAA-6AF3-43AB-8588-CEC1D06C72B9}</a:tableStyleId>
              </a:tblPr>
              <a:tblGrid>
                <a:gridCol w="1942001">
                  <a:extLst>
                    <a:ext uri="{9D8B030D-6E8A-4147-A177-3AD203B41FA5}">
                      <a16:colId xmlns:a16="http://schemas.microsoft.com/office/drawing/2014/main" val="20000"/>
                    </a:ext>
                  </a:extLst>
                </a:gridCol>
              </a:tblGrid>
              <a:tr h="457200">
                <a:tc>
                  <a:txBody>
                    <a:bodyPr/>
                    <a:lstStyle/>
                    <a:p>
                      <a:r>
                        <a:rPr lang="en-US" sz="2400" b="1" dirty="0">
                          <a:solidFill>
                            <a:srgbClr val="FF0000"/>
                          </a:solidFill>
                          <a:latin typeface="Consolas" charset="0"/>
                          <a:ea typeface="Consolas" charset="0"/>
                          <a:cs typeface="Consolas" charset="0"/>
                        </a:rPr>
                        <a:t>0xC0DEBEEF</a:t>
                      </a:r>
                    </a:p>
                  </a:txBody>
                  <a:tcPr>
                    <a:solidFill>
                      <a:schemeClr val="bg1"/>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192181054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026"/>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42" presetClass="path" presetSubtype="0" accel="50000" decel="50000" fill="hold" nodeType="clickEffect">
                                  <p:stCondLst>
                                    <p:cond delay="0"/>
                                  </p:stCondLst>
                                  <p:childTnLst>
                                    <p:animMotion origin="layout" path="M -8.33333E-7 -4.44444E-6 L -8.33333E-7 0.08084 " pathEditMode="relative" rAng="0" ptsTypes="AA">
                                      <p:cBhvr>
                                        <p:cTn id="34" dur="300" fill="hold"/>
                                        <p:tgtEl>
                                          <p:spTgt spid="11"/>
                                        </p:tgtEl>
                                        <p:attrNameLst>
                                          <p:attrName>ppt_x</p:attrName>
                                          <p:attrName>ppt_y</p:attrName>
                                        </p:attrNameLst>
                                      </p:cBhvr>
                                      <p:rCtr x="0" y="4028"/>
                                    </p:animMotion>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4"/>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4"/>
    </p:bldLst>
  </p:timing>
</p:sld>
</file>

<file path=ppt/theme/theme1.xml><?xml version="1.0" encoding="utf-8"?>
<a:theme xmlns:a="http://schemas.openxmlformats.org/drawingml/2006/main" name="1_02 - C - Basics">
  <a:themeElements>
    <a:clrScheme name="Custom 2">
      <a:dk1>
        <a:srgbClr val="000000"/>
      </a:dk1>
      <a:lt1>
        <a:srgbClr val="FFFFFF"/>
      </a:lt1>
      <a:dk2>
        <a:srgbClr val="3B481E"/>
      </a:dk2>
      <a:lt2>
        <a:srgbClr val="FFFFFF"/>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2">
      <a:majorFont>
        <a:latin typeface="Segoe WP Semibold"/>
        <a:ea typeface=""/>
        <a:cs typeface=""/>
      </a:majorFont>
      <a:minorFont>
        <a:latin typeface="Segoe U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slides_fall_2017" id="{93D034CE-FEB5-4D4D-96F7-6B7F8A5EB99A}" vid="{194AE869-5029-ED49-81EA-C574BDDBE67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24804</TotalTime>
  <Words>2755</Words>
  <Application>Microsoft Macintosh PowerPoint</Application>
  <PresentationFormat>On-screen Show (16:10)</PresentationFormat>
  <Paragraphs>443</Paragraphs>
  <Slides>27</Slides>
  <Notes>20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27</vt:i4>
      </vt:variant>
    </vt:vector>
  </HeadingPairs>
  <TitlesOfParts>
    <vt:vector size="36" baseType="lpstr">
      <vt:lpstr>Arial</vt:lpstr>
      <vt:lpstr>Calibri</vt:lpstr>
      <vt:lpstr>Consolas</vt:lpstr>
      <vt:lpstr>Courier New</vt:lpstr>
      <vt:lpstr>Segoe UI</vt:lpstr>
      <vt:lpstr>Segoe WP Semibold</vt:lpstr>
      <vt:lpstr>Trebuchet MS</vt:lpstr>
      <vt:lpstr>Wingdings</vt:lpstr>
      <vt:lpstr>1_02 - C - Basics</vt:lpstr>
      <vt:lpstr>The Stack and Saved Registers</vt:lpstr>
      <vt:lpstr>Class announcements</vt:lpstr>
      <vt:lpstr>The Call Stack</vt:lpstr>
      <vt:lpstr>What's the Call Stack?</vt:lpstr>
      <vt:lpstr>Activation Records (ARs) or "Stack Frames"</vt:lpstr>
      <vt:lpstr>Call = push, return = pop (animated)</vt:lpstr>
      <vt:lpstr>Recursive functions (animated)</vt:lpstr>
      <vt:lpstr>The Stack in MIPS</vt:lpstr>
      <vt:lpstr>The stack pointer (animated)</vt:lpstr>
      <vt:lpstr>Doing that in MIPS (animated)</vt:lpstr>
      <vt:lpstr>Going the other direction (animated)</vt:lpstr>
      <vt:lpstr>Shortening the pushes and pops</vt:lpstr>
      <vt:lpstr>The solution to our "one bookmark" problem</vt:lpstr>
      <vt:lpstr>All functions share the registers.</vt:lpstr>
      <vt:lpstr>Lah dee daa</vt:lpstr>
      <vt:lpstr>Everything's just fine, right?</vt:lpstr>
      <vt:lpstr>Scribbling on someone else's notes</vt:lpstr>
      <vt:lpstr>Whenever you call a function…</vt:lpstr>
      <vt:lpstr>The ATV rule is a GOOD THING.</vt:lpstr>
      <vt:lpstr>Saved registers</vt:lpstr>
      <vt:lpstr>All functions share the registers…</vt:lpstr>
      <vt:lpstr>The s register contract</vt:lpstr>
      <vt:lpstr>The magic is in the contract, not the registers</vt:lpstr>
      <vt:lpstr>Putting it all together</vt:lpstr>
      <vt:lpstr>Bird's eye view</vt:lpstr>
      <vt:lpstr>Caller and Callee</vt:lpstr>
      <vt:lpstr>It's about reducing cognitive load.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Computer Organization and Assembly!</dc:title>
  <dc:creator>Billingsley, Jarrett F</dc:creator>
  <cp:lastModifiedBy>Billingsley, Jarrett F</cp:lastModifiedBy>
  <cp:revision>416</cp:revision>
  <cp:lastPrinted>2017-09-07T03:08:04Z</cp:lastPrinted>
  <dcterms:created xsi:type="dcterms:W3CDTF">2017-08-16T23:52:35Z</dcterms:created>
  <dcterms:modified xsi:type="dcterms:W3CDTF">2024-09-25T03:36:10Z</dcterms:modified>
</cp:coreProperties>
</file>