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5" r:id="rId1"/>
  </p:sldMasterIdLst>
  <p:notesMasterIdLst>
    <p:notesMasterId r:id="rId27"/>
  </p:notesMasterIdLst>
  <p:sldIdLst>
    <p:sldId id="256" r:id="rId2"/>
    <p:sldId id="510" r:id="rId3"/>
    <p:sldId id="631" r:id="rId4"/>
    <p:sldId id="609" r:id="rId5"/>
    <p:sldId id="598" r:id="rId6"/>
    <p:sldId id="619" r:id="rId7"/>
    <p:sldId id="620" r:id="rId8"/>
    <p:sldId id="621" r:id="rId9"/>
    <p:sldId id="639" r:id="rId10"/>
    <p:sldId id="623" r:id="rId11"/>
    <p:sldId id="556" r:id="rId12"/>
    <p:sldId id="633" r:id="rId13"/>
    <p:sldId id="635" r:id="rId14"/>
    <p:sldId id="636" r:id="rId15"/>
    <p:sldId id="550" r:id="rId16"/>
    <p:sldId id="637" r:id="rId17"/>
    <p:sldId id="638" r:id="rId18"/>
    <p:sldId id="622" r:id="rId19"/>
    <p:sldId id="614" r:id="rId20"/>
    <p:sldId id="602" r:id="rId21"/>
    <p:sldId id="603" r:id="rId22"/>
    <p:sldId id="624" r:id="rId23"/>
    <p:sldId id="625" r:id="rId24"/>
    <p:sldId id="634" r:id="rId25"/>
    <p:sldId id="630" r:id="rId26"/>
  </p:sldIdLst>
  <p:sldSz cx="9144000" cy="5715000" type="screen16x10"/>
  <p:notesSz cx="6858000" cy="9144000"/>
  <p:defaultTextStyle>
    <a:defPPr>
      <a:defRPr lang="en-US"/>
    </a:defPPr>
    <a:lvl1pPr marL="0" algn="l" defTabSz="713232" rtl="0" eaLnBrk="1" latinLnBrk="0" hangingPunct="1">
      <a:defRPr sz="1404" kern="1200">
        <a:solidFill>
          <a:schemeClr val="tx1"/>
        </a:solidFill>
        <a:latin typeface="+mn-lt"/>
        <a:ea typeface="+mn-ea"/>
        <a:cs typeface="+mn-cs"/>
      </a:defRPr>
    </a:lvl1pPr>
    <a:lvl2pPr marL="356616" algn="l" defTabSz="713232" rtl="0" eaLnBrk="1" latinLnBrk="0" hangingPunct="1">
      <a:defRPr sz="1404" kern="1200">
        <a:solidFill>
          <a:schemeClr val="tx1"/>
        </a:solidFill>
        <a:latin typeface="+mn-lt"/>
        <a:ea typeface="+mn-ea"/>
        <a:cs typeface="+mn-cs"/>
      </a:defRPr>
    </a:lvl2pPr>
    <a:lvl3pPr marL="713232" algn="l" defTabSz="713232" rtl="0" eaLnBrk="1" latinLnBrk="0" hangingPunct="1">
      <a:defRPr sz="1404" kern="1200">
        <a:solidFill>
          <a:schemeClr val="tx1"/>
        </a:solidFill>
        <a:latin typeface="+mn-lt"/>
        <a:ea typeface="+mn-ea"/>
        <a:cs typeface="+mn-cs"/>
      </a:defRPr>
    </a:lvl3pPr>
    <a:lvl4pPr marL="1069848" algn="l" defTabSz="713232" rtl="0" eaLnBrk="1" latinLnBrk="0" hangingPunct="1">
      <a:defRPr sz="1404" kern="1200">
        <a:solidFill>
          <a:schemeClr val="tx1"/>
        </a:solidFill>
        <a:latin typeface="+mn-lt"/>
        <a:ea typeface="+mn-ea"/>
        <a:cs typeface="+mn-cs"/>
      </a:defRPr>
    </a:lvl4pPr>
    <a:lvl5pPr marL="1426464" algn="l" defTabSz="713232" rtl="0" eaLnBrk="1" latinLnBrk="0" hangingPunct="1">
      <a:defRPr sz="1404" kern="1200">
        <a:solidFill>
          <a:schemeClr val="tx1"/>
        </a:solidFill>
        <a:latin typeface="+mn-lt"/>
        <a:ea typeface="+mn-ea"/>
        <a:cs typeface="+mn-cs"/>
      </a:defRPr>
    </a:lvl5pPr>
    <a:lvl6pPr marL="1783080" algn="l" defTabSz="713232" rtl="0" eaLnBrk="1" latinLnBrk="0" hangingPunct="1">
      <a:defRPr sz="1404" kern="1200">
        <a:solidFill>
          <a:schemeClr val="tx1"/>
        </a:solidFill>
        <a:latin typeface="+mn-lt"/>
        <a:ea typeface="+mn-ea"/>
        <a:cs typeface="+mn-cs"/>
      </a:defRPr>
    </a:lvl6pPr>
    <a:lvl7pPr marL="2139696" algn="l" defTabSz="713232" rtl="0" eaLnBrk="1" latinLnBrk="0" hangingPunct="1">
      <a:defRPr sz="1404" kern="1200">
        <a:solidFill>
          <a:schemeClr val="tx1"/>
        </a:solidFill>
        <a:latin typeface="+mn-lt"/>
        <a:ea typeface="+mn-ea"/>
        <a:cs typeface="+mn-cs"/>
      </a:defRPr>
    </a:lvl7pPr>
    <a:lvl8pPr marL="2496312" algn="l" defTabSz="713232" rtl="0" eaLnBrk="1" latinLnBrk="0" hangingPunct="1">
      <a:defRPr sz="1404" kern="1200">
        <a:solidFill>
          <a:schemeClr val="tx1"/>
        </a:solidFill>
        <a:latin typeface="+mn-lt"/>
        <a:ea typeface="+mn-ea"/>
        <a:cs typeface="+mn-cs"/>
      </a:defRPr>
    </a:lvl8pPr>
    <a:lvl9pPr marL="2852928" algn="l" defTabSz="713232" rtl="0" eaLnBrk="1" latinLnBrk="0" hangingPunct="1">
      <a:defRPr sz="1404"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800" userDrawn="1">
          <p15:clr>
            <a:srgbClr val="A4A3A4"/>
          </p15:clr>
        </p15:guide>
        <p15:guide id="2" pos="129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8D0D0"/>
    <a:srgbClr val="FCA8B0"/>
    <a:srgbClr val="B9819E"/>
    <a:srgbClr val="D0D8E9"/>
    <a:srgbClr val="00FF00"/>
    <a:srgbClr val="CDC08D"/>
    <a:srgbClr val="F0E0A4"/>
    <a:srgbClr val="CE4143"/>
    <a:srgbClr val="999999"/>
    <a:srgbClr val="D9757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010" autoAdjust="0"/>
    <p:restoredTop sz="90567" autoAdjust="0"/>
  </p:normalViewPr>
  <p:slideViewPr>
    <p:cSldViewPr>
      <p:cViewPr varScale="1">
        <p:scale>
          <a:sx n="132" d="100"/>
          <a:sy n="132" d="100"/>
        </p:scale>
        <p:origin x="1304" y="176"/>
      </p:cViewPr>
      <p:guideLst>
        <p:guide orient="horz" pos="1800"/>
        <p:guide pos="1296"/>
      </p:guideLst>
    </p:cSldViewPr>
  </p:slideViewPr>
  <p:outlineViewPr>
    <p:cViewPr>
      <p:scale>
        <a:sx n="33" d="100"/>
        <a:sy n="33" d="100"/>
      </p:scale>
      <p:origin x="0" y="0"/>
    </p:cViewPr>
  </p:outlin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9093253-51AE-4C40-AB6B-AA3A7DF4D210}" type="datetimeFigureOut">
              <a:rPr lang="en-US" smtClean="0"/>
              <a:pPr/>
              <a:t>9/3/24</a:t>
            </a:fld>
            <a:endParaRPr lang="en-US"/>
          </a:p>
        </p:txBody>
      </p:sp>
      <p:sp>
        <p:nvSpPr>
          <p:cNvPr id="4" name="Slide Image Placeholder 3"/>
          <p:cNvSpPr>
            <a:spLocks noGrp="1" noRot="1" noChangeAspect="1"/>
          </p:cNvSpPr>
          <p:nvPr>
            <p:ph type="sldImg" idx="2"/>
          </p:nvPr>
        </p:nvSpPr>
        <p:spPr>
          <a:xfrm>
            <a:off x="960438" y="1143000"/>
            <a:ext cx="49371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99729AB-B77D-48AE-AA10-D1BD2B4D03EA}" type="slidenum">
              <a:rPr lang="en-US" smtClean="0"/>
              <a:pPr/>
              <a:t>‹#›</a:t>
            </a:fld>
            <a:endParaRPr lang="en-US"/>
          </a:p>
        </p:txBody>
      </p:sp>
    </p:spTree>
    <p:extLst>
      <p:ext uri="{BB962C8B-B14F-4D97-AF65-F5344CB8AC3E}">
        <p14:creationId xmlns:p14="http://schemas.microsoft.com/office/powerpoint/2010/main" val="2560305392"/>
      </p:ext>
    </p:extLst>
  </p:cSld>
  <p:clrMap bg1="lt1" tx1="dk1" bg2="lt2" tx2="dk2" accent1="accent1" accent2="accent2" accent3="accent3" accent4="accent4" accent5="accent5" accent6="accent6" hlink="hlink" folHlink="folHlink"/>
  <p:notesStyle>
    <a:lvl1pPr marL="0" algn="l" defTabSz="713232" rtl="0" eaLnBrk="1" latinLnBrk="0" hangingPunct="1">
      <a:defRPr sz="936" kern="1200">
        <a:solidFill>
          <a:schemeClr val="tx1"/>
        </a:solidFill>
        <a:latin typeface="+mn-lt"/>
        <a:ea typeface="+mn-ea"/>
        <a:cs typeface="+mn-cs"/>
      </a:defRPr>
    </a:lvl1pPr>
    <a:lvl2pPr marL="356616" algn="l" defTabSz="713232" rtl="0" eaLnBrk="1" latinLnBrk="0" hangingPunct="1">
      <a:defRPr sz="936" kern="1200">
        <a:solidFill>
          <a:schemeClr val="tx1"/>
        </a:solidFill>
        <a:latin typeface="+mn-lt"/>
        <a:ea typeface="+mn-ea"/>
        <a:cs typeface="+mn-cs"/>
      </a:defRPr>
    </a:lvl2pPr>
    <a:lvl3pPr marL="713232" algn="l" defTabSz="713232" rtl="0" eaLnBrk="1" latinLnBrk="0" hangingPunct="1">
      <a:defRPr sz="936" kern="1200">
        <a:solidFill>
          <a:schemeClr val="tx1"/>
        </a:solidFill>
        <a:latin typeface="+mn-lt"/>
        <a:ea typeface="+mn-ea"/>
        <a:cs typeface="+mn-cs"/>
      </a:defRPr>
    </a:lvl3pPr>
    <a:lvl4pPr marL="1069848" algn="l" defTabSz="713232" rtl="0" eaLnBrk="1" latinLnBrk="0" hangingPunct="1">
      <a:defRPr sz="936" kern="1200">
        <a:solidFill>
          <a:schemeClr val="tx1"/>
        </a:solidFill>
        <a:latin typeface="+mn-lt"/>
        <a:ea typeface="+mn-ea"/>
        <a:cs typeface="+mn-cs"/>
      </a:defRPr>
    </a:lvl4pPr>
    <a:lvl5pPr marL="1426464" algn="l" defTabSz="713232" rtl="0" eaLnBrk="1" latinLnBrk="0" hangingPunct="1">
      <a:defRPr sz="936" kern="1200">
        <a:solidFill>
          <a:schemeClr val="tx1"/>
        </a:solidFill>
        <a:latin typeface="+mn-lt"/>
        <a:ea typeface="+mn-ea"/>
        <a:cs typeface="+mn-cs"/>
      </a:defRPr>
    </a:lvl5pPr>
    <a:lvl6pPr marL="1783080" algn="l" defTabSz="713232" rtl="0" eaLnBrk="1" latinLnBrk="0" hangingPunct="1">
      <a:defRPr sz="936" kern="1200">
        <a:solidFill>
          <a:schemeClr val="tx1"/>
        </a:solidFill>
        <a:latin typeface="+mn-lt"/>
        <a:ea typeface="+mn-ea"/>
        <a:cs typeface="+mn-cs"/>
      </a:defRPr>
    </a:lvl6pPr>
    <a:lvl7pPr marL="2139696" algn="l" defTabSz="713232" rtl="0" eaLnBrk="1" latinLnBrk="0" hangingPunct="1">
      <a:defRPr sz="936" kern="1200">
        <a:solidFill>
          <a:schemeClr val="tx1"/>
        </a:solidFill>
        <a:latin typeface="+mn-lt"/>
        <a:ea typeface="+mn-ea"/>
        <a:cs typeface="+mn-cs"/>
      </a:defRPr>
    </a:lvl7pPr>
    <a:lvl8pPr marL="2496312" algn="l" defTabSz="713232" rtl="0" eaLnBrk="1" latinLnBrk="0" hangingPunct="1">
      <a:defRPr sz="936" kern="1200">
        <a:solidFill>
          <a:schemeClr val="tx1"/>
        </a:solidFill>
        <a:latin typeface="+mn-lt"/>
        <a:ea typeface="+mn-ea"/>
        <a:cs typeface="+mn-cs"/>
      </a:defRPr>
    </a:lvl8pPr>
    <a:lvl9pPr marL="2852928" algn="l" defTabSz="713232" rtl="0" eaLnBrk="1" latinLnBrk="0" hangingPunct="1">
      <a:defRPr sz="936"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99729AB-B77D-48AE-AA10-D1BD2B4D03EA}"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a:t>or if you want to be pedantic, zero extension works only on </a:t>
            </a:r>
            <a:r>
              <a:rPr lang="en-US" i="1" dirty="0"/>
              <a:t>positive</a:t>
            </a:r>
            <a:r>
              <a:rPr lang="en-US" i="0" dirty="0"/>
              <a:t> signed integers and fails on negative ones. </a:t>
            </a:r>
          </a:p>
          <a:p>
            <a:pPr marL="171450" indent="-171450">
              <a:buFontTx/>
              <a:buChar char="-"/>
            </a:pPr>
            <a:r>
              <a:rPr lang="en-US" i="0" dirty="0"/>
              <a:t>but an operation that only works “some of the time” isn’t very useful, is it?</a:t>
            </a:r>
            <a:endParaRPr lang="en-US" dirty="0"/>
          </a:p>
        </p:txBody>
      </p:sp>
      <p:sp>
        <p:nvSpPr>
          <p:cNvPr id="4" name="Slide Number Placeholder 3"/>
          <p:cNvSpPr>
            <a:spLocks noGrp="1"/>
          </p:cNvSpPr>
          <p:nvPr>
            <p:ph type="sldNum" sz="quarter" idx="5"/>
          </p:nvPr>
        </p:nvSpPr>
        <p:spPr/>
        <p:txBody>
          <a:bodyPr/>
          <a:lstStyle/>
          <a:p>
            <a:fld id="{999729AB-B77D-48AE-AA10-D1BD2B4D03EA}" type="slidenum">
              <a:rPr lang="en-US" smtClean="0"/>
              <a:pPr/>
              <a:t>14</a:t>
            </a:fld>
            <a:endParaRPr lang="en-US"/>
          </a:p>
        </p:txBody>
      </p:sp>
    </p:spTree>
    <p:extLst>
      <p:ext uri="{BB962C8B-B14F-4D97-AF65-F5344CB8AC3E}">
        <p14:creationId xmlns:p14="http://schemas.microsoft.com/office/powerpoint/2010/main" val="3810310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a:t>sign extension is important because it preserves the sign and value of signed numbers!</a:t>
            </a:r>
          </a:p>
          <a:p>
            <a:pPr marL="171450" indent="-171450">
              <a:buFontTx/>
              <a:buChar char="-"/>
            </a:pPr>
            <a:r>
              <a:rPr lang="en-US" dirty="0"/>
              <a:t>if you think of the original MSB as having a value of “-m”, then because each place is 2 times the next lower place, adding a 1 in front of a negative number is like adding “-2m + m”, which is “-m”, which is what you started with. this generalizes to any number of 1s you put in front (e.g. adding 11 in front is like adding “-4m + 2m + m” which is “-m”).</a:t>
            </a:r>
          </a:p>
        </p:txBody>
      </p:sp>
      <p:sp>
        <p:nvSpPr>
          <p:cNvPr id="4" name="Slide Number Placeholder 3"/>
          <p:cNvSpPr>
            <a:spLocks noGrp="1"/>
          </p:cNvSpPr>
          <p:nvPr>
            <p:ph type="sldNum" sz="quarter" idx="10"/>
          </p:nvPr>
        </p:nvSpPr>
        <p:spPr/>
        <p:txBody>
          <a:bodyPr/>
          <a:lstStyle/>
          <a:p>
            <a:fld id="{999729AB-B77D-48AE-AA10-D1BD2B4D03EA}" type="slidenum">
              <a:rPr lang="en-US" smtClean="0"/>
              <a:pPr/>
              <a:t>15</a:t>
            </a:fld>
            <a:endParaRPr lang="en-US"/>
          </a:p>
        </p:txBody>
      </p:sp>
    </p:spTree>
    <p:extLst>
      <p:ext uri="{BB962C8B-B14F-4D97-AF65-F5344CB8AC3E}">
        <p14:creationId xmlns:p14="http://schemas.microsoft.com/office/powerpoint/2010/main" val="7788355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a:t>truncation doesn’t </a:t>
            </a:r>
            <a:r>
              <a:rPr lang="en-US" i="1" dirty="0"/>
              <a:t>always</a:t>
            </a:r>
            <a:r>
              <a:rPr lang="en-US" i="0" dirty="0"/>
              <a:t> give you a different value. the first example worked fine.</a:t>
            </a:r>
          </a:p>
          <a:p>
            <a:pPr marL="528066" lvl="1" indent="-171450">
              <a:buFontTx/>
              <a:buChar char="-"/>
            </a:pPr>
            <a:r>
              <a:rPr lang="en-US" i="0" dirty="0"/>
              <a:t>the rule is, “if the value fits into the range of representable values for the target number of bits, it will work, otherwise you will get strange results.” </a:t>
            </a:r>
          </a:p>
          <a:p>
            <a:pPr marL="528066" lvl="1" indent="-171450">
              <a:buFontTx/>
              <a:buChar char="-"/>
            </a:pPr>
            <a:r>
              <a:rPr lang="en-US" i="0" dirty="0"/>
              <a:t>in the first example, 9 is in the range of representable values for 4 bits (0 to 15), so it works. </a:t>
            </a:r>
          </a:p>
          <a:p>
            <a:pPr marL="528066" lvl="1" indent="-171450">
              <a:buFontTx/>
              <a:buChar char="-"/>
            </a:pPr>
            <a:r>
              <a:rPr lang="en-US" i="0" dirty="0"/>
              <a:t>but in the second example, 9 is </a:t>
            </a:r>
            <a:r>
              <a:rPr lang="en-US" i="1" dirty="0"/>
              <a:t>not</a:t>
            </a:r>
            <a:r>
              <a:rPr lang="en-US" i="0" dirty="0"/>
              <a:t> in the range of representable values for 3 bits (0 to 7), so it fails.</a:t>
            </a:r>
            <a:endParaRPr lang="en-US" dirty="0"/>
          </a:p>
        </p:txBody>
      </p:sp>
      <p:sp>
        <p:nvSpPr>
          <p:cNvPr id="4" name="Slide Number Placeholder 3"/>
          <p:cNvSpPr>
            <a:spLocks noGrp="1"/>
          </p:cNvSpPr>
          <p:nvPr>
            <p:ph type="sldNum" sz="quarter" idx="5"/>
          </p:nvPr>
        </p:nvSpPr>
        <p:spPr/>
        <p:txBody>
          <a:bodyPr/>
          <a:lstStyle/>
          <a:p>
            <a:fld id="{999729AB-B77D-48AE-AA10-D1BD2B4D03EA}" type="slidenum">
              <a:rPr lang="en-US" smtClean="0"/>
              <a:pPr/>
              <a:t>16</a:t>
            </a:fld>
            <a:endParaRPr lang="en-US"/>
          </a:p>
        </p:txBody>
      </p:sp>
    </p:spTree>
    <p:extLst>
      <p:ext uri="{BB962C8B-B14F-4D97-AF65-F5344CB8AC3E}">
        <p14:creationId xmlns:p14="http://schemas.microsoft.com/office/powerpoint/2010/main" val="8489445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a:t>remember modulo gives you the </a:t>
            </a:r>
            <a:r>
              <a:rPr lang="en-US" i="1" dirty="0"/>
              <a:t>remainder after dividing. </a:t>
            </a:r>
            <a:r>
              <a:rPr lang="en-US" i="0" dirty="0"/>
              <a:t>so when I say “modulo 2</a:t>
            </a:r>
            <a:r>
              <a:rPr lang="en-US" i="0" baseline="30000" dirty="0"/>
              <a:t>n</a:t>
            </a:r>
            <a:r>
              <a:rPr lang="en-US" i="0" dirty="0"/>
              <a:t>”, that means “the remainder after you divide by 2</a:t>
            </a:r>
            <a:r>
              <a:rPr lang="en-US" i="0" baseline="30000" dirty="0"/>
              <a:t>n</a:t>
            </a:r>
            <a:r>
              <a:rPr lang="en-US" i="0" dirty="0"/>
              <a:t>.”</a:t>
            </a:r>
          </a:p>
          <a:p>
            <a:pPr marL="171450" indent="-171450">
              <a:buFontTx/>
              <a:buChar char="-"/>
            </a:pPr>
            <a:r>
              <a:rPr lang="en-US" i="0" dirty="0"/>
              <a:t>1111</a:t>
            </a:r>
            <a:r>
              <a:rPr lang="en-US" i="0" baseline="-25000" dirty="0"/>
              <a:t>2</a:t>
            </a:r>
            <a:r>
              <a:rPr lang="en-US" i="0" dirty="0"/>
              <a:t> + 0001</a:t>
            </a:r>
            <a:r>
              <a:rPr lang="en-US" i="0" baseline="-25000" dirty="0"/>
              <a:t>2</a:t>
            </a:r>
            <a:r>
              <a:rPr lang="en-US" i="0" dirty="0"/>
              <a:t> = 10000</a:t>
            </a:r>
            <a:r>
              <a:rPr lang="en-US" i="0" baseline="-25000" dirty="0"/>
              <a:t>2</a:t>
            </a:r>
            <a:r>
              <a:rPr lang="en-US" i="0" dirty="0"/>
              <a:t>, but truncated to 4 bits, it’s 0000</a:t>
            </a:r>
            <a:r>
              <a:rPr lang="en-US" i="0" baseline="-25000" dirty="0"/>
              <a:t>2</a:t>
            </a:r>
            <a:r>
              <a:rPr lang="en-US" i="0" dirty="0"/>
              <a:t>, because it’s modulo 2</a:t>
            </a:r>
            <a:r>
              <a:rPr lang="en-US" i="0" baseline="30000" dirty="0"/>
              <a:t>4</a:t>
            </a:r>
            <a:r>
              <a:rPr lang="en-US" i="0" dirty="0"/>
              <a:t> = 16!</a:t>
            </a:r>
          </a:p>
        </p:txBody>
      </p:sp>
      <p:sp>
        <p:nvSpPr>
          <p:cNvPr id="4" name="Slide Number Placeholder 3"/>
          <p:cNvSpPr>
            <a:spLocks noGrp="1"/>
          </p:cNvSpPr>
          <p:nvPr>
            <p:ph type="sldNum" sz="quarter" idx="5"/>
          </p:nvPr>
        </p:nvSpPr>
        <p:spPr/>
        <p:txBody>
          <a:bodyPr/>
          <a:lstStyle/>
          <a:p>
            <a:fld id="{999729AB-B77D-48AE-AA10-D1BD2B4D03EA}" type="slidenum">
              <a:rPr lang="en-US" smtClean="0"/>
              <a:pPr/>
              <a:t>17</a:t>
            </a:fld>
            <a:endParaRPr lang="en-US"/>
          </a:p>
        </p:txBody>
      </p:sp>
    </p:spTree>
    <p:extLst>
      <p:ext uri="{BB962C8B-B14F-4D97-AF65-F5344CB8AC3E}">
        <p14:creationId xmlns:p14="http://schemas.microsoft.com/office/powerpoint/2010/main" val="28825457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 there’s an interactive version of this on my page! Materials, Reference, The Number Circle. </a:t>
            </a:r>
          </a:p>
          <a:p>
            <a:r>
              <a:rPr lang="en-US" baseline="0" dirty="0"/>
              <a:t>- -2 + 5 takes us to 3, which is correct</a:t>
            </a:r>
            <a:r>
              <a:rPr lang="mr-IN" baseline="0" dirty="0"/>
              <a:t>…</a:t>
            </a:r>
            <a:r>
              <a:rPr lang="en-US" baseline="0" dirty="0"/>
              <a:t> interesting</a:t>
            </a:r>
          </a:p>
          <a:p>
            <a:pPr marL="0" marR="0" indent="0" algn="l" defTabSz="713232" rtl="0" eaLnBrk="1" fontAlgn="auto" latinLnBrk="0" hangingPunct="1">
              <a:lnSpc>
                <a:spcPct val="100000"/>
              </a:lnSpc>
              <a:spcBef>
                <a:spcPts val="0"/>
              </a:spcBef>
              <a:spcAft>
                <a:spcPts val="0"/>
              </a:spcAft>
              <a:buClrTx/>
              <a:buSzTx/>
              <a:buFontTx/>
              <a:buNone/>
              <a:tabLst/>
              <a:defRPr/>
            </a:pPr>
            <a:r>
              <a:rPr lang="en-US" dirty="0"/>
              <a:t>- 14 + 5 takes us to 3, which is weird,</a:t>
            </a:r>
            <a:r>
              <a:rPr lang="en-US" baseline="0" dirty="0"/>
              <a:t> but makes sense in this number circle</a:t>
            </a:r>
          </a:p>
          <a:p>
            <a:pPr marL="0" marR="0" indent="0" algn="l" defTabSz="713232" rtl="0" eaLnBrk="1" fontAlgn="auto" latinLnBrk="0" hangingPunct="1">
              <a:lnSpc>
                <a:spcPct val="100000"/>
              </a:lnSpc>
              <a:spcBef>
                <a:spcPts val="0"/>
              </a:spcBef>
              <a:spcAft>
                <a:spcPts val="0"/>
              </a:spcAft>
              <a:buClrTx/>
              <a:buSzTx/>
              <a:buFontTx/>
              <a:buNone/>
              <a:tabLst/>
              <a:defRPr/>
            </a:pPr>
            <a:r>
              <a:rPr lang="en-US" baseline="0" dirty="0"/>
              <a:t>	- this is modular arithmetic: we say 14 + 5 = 3 </a:t>
            </a:r>
            <a:r>
              <a:rPr lang="en-US" i="1" baseline="0" dirty="0"/>
              <a:t>mod</a:t>
            </a:r>
            <a:r>
              <a:rPr lang="en-US" baseline="0" dirty="0"/>
              <a:t> 16.</a:t>
            </a:r>
          </a:p>
          <a:p>
            <a:pPr marL="0" marR="0" indent="0" algn="l" defTabSz="713232" rtl="0" eaLnBrk="1" fontAlgn="auto" latinLnBrk="0" hangingPunct="1">
              <a:lnSpc>
                <a:spcPct val="100000"/>
              </a:lnSpc>
              <a:spcBef>
                <a:spcPts val="0"/>
              </a:spcBef>
              <a:spcAft>
                <a:spcPts val="0"/>
              </a:spcAft>
              <a:buClrTx/>
              <a:buSzTx/>
              <a:buFontTx/>
              <a:buNone/>
              <a:tabLst/>
              <a:defRPr/>
            </a:pPr>
            <a:r>
              <a:rPr lang="en-US" baseline="0" dirty="0"/>
              <a:t>- negation </a:t>
            </a:r>
            <a:r>
              <a:rPr lang="en-US" i="1" baseline="0" dirty="0"/>
              <a:t>mirrors</a:t>
            </a:r>
            <a:r>
              <a:rPr lang="en-US" i="0" baseline="0" dirty="0"/>
              <a:t> across the vertical axis</a:t>
            </a:r>
          </a:p>
          <a:p>
            <a:pPr marL="0" marR="0" indent="0" algn="l" defTabSz="713232" rtl="0" eaLnBrk="1" fontAlgn="auto" latinLnBrk="0" hangingPunct="1">
              <a:lnSpc>
                <a:spcPct val="100000"/>
              </a:lnSpc>
              <a:spcBef>
                <a:spcPts val="0"/>
              </a:spcBef>
              <a:spcAft>
                <a:spcPts val="0"/>
              </a:spcAft>
              <a:buClrTx/>
              <a:buSzTx/>
              <a:buFontTx/>
              <a:buNone/>
              <a:tabLst/>
              <a:defRPr/>
            </a:pPr>
            <a:r>
              <a:rPr lang="en-US" i="0" baseline="0" dirty="0"/>
              <a:t>	- so 0 is its own mirror, and so is the most-negative-integer!</a:t>
            </a:r>
            <a:endParaRPr lang="en-US" baseline="0" dirty="0"/>
          </a:p>
        </p:txBody>
      </p:sp>
      <p:sp>
        <p:nvSpPr>
          <p:cNvPr id="4" name="Slide Number Placeholder 3"/>
          <p:cNvSpPr>
            <a:spLocks noGrp="1"/>
          </p:cNvSpPr>
          <p:nvPr>
            <p:ph type="sldNum" sz="quarter" idx="10"/>
          </p:nvPr>
        </p:nvSpPr>
        <p:spPr/>
        <p:txBody>
          <a:bodyPr/>
          <a:lstStyle/>
          <a:p>
            <a:fld id="{999729AB-B77D-48AE-AA10-D1BD2B4D03EA}" type="slidenum">
              <a:rPr lang="en-US" smtClean="0"/>
              <a:pPr/>
              <a:t>18</a:t>
            </a:fld>
            <a:endParaRPr lang="en-US"/>
          </a:p>
        </p:txBody>
      </p:sp>
    </p:spTree>
    <p:extLst>
      <p:ext uri="{BB962C8B-B14F-4D97-AF65-F5344CB8AC3E}">
        <p14:creationId xmlns:p14="http://schemas.microsoft.com/office/powerpoint/2010/main" val="58611416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99729AB-B77D-48AE-AA10-D1BD2B4D03EA}" type="slidenum">
              <a:rPr lang="en-US" smtClean="0"/>
              <a:pPr/>
              <a:t>20</a:t>
            </a:fld>
            <a:endParaRPr lang="en-US"/>
          </a:p>
        </p:txBody>
      </p:sp>
    </p:spTree>
    <p:extLst>
      <p:ext uri="{BB962C8B-B14F-4D97-AF65-F5344CB8AC3E}">
        <p14:creationId xmlns:p14="http://schemas.microsoft.com/office/powerpoint/2010/main" val="321081070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a:t>4</a:t>
            </a:r>
            <a:r>
              <a:rPr lang="en-US" baseline="-25000" dirty="0"/>
              <a:t>10</a:t>
            </a:r>
            <a:r>
              <a:rPr lang="en-US" dirty="0"/>
              <a:t> = 0100</a:t>
            </a:r>
            <a:r>
              <a:rPr lang="en-US" baseline="-25000" dirty="0"/>
              <a:t>2</a:t>
            </a:r>
            <a:r>
              <a:rPr lang="en-US" dirty="0"/>
              <a:t>, and when we flip that we get 1011</a:t>
            </a:r>
            <a:r>
              <a:rPr lang="en-US" baseline="-25000" dirty="0"/>
              <a:t>2</a:t>
            </a:r>
            <a:r>
              <a:rPr lang="en-US" dirty="0"/>
              <a:t> = 11</a:t>
            </a:r>
            <a:r>
              <a:rPr lang="en-US" baseline="-25000" dirty="0"/>
              <a:t>10</a:t>
            </a:r>
            <a:r>
              <a:rPr lang="en-US" dirty="0"/>
              <a:t>, then + 1 = 12</a:t>
            </a:r>
            <a:r>
              <a:rPr lang="en-US" baseline="-25000" dirty="0"/>
              <a:t>10</a:t>
            </a:r>
            <a:r>
              <a:rPr lang="en-US" dirty="0"/>
              <a:t>.</a:t>
            </a:r>
          </a:p>
          <a:p>
            <a:pPr marL="171450" indent="-171450">
              <a:buFontTx/>
              <a:buChar char="-"/>
            </a:pPr>
            <a:r>
              <a:rPr lang="en-US" dirty="0"/>
              <a:t>well... the carry out from the MSB isn’t ALWAYS thrown out. later in the course we’ll learn more about what it indicates.</a:t>
            </a:r>
          </a:p>
        </p:txBody>
      </p:sp>
      <p:sp>
        <p:nvSpPr>
          <p:cNvPr id="4" name="Slide Number Placeholder 3"/>
          <p:cNvSpPr>
            <a:spLocks noGrp="1"/>
          </p:cNvSpPr>
          <p:nvPr>
            <p:ph type="sldNum" sz="quarter" idx="10"/>
          </p:nvPr>
        </p:nvSpPr>
        <p:spPr/>
        <p:txBody>
          <a:bodyPr/>
          <a:lstStyle/>
          <a:p>
            <a:fld id="{999729AB-B77D-48AE-AA10-D1BD2B4D03EA}" type="slidenum">
              <a:rPr lang="en-US" smtClean="0"/>
              <a:pPr/>
              <a:t>23</a:t>
            </a:fld>
            <a:endParaRPr lang="en-US"/>
          </a:p>
        </p:txBody>
      </p:sp>
    </p:spTree>
    <p:extLst>
      <p:ext uri="{BB962C8B-B14F-4D97-AF65-F5344CB8AC3E}">
        <p14:creationId xmlns:p14="http://schemas.microsoft.com/office/powerpoint/2010/main" val="244862631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99729AB-B77D-48AE-AA10-D1BD2B4D03EA}" type="slidenum">
              <a:rPr lang="en-US" smtClean="0"/>
              <a:pPr/>
              <a:t>24</a:t>
            </a:fld>
            <a:endParaRPr lang="en-US"/>
          </a:p>
        </p:txBody>
      </p:sp>
    </p:spTree>
    <p:extLst>
      <p:ext uri="{BB962C8B-B14F-4D97-AF65-F5344CB8AC3E}">
        <p14:creationId xmlns:p14="http://schemas.microsoft.com/office/powerpoint/2010/main" val="160909777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a:t>you look at the sign bit (MSB)!</a:t>
            </a:r>
          </a:p>
          <a:p>
            <a:pPr marL="171450" indent="-171450">
              <a:buFontTx/>
              <a:buChar char="-"/>
            </a:pPr>
            <a:r>
              <a:rPr lang="en-US" dirty="0"/>
              <a:t>the </a:t>
            </a:r>
            <a:r>
              <a:rPr lang="en-US" dirty="0" err="1"/>
              <a:t>Comparable.compareTo</a:t>
            </a:r>
            <a:r>
              <a:rPr lang="en-US" dirty="0"/>
              <a:t>() method uses this convention for the return value. </a:t>
            </a:r>
            <a:r>
              <a:rPr lang="en-US" dirty="0" err="1"/>
              <a:t>a.compareTo</a:t>
            </a:r>
            <a:r>
              <a:rPr lang="en-US" dirty="0"/>
              <a:t>(b) is positive if a &gt; b, negative if a &lt; b, and 0 if a == b. (in C, </a:t>
            </a:r>
            <a:r>
              <a:rPr lang="en-US" dirty="0" err="1"/>
              <a:t>strcmp</a:t>
            </a:r>
            <a:r>
              <a:rPr lang="en-US" dirty="0"/>
              <a:t>() also uses this convention.)</a:t>
            </a:r>
          </a:p>
        </p:txBody>
      </p:sp>
      <p:sp>
        <p:nvSpPr>
          <p:cNvPr id="4" name="Slide Number Placeholder 3"/>
          <p:cNvSpPr>
            <a:spLocks noGrp="1"/>
          </p:cNvSpPr>
          <p:nvPr>
            <p:ph type="sldNum" sz="quarter" idx="5"/>
          </p:nvPr>
        </p:nvSpPr>
        <p:spPr/>
        <p:txBody>
          <a:bodyPr/>
          <a:lstStyle/>
          <a:p>
            <a:fld id="{999729AB-B77D-48AE-AA10-D1BD2B4D03EA}" type="slidenum">
              <a:rPr lang="en-US" smtClean="0"/>
              <a:pPr/>
              <a:t>25</a:t>
            </a:fld>
            <a:endParaRPr lang="en-US"/>
          </a:p>
        </p:txBody>
      </p:sp>
    </p:spTree>
    <p:extLst>
      <p:ext uri="{BB962C8B-B14F-4D97-AF65-F5344CB8AC3E}">
        <p14:creationId xmlns:p14="http://schemas.microsoft.com/office/powerpoint/2010/main" val="39783097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99729AB-B77D-48AE-AA10-D1BD2B4D03EA}" type="slidenum">
              <a:rPr lang="en-US" smtClean="0"/>
              <a:pPr/>
              <a:t>2</a:t>
            </a:fld>
            <a:endParaRPr lang="en-US"/>
          </a:p>
        </p:txBody>
      </p:sp>
    </p:spTree>
    <p:extLst>
      <p:ext uri="{BB962C8B-B14F-4D97-AF65-F5344CB8AC3E}">
        <p14:creationId xmlns:p14="http://schemas.microsoft.com/office/powerpoint/2010/main" val="5960739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we write the sign in front</a:t>
            </a:r>
            <a:r>
              <a:rPr lang="mr-IN" dirty="0"/>
              <a:t>…</a:t>
            </a:r>
            <a:r>
              <a:rPr lang="en-US" dirty="0"/>
              <a:t>there are only two signs</a:t>
            </a:r>
            <a:r>
              <a:rPr lang="mr-IN" dirty="0"/>
              <a:t>…</a:t>
            </a:r>
            <a:endParaRPr lang="en-US" baseline="0" dirty="0"/>
          </a:p>
          <a:p>
            <a:r>
              <a:rPr lang="en-US" baseline="0" dirty="0"/>
              <a:t>- so </a:t>
            </a:r>
            <a:r>
              <a:rPr lang="en-US" dirty="0"/>
              <a:t>we could represent the sign with one bit,</a:t>
            </a:r>
            <a:r>
              <a:rPr lang="en-US" baseline="0" dirty="0"/>
              <a:t> </a:t>
            </a:r>
            <a:r>
              <a:rPr lang="en-US" dirty="0"/>
              <a:t>and use the </a:t>
            </a:r>
            <a:r>
              <a:rPr lang="en-US" b="1" dirty="0"/>
              <a:t>MSB</a:t>
            </a:r>
            <a:r>
              <a:rPr lang="en-US" b="1" baseline="0" dirty="0"/>
              <a:t> </a:t>
            </a:r>
            <a:r>
              <a:rPr lang="en-US" b="0" baseline="0" dirty="0"/>
              <a:t>as that sign bit</a:t>
            </a:r>
          </a:p>
          <a:p>
            <a:r>
              <a:rPr lang="en-US" b="0" baseline="0" dirty="0"/>
              <a:t>- you have to know how many bits the number is before knowing where the sign bit is.</a:t>
            </a:r>
          </a:p>
          <a:p>
            <a:r>
              <a:rPr lang="en-US" b="0" baseline="0" dirty="0"/>
              <a:t>	- this is why I've been writing leading 0s.</a:t>
            </a:r>
          </a:p>
        </p:txBody>
      </p:sp>
      <p:sp>
        <p:nvSpPr>
          <p:cNvPr id="4" name="Slide Number Placeholder 3"/>
          <p:cNvSpPr>
            <a:spLocks noGrp="1"/>
          </p:cNvSpPr>
          <p:nvPr>
            <p:ph type="sldNum" sz="quarter" idx="10"/>
          </p:nvPr>
        </p:nvSpPr>
        <p:spPr/>
        <p:txBody>
          <a:bodyPr/>
          <a:lstStyle/>
          <a:p>
            <a:fld id="{999729AB-B77D-48AE-AA10-D1BD2B4D03EA}" type="slidenum">
              <a:rPr lang="en-US" smtClean="0"/>
              <a:pPr/>
              <a:t>4</a:t>
            </a:fld>
            <a:endParaRPr lang="en-US"/>
          </a:p>
        </p:txBody>
      </p:sp>
    </p:spTree>
    <p:extLst>
      <p:ext uri="{BB962C8B-B14F-4D97-AF65-F5344CB8AC3E}">
        <p14:creationId xmlns:p14="http://schemas.microsoft.com/office/powerpoint/2010/main" val="5592035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having two zeroes is</a:t>
            </a:r>
            <a:r>
              <a:rPr lang="mr-IN" dirty="0"/>
              <a:t>…</a:t>
            </a:r>
            <a:r>
              <a:rPr lang="en-US" dirty="0"/>
              <a:t> a huge pain in</a:t>
            </a:r>
            <a:r>
              <a:rPr lang="en-US" baseline="0" dirty="0"/>
              <a:t> the ass (and that's an understatement)</a:t>
            </a:r>
          </a:p>
          <a:p>
            <a:pPr marL="171450" indent="-171450">
              <a:buFontTx/>
              <a:buChar char="-"/>
            </a:pPr>
            <a:r>
              <a:rPr lang="en-US" baseline="0" dirty="0"/>
              <a:t>zero is a super common number and having to special-case for it everywhere is not great.</a:t>
            </a:r>
          </a:p>
          <a:p>
            <a:pPr marL="171450" indent="-171450">
              <a:buFontTx/>
              <a:buChar char="-"/>
            </a:pPr>
            <a:r>
              <a:rPr lang="en-US" baseline="0" dirty="0"/>
              <a:t>the arithmetic is more difficult because you have to have special cases depending on the signs of the inputs (add in some cases, subtract in others, adjust the sign of the output appropriately). a computer has to be built to apply those rules in the right cases, and it’s just a lot of extra work.</a:t>
            </a:r>
          </a:p>
          <a:p>
            <a:endParaRPr lang="en-US" baseline="0" dirty="0"/>
          </a:p>
        </p:txBody>
      </p:sp>
      <p:sp>
        <p:nvSpPr>
          <p:cNvPr id="4" name="Slide Number Placeholder 3"/>
          <p:cNvSpPr>
            <a:spLocks noGrp="1"/>
          </p:cNvSpPr>
          <p:nvPr>
            <p:ph type="sldNum" sz="quarter" idx="10"/>
          </p:nvPr>
        </p:nvSpPr>
        <p:spPr/>
        <p:txBody>
          <a:bodyPr/>
          <a:lstStyle/>
          <a:p>
            <a:fld id="{999729AB-B77D-48AE-AA10-D1BD2B4D03EA}" type="slidenum">
              <a:rPr lang="en-US" smtClean="0"/>
              <a:pPr/>
              <a:t>5</a:t>
            </a:fld>
            <a:endParaRPr lang="en-US"/>
          </a:p>
        </p:txBody>
      </p:sp>
    </p:spTree>
    <p:extLst>
      <p:ext uri="{BB962C8B-B14F-4D97-AF65-F5344CB8AC3E}">
        <p14:creationId xmlns:p14="http://schemas.microsoft.com/office/powerpoint/2010/main" val="8904124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thanks to previous student Stevie </a:t>
            </a:r>
            <a:r>
              <a:rPr lang="en-US" dirty="0" err="1"/>
              <a:t>Priller</a:t>
            </a:r>
            <a:r>
              <a:rPr lang="en-US" dirty="0"/>
              <a:t> for sharing this insight</a:t>
            </a:r>
          </a:p>
          <a:p>
            <a:r>
              <a:rPr lang="en-US" dirty="0"/>
              <a:t>- it's -128 + 16 + 4 + 2 = </a:t>
            </a:r>
            <a:r>
              <a:rPr lang="en-US" b="1" dirty="0"/>
              <a:t>-106</a:t>
            </a:r>
          </a:p>
          <a:p>
            <a:r>
              <a:rPr lang="en-US" b="0" dirty="0"/>
              <a:t>- in the Long Long Ago, both s-m and </a:t>
            </a:r>
            <a:r>
              <a:rPr lang="en-US" b="0" i="1" dirty="0"/>
              <a:t>1's</a:t>
            </a:r>
            <a:r>
              <a:rPr lang="en-US" b="0" i="0" dirty="0"/>
              <a:t> complement were used for </a:t>
            </a:r>
            <a:r>
              <a:rPr lang="en-US" b="0" i="0" dirty="0" err="1"/>
              <a:t>ints</a:t>
            </a:r>
            <a:r>
              <a:rPr lang="en-US" b="0" i="0" dirty="0"/>
              <a:t>… but 2's </a:t>
            </a:r>
            <a:r>
              <a:rPr lang="en-US" b="0" i="0" dirty="0" err="1"/>
              <a:t>compl</a:t>
            </a:r>
            <a:r>
              <a:rPr lang="en-US" b="0" i="0" dirty="0"/>
              <a:t> won. cause it's best.</a:t>
            </a:r>
            <a:endParaRPr lang="en-US" b="0" dirty="0"/>
          </a:p>
        </p:txBody>
      </p:sp>
      <p:sp>
        <p:nvSpPr>
          <p:cNvPr id="4" name="Slide Number Placeholder 3"/>
          <p:cNvSpPr>
            <a:spLocks noGrp="1"/>
          </p:cNvSpPr>
          <p:nvPr>
            <p:ph type="sldNum" sz="quarter" idx="10"/>
          </p:nvPr>
        </p:nvSpPr>
        <p:spPr/>
        <p:txBody>
          <a:bodyPr/>
          <a:lstStyle/>
          <a:p>
            <a:fld id="{999729AB-B77D-48AE-AA10-D1BD2B4D03EA}" type="slidenum">
              <a:rPr lang="en-US" smtClean="0"/>
              <a:pPr/>
              <a:t>6</a:t>
            </a:fld>
            <a:endParaRPr lang="en-US"/>
          </a:p>
        </p:txBody>
      </p:sp>
    </p:spTree>
    <p:extLst>
      <p:ext uri="{BB962C8B-B14F-4D97-AF65-F5344CB8AC3E}">
        <p14:creationId xmlns:p14="http://schemas.microsoft.com/office/powerpoint/2010/main" val="6275292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9729AB-B77D-48AE-AA10-D1BD2B4D03EA}" type="slidenum">
              <a:rPr lang="en-US" smtClean="0"/>
              <a:pPr/>
              <a:t>7</a:t>
            </a:fld>
            <a:endParaRPr lang="en-US"/>
          </a:p>
        </p:txBody>
      </p:sp>
    </p:spTree>
    <p:extLst>
      <p:ext uri="{BB962C8B-B14F-4D97-AF65-F5344CB8AC3E}">
        <p14:creationId xmlns:p14="http://schemas.microsoft.com/office/powerpoint/2010/main" val="30171254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flip(0001) = 1110; then add 1 to get 1111. that's -1.</a:t>
            </a:r>
          </a:p>
          <a:p>
            <a:r>
              <a:rPr lang="en-US" dirty="0"/>
              <a:t>	- to get back, flip(1111) is 0000; then add 1 to get 0001. that's +1 again.</a:t>
            </a:r>
          </a:p>
          <a:p>
            <a:r>
              <a:rPr lang="en-US" dirty="0"/>
              <a:t>- Honestly, I wish we</a:t>
            </a:r>
            <a:r>
              <a:rPr lang="en-US" baseline="0" dirty="0"/>
              <a:t> settled on using this "most-negative-integer" as an "invalid value", like a "null for </a:t>
            </a:r>
            <a:r>
              <a:rPr lang="en-US" baseline="0" dirty="0" err="1"/>
              <a:t>ints</a:t>
            </a:r>
            <a:r>
              <a:rPr lang="en-US" baseline="0" dirty="0"/>
              <a:t>"</a:t>
            </a:r>
          </a:p>
          <a:p>
            <a:r>
              <a:rPr lang="en-US" baseline="0" dirty="0"/>
              <a:t>	- but we didn’t. and now we always have this weirdo value. </a:t>
            </a:r>
            <a:r>
              <a:rPr lang="en-US" baseline="0" dirty="0" err="1"/>
              <a:t>wahhhh</a:t>
            </a:r>
            <a:endParaRPr lang="en-US" dirty="0"/>
          </a:p>
        </p:txBody>
      </p:sp>
      <p:sp>
        <p:nvSpPr>
          <p:cNvPr id="4" name="Slide Number Placeholder 3"/>
          <p:cNvSpPr>
            <a:spLocks noGrp="1"/>
          </p:cNvSpPr>
          <p:nvPr>
            <p:ph type="sldNum" sz="quarter" idx="10"/>
          </p:nvPr>
        </p:nvSpPr>
        <p:spPr/>
        <p:txBody>
          <a:bodyPr/>
          <a:lstStyle/>
          <a:p>
            <a:fld id="{999729AB-B77D-48AE-AA10-D1BD2B4D03EA}" type="slidenum">
              <a:rPr lang="en-US" smtClean="0"/>
              <a:pPr/>
              <a:t>8</a:t>
            </a:fld>
            <a:endParaRPr lang="en-US"/>
          </a:p>
        </p:txBody>
      </p:sp>
    </p:spTree>
    <p:extLst>
      <p:ext uri="{BB962C8B-B14F-4D97-AF65-F5344CB8AC3E}">
        <p14:creationId xmlns:p14="http://schemas.microsoft.com/office/powerpoint/2010/main" val="14991060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a:t>it’s like we cut the unsigned number line between 7 and 8, then moved that upper part to the left of 0 and reassigned the meanings of those bit patterns. what was 8 (1000) becomes -8, what was 9 (1001) becomes -7, etc.</a:t>
            </a:r>
          </a:p>
          <a:p>
            <a:pPr marL="528066" lvl="1" indent="-171450">
              <a:buFontTx/>
              <a:buChar char="-"/>
            </a:pPr>
            <a:r>
              <a:rPr lang="en-US" dirty="0"/>
              <a:t>but we didn’t get any </a:t>
            </a:r>
            <a:r>
              <a:rPr lang="en-US" i="1" dirty="0"/>
              <a:t>new</a:t>
            </a:r>
            <a:r>
              <a:rPr lang="en-US" i="0" dirty="0"/>
              <a:t> bit patterns. we’re still stuck with 4 bits.</a:t>
            </a:r>
          </a:p>
          <a:p>
            <a:pPr marL="171450" lvl="0" indent="-171450">
              <a:buFontTx/>
              <a:buChar char="-"/>
            </a:pPr>
            <a:r>
              <a:rPr lang="en-US" i="0" dirty="0"/>
              <a:t>as a side note, the overlapping portion of the two number lines (here, 0 to 7) is the “safe” range of numbers that can be represented as both signed and unsigned integers. so in languages with both, only numbers in that range will preserve value when converted between signed and unsigned “flavors” of </a:t>
            </a:r>
            <a:r>
              <a:rPr lang="en-US" i="0" dirty="0" err="1"/>
              <a:t>ints</a:t>
            </a:r>
            <a:r>
              <a:rPr lang="en-US" i="0" dirty="0"/>
              <a:t>.</a:t>
            </a:r>
            <a:endParaRPr lang="en-US" dirty="0"/>
          </a:p>
        </p:txBody>
      </p:sp>
      <p:sp>
        <p:nvSpPr>
          <p:cNvPr id="4" name="Slide Number Placeholder 3"/>
          <p:cNvSpPr>
            <a:spLocks noGrp="1"/>
          </p:cNvSpPr>
          <p:nvPr>
            <p:ph type="sldNum" sz="quarter" idx="5"/>
          </p:nvPr>
        </p:nvSpPr>
        <p:spPr/>
        <p:txBody>
          <a:bodyPr/>
          <a:lstStyle/>
          <a:p>
            <a:fld id="{999729AB-B77D-48AE-AA10-D1BD2B4D03EA}" type="slidenum">
              <a:rPr lang="en-US" smtClean="0"/>
              <a:pPr/>
              <a:t>9</a:t>
            </a:fld>
            <a:endParaRPr lang="en-US"/>
          </a:p>
        </p:txBody>
      </p:sp>
    </p:spTree>
    <p:extLst>
      <p:ext uri="{BB962C8B-B14F-4D97-AF65-F5344CB8AC3E}">
        <p14:creationId xmlns:p14="http://schemas.microsoft.com/office/powerpoint/2010/main" val="8628166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a:t>and remember, there's always </a:t>
            </a:r>
            <a:r>
              <a:rPr lang="en-US" i="1" dirty="0"/>
              <a:t>one more </a:t>
            </a:r>
            <a:r>
              <a:rPr lang="en-US" b="1" i="1" dirty="0"/>
              <a:t>negative</a:t>
            </a:r>
            <a:r>
              <a:rPr lang="en-US" b="0" i="1" dirty="0"/>
              <a:t> </a:t>
            </a:r>
            <a:r>
              <a:rPr lang="en-US" b="0" dirty="0"/>
              <a:t>number than positive.</a:t>
            </a:r>
          </a:p>
        </p:txBody>
      </p:sp>
      <p:sp>
        <p:nvSpPr>
          <p:cNvPr id="4" name="Slide Number Placeholder 3"/>
          <p:cNvSpPr>
            <a:spLocks noGrp="1"/>
          </p:cNvSpPr>
          <p:nvPr>
            <p:ph type="sldNum" sz="quarter" idx="5"/>
          </p:nvPr>
        </p:nvSpPr>
        <p:spPr/>
        <p:txBody>
          <a:bodyPr/>
          <a:lstStyle/>
          <a:p>
            <a:fld id="{999729AB-B77D-48AE-AA10-D1BD2B4D03EA}" type="slidenum">
              <a:rPr lang="en-US" smtClean="0"/>
              <a:pPr/>
              <a:t>10</a:t>
            </a:fld>
            <a:endParaRPr lang="en-US"/>
          </a:p>
        </p:txBody>
      </p:sp>
    </p:spTree>
    <p:extLst>
      <p:ext uri="{BB962C8B-B14F-4D97-AF65-F5344CB8AC3E}">
        <p14:creationId xmlns:p14="http://schemas.microsoft.com/office/powerpoint/2010/main" val="1358646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rgbClr val="202729"/>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14501"/>
            <a:ext cx="7772400" cy="1225021"/>
          </a:xfrm>
        </p:spPr>
        <p:txBody>
          <a:bodyPr anchor="b">
            <a:noAutofit/>
          </a:bodyPr>
          <a:lstStyle>
            <a:lvl1pPr algn="l">
              <a:defRPr sz="4800"/>
            </a:lvl1pPr>
          </a:lstStyle>
          <a:p>
            <a:r>
              <a:rPr lang="en-US" dirty="0"/>
              <a:t>Click to edit Master title style</a:t>
            </a:r>
          </a:p>
        </p:txBody>
      </p:sp>
      <p:sp>
        <p:nvSpPr>
          <p:cNvPr id="3" name="Subtitle 2"/>
          <p:cNvSpPr>
            <a:spLocks noGrp="1"/>
          </p:cNvSpPr>
          <p:nvPr>
            <p:ph type="subTitle" idx="1"/>
          </p:nvPr>
        </p:nvSpPr>
        <p:spPr>
          <a:xfrm>
            <a:off x="685800" y="3177645"/>
            <a:ext cx="7772400" cy="1460500"/>
          </a:xfrm>
          <a:noFill/>
        </p:spPr>
        <p:txBody>
          <a:bodyPr>
            <a:normAutofit/>
          </a:bodyPr>
          <a:lstStyle>
            <a:lvl1pPr marL="0" indent="0" algn="l">
              <a:buNone/>
              <a:defRPr sz="2400">
                <a:solidFill>
                  <a:schemeClr val="bg1"/>
                </a:solidFill>
              </a:defRPr>
            </a:lvl1pPr>
            <a:lvl2pPr marL="411480" indent="0" algn="ctr">
              <a:buNone/>
              <a:defRPr>
                <a:solidFill>
                  <a:schemeClr val="tx1">
                    <a:tint val="75000"/>
                  </a:schemeClr>
                </a:solidFill>
              </a:defRPr>
            </a:lvl2pPr>
            <a:lvl3pPr marL="822960" indent="0" algn="ctr">
              <a:buNone/>
              <a:defRPr>
                <a:solidFill>
                  <a:schemeClr val="tx1">
                    <a:tint val="75000"/>
                  </a:schemeClr>
                </a:solidFill>
              </a:defRPr>
            </a:lvl3pPr>
            <a:lvl4pPr marL="1234440" indent="0" algn="ctr">
              <a:buNone/>
              <a:defRPr>
                <a:solidFill>
                  <a:schemeClr val="tx1">
                    <a:tint val="75000"/>
                  </a:schemeClr>
                </a:solidFill>
              </a:defRPr>
            </a:lvl4pPr>
            <a:lvl5pPr marL="1645920" indent="0" algn="ctr">
              <a:buNone/>
              <a:defRPr>
                <a:solidFill>
                  <a:schemeClr val="tx1">
                    <a:tint val="75000"/>
                  </a:schemeClr>
                </a:solidFill>
              </a:defRPr>
            </a:lvl5pPr>
            <a:lvl6pPr marL="2057400" indent="0" algn="ctr">
              <a:buNone/>
              <a:defRPr>
                <a:solidFill>
                  <a:schemeClr val="tx1">
                    <a:tint val="75000"/>
                  </a:schemeClr>
                </a:solidFill>
              </a:defRPr>
            </a:lvl6pPr>
            <a:lvl7pPr marL="2468880" indent="0" algn="ctr">
              <a:buNone/>
              <a:defRPr>
                <a:solidFill>
                  <a:schemeClr val="tx1">
                    <a:tint val="75000"/>
                  </a:schemeClr>
                </a:solidFill>
              </a:defRPr>
            </a:lvl7pPr>
            <a:lvl8pPr marL="2880360" indent="0" algn="ctr">
              <a:buNone/>
              <a:defRPr>
                <a:solidFill>
                  <a:schemeClr val="tx1">
                    <a:tint val="75000"/>
                  </a:schemeClr>
                </a:solidFill>
              </a:defRPr>
            </a:lvl8pPr>
            <a:lvl9pPr marL="3291840" indent="0" algn="ctr">
              <a:buNone/>
              <a:defRPr>
                <a:solidFill>
                  <a:schemeClr val="tx1">
                    <a:tint val="75000"/>
                  </a:schemeClr>
                </a:solidFill>
              </a:defRPr>
            </a:lvl9pPr>
          </a:lstStyle>
          <a:p>
            <a:r>
              <a:rPr lang="en-US"/>
              <a:t>Click to edit Master subtitle style</a:t>
            </a:r>
            <a:endParaRPr lang="en-US" dirty="0"/>
          </a:p>
        </p:txBody>
      </p:sp>
      <p:sp>
        <p:nvSpPr>
          <p:cNvPr id="5" name="Footer Placeholder 4"/>
          <p:cNvSpPr>
            <a:spLocks noGrp="1"/>
          </p:cNvSpPr>
          <p:nvPr>
            <p:ph type="ftr" sz="quarter" idx="11"/>
          </p:nvPr>
        </p:nvSpPr>
        <p:spPr/>
        <p:txBody>
          <a:bodyPr/>
          <a:lstStyle/>
          <a:p>
            <a:r>
              <a:rPr lang="is-IS"/>
              <a:t>CS447</a:t>
            </a:r>
            <a:endParaRPr lang="en-US" dirty="0"/>
          </a:p>
        </p:txBody>
      </p:sp>
      <p:sp>
        <p:nvSpPr>
          <p:cNvPr id="6" name="Slide Number Placeholder 5"/>
          <p:cNvSpPr>
            <a:spLocks noGrp="1"/>
          </p:cNvSpPr>
          <p:nvPr>
            <p:ph type="sldNum" sz="quarter" idx="12"/>
          </p:nvPr>
        </p:nvSpPr>
        <p:spPr/>
        <p:txBody>
          <a:bodyPr/>
          <a:lstStyle/>
          <a:p>
            <a:fld id="{3552B95B-556F-44BD-91A5-D80C1B9E2BB3}" type="slidenum">
              <a:rPr lang="en-US" smtClean="0"/>
              <a:pPr/>
              <a:t>‹#›</a:t>
            </a:fld>
            <a:endParaRPr lang="en-US"/>
          </a:p>
        </p:txBody>
      </p:sp>
      <p:sp>
        <p:nvSpPr>
          <p:cNvPr id="7" name="Rectangle 6"/>
          <p:cNvSpPr/>
          <p:nvPr/>
        </p:nvSpPr>
        <p:spPr>
          <a:xfrm>
            <a:off x="0" y="3162300"/>
            <a:ext cx="9144000" cy="18288"/>
          </a:xfrm>
          <a:prstGeom prst="rect">
            <a:avLst/>
          </a:prstGeom>
          <a:solidFill>
            <a:srgbClr val="5639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20" dirty="0"/>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1800" b="1"/>
            </a:lvl1pPr>
          </a:lstStyle>
          <a:p>
            <a:r>
              <a:rPr lang="en-US"/>
              <a:t>Click to edit Master title style</a:t>
            </a:r>
          </a:p>
        </p:txBody>
      </p:sp>
      <p:sp>
        <p:nvSpPr>
          <p:cNvPr id="3" name="Picture Placeholder 2"/>
          <p:cNvSpPr>
            <a:spLocks noGrp="1"/>
          </p:cNvSpPr>
          <p:nvPr>
            <p:ph type="pic" idx="1"/>
          </p:nvPr>
        </p:nvSpPr>
        <p:spPr>
          <a:xfrm>
            <a:off x="1792288" y="510646"/>
            <a:ext cx="5486400" cy="3429000"/>
          </a:xfrm>
        </p:spPr>
        <p:txBody>
          <a:bodyPr/>
          <a:lstStyle>
            <a:lvl1pPr marL="0" indent="0">
              <a:buNone/>
              <a:defRPr sz="2880"/>
            </a:lvl1pPr>
            <a:lvl2pPr marL="411480" indent="0">
              <a:buNone/>
              <a:defRPr sz="2520"/>
            </a:lvl2pPr>
            <a:lvl3pPr marL="822960" indent="0">
              <a:buNone/>
              <a:defRPr sz="2160"/>
            </a:lvl3pPr>
            <a:lvl4pPr marL="1234440" indent="0">
              <a:buNone/>
              <a:defRPr sz="1800"/>
            </a:lvl4pPr>
            <a:lvl5pPr marL="1645920" indent="0">
              <a:buNone/>
              <a:defRPr sz="1800"/>
            </a:lvl5pPr>
            <a:lvl6pPr marL="2057400" indent="0">
              <a:buNone/>
              <a:defRPr sz="1800"/>
            </a:lvl6pPr>
            <a:lvl7pPr marL="2468880" indent="0">
              <a:buNone/>
              <a:defRPr sz="1800"/>
            </a:lvl7pPr>
            <a:lvl8pPr marL="2880360" indent="0">
              <a:buNone/>
              <a:defRPr sz="1800"/>
            </a:lvl8pPr>
            <a:lvl9pPr marL="3291840" indent="0">
              <a:buNone/>
              <a:defRPr sz="18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1792288" y="4472783"/>
            <a:ext cx="5486400" cy="670719"/>
          </a:xfrm>
        </p:spPr>
        <p:txBody>
          <a:bodyPr/>
          <a:lstStyle>
            <a:lvl1pPr marL="0" indent="0">
              <a:buNone/>
              <a:defRPr sz="1260"/>
            </a:lvl1pPr>
            <a:lvl2pPr marL="411480" indent="0">
              <a:buNone/>
              <a:defRPr sz="1080"/>
            </a:lvl2pPr>
            <a:lvl3pPr marL="822960" indent="0">
              <a:buNone/>
              <a:defRPr sz="900"/>
            </a:lvl3pPr>
            <a:lvl4pPr marL="1234440" indent="0">
              <a:buNone/>
              <a:defRPr sz="810"/>
            </a:lvl4pPr>
            <a:lvl5pPr marL="1645920" indent="0">
              <a:buNone/>
              <a:defRPr sz="810"/>
            </a:lvl5pPr>
            <a:lvl6pPr marL="2057400" indent="0">
              <a:buNone/>
              <a:defRPr sz="810"/>
            </a:lvl6pPr>
            <a:lvl7pPr marL="2468880" indent="0">
              <a:buNone/>
              <a:defRPr sz="810"/>
            </a:lvl7pPr>
            <a:lvl8pPr marL="2880360" indent="0">
              <a:buNone/>
              <a:defRPr sz="810"/>
            </a:lvl8pPr>
            <a:lvl9pPr marL="3291840" indent="0">
              <a:buNone/>
              <a:defRPr sz="810"/>
            </a:lvl9pPr>
          </a:lstStyle>
          <a:p>
            <a:pPr lvl="0"/>
            <a:r>
              <a:rPr lang="en-US"/>
              <a:t>Click to edit Master text styles</a:t>
            </a:r>
          </a:p>
        </p:txBody>
      </p:sp>
      <p:sp>
        <p:nvSpPr>
          <p:cNvPr id="5" name="Date Placeholder 4"/>
          <p:cNvSpPr>
            <a:spLocks noGrp="1"/>
          </p:cNvSpPr>
          <p:nvPr>
            <p:ph type="dt" sz="half" idx="10"/>
          </p:nvPr>
        </p:nvSpPr>
        <p:spPr>
          <a:xfrm>
            <a:off x="457200" y="5296960"/>
            <a:ext cx="2133600" cy="304271"/>
          </a:xfrm>
          <a:prstGeom prst="rect">
            <a:avLst/>
          </a:prstGeom>
        </p:spPr>
        <p:txBody>
          <a:bodyPr/>
          <a:lstStyle/>
          <a:p>
            <a:endParaRPr lang="en-US"/>
          </a:p>
        </p:txBody>
      </p:sp>
      <p:sp>
        <p:nvSpPr>
          <p:cNvPr id="6" name="Footer Placeholder 5"/>
          <p:cNvSpPr>
            <a:spLocks noGrp="1"/>
          </p:cNvSpPr>
          <p:nvPr>
            <p:ph type="ftr" sz="quarter" idx="11"/>
          </p:nvPr>
        </p:nvSpPr>
        <p:spPr/>
        <p:txBody>
          <a:bodyPr/>
          <a:lstStyle/>
          <a:p>
            <a:r>
              <a:rPr lang="is-IS"/>
              <a:t>CS447</a:t>
            </a:r>
            <a:endParaRPr lang="en-US"/>
          </a:p>
        </p:txBody>
      </p:sp>
      <p:sp>
        <p:nvSpPr>
          <p:cNvPr id="7" name="Slide Number Placeholder 6"/>
          <p:cNvSpPr>
            <a:spLocks noGrp="1"/>
          </p:cNvSpPr>
          <p:nvPr>
            <p:ph type="sldNum" sz="quarter" idx="12"/>
          </p:nvPr>
        </p:nvSpPr>
        <p:spPr/>
        <p:txBody>
          <a:bodyPr/>
          <a:lstStyle/>
          <a:p>
            <a:fld id="{3552B95B-556F-44BD-91A5-D80C1B9E2BB3}" type="slidenum">
              <a:rPr lang="en-US" smtClean="0"/>
              <a:pPr/>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5296960"/>
            <a:ext cx="2133600" cy="304271"/>
          </a:xfrm>
          <a:prstGeom prst="rect">
            <a:avLst/>
          </a:prstGeom>
        </p:spPr>
        <p:txBody>
          <a:bodyPr/>
          <a:lstStyle/>
          <a:p>
            <a:endParaRPr lang="en-US"/>
          </a:p>
        </p:txBody>
      </p:sp>
      <p:sp>
        <p:nvSpPr>
          <p:cNvPr id="5" name="Footer Placeholder 4"/>
          <p:cNvSpPr>
            <a:spLocks noGrp="1"/>
          </p:cNvSpPr>
          <p:nvPr>
            <p:ph type="ftr" sz="quarter" idx="11"/>
          </p:nvPr>
        </p:nvSpPr>
        <p:spPr/>
        <p:txBody>
          <a:bodyPr/>
          <a:lstStyle/>
          <a:p>
            <a:r>
              <a:rPr lang="is-IS"/>
              <a:t>CS447</a:t>
            </a:r>
            <a:endParaRPr lang="en-US"/>
          </a:p>
        </p:txBody>
      </p:sp>
      <p:sp>
        <p:nvSpPr>
          <p:cNvPr id="6" name="Slide Number Placeholder 5"/>
          <p:cNvSpPr>
            <a:spLocks noGrp="1"/>
          </p:cNvSpPr>
          <p:nvPr>
            <p:ph type="sldNum" sz="quarter" idx="12"/>
          </p:nvPr>
        </p:nvSpPr>
        <p:spPr/>
        <p:txBody>
          <a:bodyPr/>
          <a:lstStyle/>
          <a:p>
            <a:fld id="{3552B95B-556F-44BD-91A5-D80C1B9E2BB3}" type="slidenum">
              <a:rPr lang="en-US" smtClean="0"/>
              <a:pPr/>
              <a:t>‹#›</a:t>
            </a:fld>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7"/>
            <a:ext cx="2057400" cy="487627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867"/>
            <a:ext cx="6019800" cy="48762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5296960"/>
            <a:ext cx="2133600" cy="304271"/>
          </a:xfrm>
          <a:prstGeom prst="rect">
            <a:avLst/>
          </a:prstGeom>
        </p:spPr>
        <p:txBody>
          <a:bodyPr/>
          <a:lstStyle/>
          <a:p>
            <a:endParaRPr lang="en-US"/>
          </a:p>
        </p:txBody>
      </p:sp>
      <p:sp>
        <p:nvSpPr>
          <p:cNvPr id="5" name="Footer Placeholder 4"/>
          <p:cNvSpPr>
            <a:spLocks noGrp="1"/>
          </p:cNvSpPr>
          <p:nvPr>
            <p:ph type="ftr" sz="quarter" idx="11"/>
          </p:nvPr>
        </p:nvSpPr>
        <p:spPr/>
        <p:txBody>
          <a:bodyPr/>
          <a:lstStyle/>
          <a:p>
            <a:r>
              <a:rPr lang="is-IS"/>
              <a:t>CS447</a:t>
            </a:r>
            <a:endParaRPr lang="en-US"/>
          </a:p>
        </p:txBody>
      </p:sp>
      <p:sp>
        <p:nvSpPr>
          <p:cNvPr id="6" name="Slide Number Placeholder 5"/>
          <p:cNvSpPr>
            <a:spLocks noGrp="1"/>
          </p:cNvSpPr>
          <p:nvPr>
            <p:ph type="sldNum" sz="quarter" idx="12"/>
          </p:nvPr>
        </p:nvSpPr>
        <p:spPr/>
        <p:txBody>
          <a:bodyPr/>
          <a:lstStyle/>
          <a:p>
            <a:fld id="{3552B95B-556F-44BD-91A5-D80C1B9E2BB3}" type="slidenum">
              <a:rPr lang="en-US" smtClean="0"/>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PhAnim="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991600" cy="495300"/>
          </a:xfrm>
        </p:spPr>
        <p:txBody>
          <a:bodyPr>
            <a:noAutofit/>
          </a:bodyPr>
          <a:lstStyle>
            <a:lvl1pPr>
              <a:defRPr sz="2800"/>
            </a:lvl1pPr>
          </a:lstStyle>
          <a:p>
            <a:r>
              <a:rPr lang="en-US" dirty="0"/>
              <a:t>Click to edit Master title style</a:t>
            </a:r>
          </a:p>
        </p:txBody>
      </p:sp>
      <p:sp>
        <p:nvSpPr>
          <p:cNvPr id="3" name="Content Placeholder 2"/>
          <p:cNvSpPr>
            <a:spLocks noGrp="1"/>
          </p:cNvSpPr>
          <p:nvPr>
            <p:ph idx="1"/>
          </p:nvPr>
        </p:nvSpPr>
        <p:spPr>
          <a:xfrm>
            <a:off x="152400" y="495301"/>
            <a:ext cx="8991600" cy="4801659"/>
          </a:xfrm>
        </p:spPr>
        <p:txBody>
          <a:bodyPr>
            <a:normAutofit/>
          </a:bodyPr>
          <a:lstStyle>
            <a:lvl1pPr marL="257175" indent="-257175">
              <a:buSzPct val="100000"/>
              <a:buFont typeface="Trebuchet MS" pitchFamily="34" charset="0"/>
              <a:buChar char="●"/>
              <a:defRPr sz="2200"/>
            </a:lvl1pPr>
            <a:lvl2pPr marL="515780" indent="-257175">
              <a:defRPr sz="2200"/>
            </a:lvl2pPr>
            <a:lvl3pPr marL="772955" indent="-250032">
              <a:tabLst/>
              <a:defRPr sz="2200" b="0"/>
            </a:lvl3pPr>
            <a:lvl4pPr marL="1031558" indent="-257175">
              <a:tabLst/>
              <a:defRPr sz="2200" b="0"/>
            </a:lvl4pPr>
            <a:lvl5pPr marL="1285875" indent="-254318">
              <a:defRPr sz="2200" b="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11"/>
          </p:nvPr>
        </p:nvSpPr>
        <p:spPr/>
        <p:txBody>
          <a:bodyPr/>
          <a:lstStyle>
            <a:lvl1pPr>
              <a:defRPr sz="1200"/>
            </a:lvl1pPr>
          </a:lstStyle>
          <a:p>
            <a:r>
              <a:rPr lang="is-IS"/>
              <a:t>CS447</a:t>
            </a:r>
            <a:endParaRPr lang="en-US"/>
          </a:p>
        </p:txBody>
      </p:sp>
      <p:sp>
        <p:nvSpPr>
          <p:cNvPr id="6" name="Slide Number Placeholder 5"/>
          <p:cNvSpPr>
            <a:spLocks noGrp="1"/>
          </p:cNvSpPr>
          <p:nvPr>
            <p:ph type="sldNum" sz="quarter" idx="12"/>
          </p:nvPr>
        </p:nvSpPr>
        <p:spPr/>
        <p:txBody>
          <a:bodyPr/>
          <a:lstStyle>
            <a:lvl1pPr>
              <a:defRPr sz="1200"/>
            </a:lvl1pPr>
          </a:lstStyle>
          <a:p>
            <a:fld id="{3552B95B-556F-44BD-91A5-D80C1B9E2BB3}" type="slidenum">
              <a:rPr lang="en-US" smtClean="0"/>
              <a:pPr/>
              <a:t>‹#›</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5">
        <p:tmplLst>
          <p:tmpl lvl="1">
            <p:tnLst>
              <p:par>
                <p:cTn presetID="1"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2">
            <p:tnLst>
              <p:par>
                <p:cTn presetID="1"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3">
            <p:tnLst>
              <p:par>
                <p:cTn presetID="1"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4">
            <p:tnLst>
              <p:par>
                <p:cTn presetID="1"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5">
            <p:tnLst>
              <p:par>
                <p:cTn presetID="1"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Lst>
      </p:bldP>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PhAnim="0" type="obj" preserve="1">
  <p:cSld name="Title and Content (no anim)">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991600" cy="495300"/>
          </a:xfrm>
        </p:spPr>
        <p:txBody>
          <a:bodyPr>
            <a:noAutofit/>
          </a:bodyPr>
          <a:lstStyle>
            <a:lvl1pPr>
              <a:defRPr sz="2800"/>
            </a:lvl1pPr>
          </a:lstStyle>
          <a:p>
            <a:r>
              <a:rPr lang="en-US" dirty="0"/>
              <a:t>Click to edit Master title style</a:t>
            </a:r>
          </a:p>
        </p:txBody>
      </p:sp>
      <p:sp>
        <p:nvSpPr>
          <p:cNvPr id="3" name="Content Placeholder 2"/>
          <p:cNvSpPr>
            <a:spLocks noGrp="1"/>
          </p:cNvSpPr>
          <p:nvPr>
            <p:ph idx="1"/>
          </p:nvPr>
        </p:nvSpPr>
        <p:spPr>
          <a:xfrm>
            <a:off x="152400" y="495301"/>
            <a:ext cx="8991600" cy="4801659"/>
          </a:xfrm>
        </p:spPr>
        <p:txBody>
          <a:bodyPr>
            <a:normAutofit/>
          </a:bodyPr>
          <a:lstStyle>
            <a:lvl1pPr marL="257175" indent="-257175">
              <a:buSzPct val="100000"/>
              <a:buFont typeface="Trebuchet MS" pitchFamily="34" charset="0"/>
              <a:buChar char="●"/>
              <a:defRPr sz="2200"/>
            </a:lvl1pPr>
            <a:lvl2pPr marL="515780" indent="-257175">
              <a:defRPr sz="2200"/>
            </a:lvl2pPr>
            <a:lvl3pPr marL="772955" indent="-250032">
              <a:tabLst/>
              <a:defRPr sz="2200" b="0"/>
            </a:lvl3pPr>
            <a:lvl4pPr marL="1031558" indent="-257175">
              <a:tabLst/>
              <a:defRPr sz="2200" b="0"/>
            </a:lvl4pPr>
            <a:lvl5pPr marL="1285875" indent="-254318">
              <a:defRPr sz="2200" b="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11"/>
          </p:nvPr>
        </p:nvSpPr>
        <p:spPr/>
        <p:txBody>
          <a:bodyPr/>
          <a:lstStyle>
            <a:lvl1pPr>
              <a:defRPr sz="1200"/>
            </a:lvl1pPr>
          </a:lstStyle>
          <a:p>
            <a:r>
              <a:rPr lang="is-IS"/>
              <a:t>CS447</a:t>
            </a:r>
            <a:endParaRPr lang="en-US"/>
          </a:p>
        </p:txBody>
      </p:sp>
      <p:sp>
        <p:nvSpPr>
          <p:cNvPr id="6" name="Slide Number Placeholder 5"/>
          <p:cNvSpPr>
            <a:spLocks noGrp="1"/>
          </p:cNvSpPr>
          <p:nvPr>
            <p:ph type="sldNum" sz="quarter" idx="12"/>
          </p:nvPr>
        </p:nvSpPr>
        <p:spPr/>
        <p:txBody>
          <a:bodyPr/>
          <a:lstStyle>
            <a:lvl1pPr>
              <a:defRPr sz="1200"/>
            </a:lvl1pPr>
          </a:lstStyle>
          <a:p>
            <a:fld id="{3552B95B-556F-44BD-91A5-D80C1B9E2BB3}" type="slidenum">
              <a:rPr lang="en-US" smtClean="0"/>
              <a:pPr/>
              <a:t>‹#›</a:t>
            </a:fld>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Section Header">
    <p:bg>
      <p:bgPr>
        <a:solidFill>
          <a:srgbClr val="202729"/>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14501"/>
            <a:ext cx="7772400" cy="1225021"/>
          </a:xfrm>
        </p:spPr>
        <p:txBody>
          <a:bodyPr anchor="b">
            <a:noAutofit/>
          </a:bodyPr>
          <a:lstStyle>
            <a:lvl1pPr algn="l">
              <a:defRPr sz="4800"/>
            </a:lvl1pPr>
          </a:lstStyle>
          <a:p>
            <a:r>
              <a:rPr lang="en-US" dirty="0"/>
              <a:t>Click to edit Master title style</a:t>
            </a:r>
          </a:p>
        </p:txBody>
      </p:sp>
      <p:sp>
        <p:nvSpPr>
          <p:cNvPr id="5" name="Footer Placeholder 4"/>
          <p:cNvSpPr>
            <a:spLocks noGrp="1"/>
          </p:cNvSpPr>
          <p:nvPr>
            <p:ph type="ftr" sz="quarter" idx="11"/>
          </p:nvPr>
        </p:nvSpPr>
        <p:spPr/>
        <p:txBody>
          <a:bodyPr/>
          <a:lstStyle/>
          <a:p>
            <a:r>
              <a:rPr lang="is-IS"/>
              <a:t>CS447</a:t>
            </a:r>
            <a:endParaRPr lang="en-US" dirty="0"/>
          </a:p>
        </p:txBody>
      </p:sp>
      <p:sp>
        <p:nvSpPr>
          <p:cNvPr id="6" name="Slide Number Placeholder 5"/>
          <p:cNvSpPr>
            <a:spLocks noGrp="1"/>
          </p:cNvSpPr>
          <p:nvPr>
            <p:ph type="sldNum" sz="quarter" idx="12"/>
          </p:nvPr>
        </p:nvSpPr>
        <p:spPr/>
        <p:txBody>
          <a:bodyPr/>
          <a:lstStyle/>
          <a:p>
            <a:fld id="{3552B95B-556F-44BD-91A5-D80C1B9E2BB3}" type="slidenum">
              <a:rPr lang="en-US" smtClean="0"/>
              <a:pPr/>
              <a:t>‹#›</a:t>
            </a:fld>
            <a:endParaRPr lang="en-US"/>
          </a:p>
        </p:txBody>
      </p:sp>
      <p:sp>
        <p:nvSpPr>
          <p:cNvPr id="7" name="Rectangle 6"/>
          <p:cNvSpPr/>
          <p:nvPr/>
        </p:nvSpPr>
        <p:spPr>
          <a:xfrm>
            <a:off x="0" y="3162300"/>
            <a:ext cx="9144000" cy="18288"/>
          </a:xfrm>
          <a:prstGeom prst="rect">
            <a:avLst/>
          </a:prstGeom>
          <a:solidFill>
            <a:srgbClr val="5639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20" dirty="0"/>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57200" y="1333501"/>
            <a:ext cx="4038600" cy="3771636"/>
          </a:xfrm>
        </p:spPr>
        <p:txBody>
          <a:bodyPr/>
          <a:lstStyle>
            <a:lvl1pPr>
              <a:defRPr sz="2520"/>
            </a:lvl1pPr>
            <a:lvl2pPr>
              <a:defRPr sz="2160"/>
            </a:lvl2pPr>
            <a:lvl3pPr>
              <a:defRPr sz="1800"/>
            </a:lvl3pPr>
            <a:lvl4pPr>
              <a:defRPr sz="1620"/>
            </a:lvl4pPr>
            <a:lvl5pPr>
              <a:defRPr sz="1620"/>
            </a:lvl5pPr>
            <a:lvl6pPr>
              <a:defRPr sz="1620"/>
            </a:lvl6pPr>
            <a:lvl7pPr>
              <a:defRPr sz="1620"/>
            </a:lvl7pPr>
            <a:lvl8pPr>
              <a:defRPr sz="1620"/>
            </a:lvl8pPr>
            <a:lvl9pPr>
              <a:defRPr sz="162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333501"/>
            <a:ext cx="4038600" cy="3771636"/>
          </a:xfrm>
        </p:spPr>
        <p:txBody>
          <a:bodyPr/>
          <a:lstStyle>
            <a:lvl1pPr>
              <a:defRPr sz="2520"/>
            </a:lvl1pPr>
            <a:lvl2pPr>
              <a:defRPr sz="2160"/>
            </a:lvl2pPr>
            <a:lvl3pPr>
              <a:defRPr sz="1800"/>
            </a:lvl3pPr>
            <a:lvl4pPr>
              <a:defRPr sz="1620"/>
            </a:lvl4pPr>
            <a:lvl5pPr>
              <a:defRPr sz="1620"/>
            </a:lvl5pPr>
            <a:lvl6pPr>
              <a:defRPr sz="1620"/>
            </a:lvl6pPr>
            <a:lvl7pPr>
              <a:defRPr sz="1620"/>
            </a:lvl7pPr>
            <a:lvl8pPr>
              <a:defRPr sz="1620"/>
            </a:lvl8pPr>
            <a:lvl9pPr>
              <a:defRPr sz="162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5296960"/>
            <a:ext cx="2133600" cy="304271"/>
          </a:xfrm>
          <a:prstGeom prst="rect">
            <a:avLst/>
          </a:prstGeom>
        </p:spPr>
        <p:txBody>
          <a:bodyPr/>
          <a:lstStyle/>
          <a:p>
            <a:endParaRPr lang="en-US"/>
          </a:p>
        </p:txBody>
      </p:sp>
      <p:sp>
        <p:nvSpPr>
          <p:cNvPr id="6" name="Footer Placeholder 5"/>
          <p:cNvSpPr>
            <a:spLocks noGrp="1"/>
          </p:cNvSpPr>
          <p:nvPr>
            <p:ph type="ftr" sz="quarter" idx="11"/>
          </p:nvPr>
        </p:nvSpPr>
        <p:spPr/>
        <p:txBody>
          <a:bodyPr/>
          <a:lstStyle/>
          <a:p>
            <a:r>
              <a:rPr lang="is-IS"/>
              <a:t>CS447</a:t>
            </a:r>
            <a:endParaRPr lang="en-US"/>
          </a:p>
        </p:txBody>
      </p:sp>
      <p:sp>
        <p:nvSpPr>
          <p:cNvPr id="7" name="Slide Number Placeholder 6"/>
          <p:cNvSpPr>
            <a:spLocks noGrp="1"/>
          </p:cNvSpPr>
          <p:nvPr>
            <p:ph type="sldNum" sz="quarter" idx="12"/>
          </p:nvPr>
        </p:nvSpPr>
        <p:spPr/>
        <p:txBody>
          <a:bodyPr/>
          <a:lstStyle/>
          <a:p>
            <a:fld id="{3552B95B-556F-44BD-91A5-D80C1B9E2BB3}" type="slidenum">
              <a:rPr lang="en-US" smtClean="0"/>
              <a:pPr/>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279261"/>
            <a:ext cx="4040188" cy="533136"/>
          </a:xfrm>
        </p:spPr>
        <p:txBody>
          <a:bodyPr anchor="b"/>
          <a:lstStyle>
            <a:lvl1pPr marL="0" indent="0">
              <a:buNone/>
              <a:defRPr sz="2160" b="1"/>
            </a:lvl1pPr>
            <a:lvl2pPr marL="411480" indent="0">
              <a:buNone/>
              <a:defRPr sz="1800" b="1"/>
            </a:lvl2pPr>
            <a:lvl3pPr marL="822960" indent="0">
              <a:buNone/>
              <a:defRPr sz="1620" b="1"/>
            </a:lvl3pPr>
            <a:lvl4pPr marL="1234440" indent="0">
              <a:buNone/>
              <a:defRPr sz="1440" b="1"/>
            </a:lvl4pPr>
            <a:lvl5pPr marL="1645920" indent="0">
              <a:buNone/>
              <a:defRPr sz="1440" b="1"/>
            </a:lvl5pPr>
            <a:lvl6pPr marL="2057400" indent="0">
              <a:buNone/>
              <a:defRPr sz="1440" b="1"/>
            </a:lvl6pPr>
            <a:lvl7pPr marL="2468880" indent="0">
              <a:buNone/>
              <a:defRPr sz="1440" b="1"/>
            </a:lvl7pPr>
            <a:lvl8pPr marL="2880360" indent="0">
              <a:buNone/>
              <a:defRPr sz="1440" b="1"/>
            </a:lvl8pPr>
            <a:lvl9pPr marL="3291840" indent="0">
              <a:buNone/>
              <a:defRPr sz="1440" b="1"/>
            </a:lvl9pPr>
          </a:lstStyle>
          <a:p>
            <a:pPr lvl="0"/>
            <a:r>
              <a:rPr lang="en-US"/>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160"/>
            </a:lvl1pPr>
            <a:lvl2pPr>
              <a:defRPr sz="1800"/>
            </a:lvl2pPr>
            <a:lvl3pPr>
              <a:defRPr sz="1620"/>
            </a:lvl3pPr>
            <a:lvl4pPr>
              <a:defRPr sz="1440"/>
            </a:lvl4pPr>
            <a:lvl5pPr>
              <a:defRPr sz="1440"/>
            </a:lvl5pPr>
            <a:lvl6pPr>
              <a:defRPr sz="1440"/>
            </a:lvl6pPr>
            <a:lvl7pPr>
              <a:defRPr sz="1440"/>
            </a:lvl7pPr>
            <a:lvl8pPr>
              <a:defRPr sz="1440"/>
            </a:lvl8pPr>
            <a:lvl9pPr>
              <a:defRPr sz="144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8" y="1279261"/>
            <a:ext cx="4041775" cy="533136"/>
          </a:xfrm>
        </p:spPr>
        <p:txBody>
          <a:bodyPr anchor="b"/>
          <a:lstStyle>
            <a:lvl1pPr marL="0" indent="0">
              <a:buNone/>
              <a:defRPr sz="2160" b="1"/>
            </a:lvl1pPr>
            <a:lvl2pPr marL="411480" indent="0">
              <a:buNone/>
              <a:defRPr sz="1800" b="1"/>
            </a:lvl2pPr>
            <a:lvl3pPr marL="822960" indent="0">
              <a:buNone/>
              <a:defRPr sz="1620" b="1"/>
            </a:lvl3pPr>
            <a:lvl4pPr marL="1234440" indent="0">
              <a:buNone/>
              <a:defRPr sz="1440" b="1"/>
            </a:lvl4pPr>
            <a:lvl5pPr marL="1645920" indent="0">
              <a:buNone/>
              <a:defRPr sz="1440" b="1"/>
            </a:lvl5pPr>
            <a:lvl6pPr marL="2057400" indent="0">
              <a:buNone/>
              <a:defRPr sz="1440" b="1"/>
            </a:lvl6pPr>
            <a:lvl7pPr marL="2468880" indent="0">
              <a:buNone/>
              <a:defRPr sz="1440" b="1"/>
            </a:lvl7pPr>
            <a:lvl8pPr marL="2880360" indent="0">
              <a:buNone/>
              <a:defRPr sz="1440" b="1"/>
            </a:lvl8pPr>
            <a:lvl9pPr marL="3291840" indent="0">
              <a:buNone/>
              <a:defRPr sz="1440" b="1"/>
            </a:lvl9pPr>
          </a:lstStyle>
          <a:p>
            <a:pPr lvl="0"/>
            <a:r>
              <a:rPr lang="en-US"/>
              <a:t>Click to edit Master text styles</a:t>
            </a:r>
          </a:p>
        </p:txBody>
      </p:sp>
      <p:sp>
        <p:nvSpPr>
          <p:cNvPr id="6" name="Content Placeholder 5"/>
          <p:cNvSpPr>
            <a:spLocks noGrp="1"/>
          </p:cNvSpPr>
          <p:nvPr>
            <p:ph sz="quarter" idx="4"/>
          </p:nvPr>
        </p:nvSpPr>
        <p:spPr>
          <a:xfrm>
            <a:off x="4645028" y="1812396"/>
            <a:ext cx="4041775" cy="3292740"/>
          </a:xfrm>
        </p:spPr>
        <p:txBody>
          <a:bodyPr/>
          <a:lstStyle>
            <a:lvl1pPr>
              <a:defRPr sz="2160"/>
            </a:lvl1pPr>
            <a:lvl2pPr>
              <a:defRPr sz="1800"/>
            </a:lvl2pPr>
            <a:lvl3pPr>
              <a:defRPr sz="1620"/>
            </a:lvl3pPr>
            <a:lvl4pPr>
              <a:defRPr sz="1440"/>
            </a:lvl4pPr>
            <a:lvl5pPr>
              <a:defRPr sz="1440"/>
            </a:lvl5pPr>
            <a:lvl6pPr>
              <a:defRPr sz="1440"/>
            </a:lvl6pPr>
            <a:lvl7pPr>
              <a:defRPr sz="1440"/>
            </a:lvl7pPr>
            <a:lvl8pPr>
              <a:defRPr sz="1440"/>
            </a:lvl8pPr>
            <a:lvl9pPr>
              <a:defRPr sz="144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5296960"/>
            <a:ext cx="2133600" cy="304271"/>
          </a:xfrm>
          <a:prstGeom prst="rect">
            <a:avLst/>
          </a:prstGeom>
        </p:spPr>
        <p:txBody>
          <a:bodyPr/>
          <a:lstStyle/>
          <a:p>
            <a:endParaRPr lang="en-US"/>
          </a:p>
        </p:txBody>
      </p:sp>
      <p:sp>
        <p:nvSpPr>
          <p:cNvPr id="8" name="Footer Placeholder 7"/>
          <p:cNvSpPr>
            <a:spLocks noGrp="1"/>
          </p:cNvSpPr>
          <p:nvPr>
            <p:ph type="ftr" sz="quarter" idx="11"/>
          </p:nvPr>
        </p:nvSpPr>
        <p:spPr/>
        <p:txBody>
          <a:bodyPr/>
          <a:lstStyle/>
          <a:p>
            <a:r>
              <a:rPr lang="is-IS"/>
              <a:t>CS447</a:t>
            </a:r>
            <a:endParaRPr lang="en-US"/>
          </a:p>
        </p:txBody>
      </p:sp>
      <p:sp>
        <p:nvSpPr>
          <p:cNvPr id="9" name="Slide Number Placeholder 8"/>
          <p:cNvSpPr>
            <a:spLocks noGrp="1"/>
          </p:cNvSpPr>
          <p:nvPr>
            <p:ph type="sldNum" sz="quarter" idx="12"/>
          </p:nvPr>
        </p:nvSpPr>
        <p:spPr/>
        <p:txBody>
          <a:bodyPr/>
          <a:lstStyle/>
          <a:p>
            <a:fld id="{3552B95B-556F-44BD-91A5-D80C1B9E2BB3}" type="slidenum">
              <a:rPr lang="en-US" smtClean="0"/>
              <a:pPr/>
              <a:t>‹#›</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5296960"/>
            <a:ext cx="2133600" cy="304271"/>
          </a:xfrm>
          <a:prstGeom prst="rect">
            <a:avLst/>
          </a:prstGeom>
        </p:spPr>
        <p:txBody>
          <a:bodyPr/>
          <a:lstStyle/>
          <a:p>
            <a:endParaRPr lang="en-US"/>
          </a:p>
        </p:txBody>
      </p:sp>
      <p:sp>
        <p:nvSpPr>
          <p:cNvPr id="4" name="Footer Placeholder 3"/>
          <p:cNvSpPr>
            <a:spLocks noGrp="1"/>
          </p:cNvSpPr>
          <p:nvPr>
            <p:ph type="ftr" sz="quarter" idx="11"/>
          </p:nvPr>
        </p:nvSpPr>
        <p:spPr/>
        <p:txBody>
          <a:bodyPr/>
          <a:lstStyle/>
          <a:p>
            <a:r>
              <a:rPr lang="is-IS"/>
              <a:t>CS447</a:t>
            </a:r>
            <a:endParaRPr lang="en-US"/>
          </a:p>
        </p:txBody>
      </p:sp>
      <p:sp>
        <p:nvSpPr>
          <p:cNvPr id="5" name="Slide Number Placeholder 4"/>
          <p:cNvSpPr>
            <a:spLocks noGrp="1"/>
          </p:cNvSpPr>
          <p:nvPr>
            <p:ph type="sldNum" sz="quarter" idx="12"/>
          </p:nvPr>
        </p:nvSpPr>
        <p:spPr/>
        <p:txBody>
          <a:bodyPr/>
          <a:lstStyle/>
          <a:p>
            <a:fld id="{3552B95B-556F-44BD-91A5-D80C1B9E2BB3}" type="slidenum">
              <a:rPr lang="en-US" smtClean="0"/>
              <a:pPr/>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5296960"/>
            <a:ext cx="2133600" cy="304271"/>
          </a:xfrm>
          <a:prstGeom prst="rect">
            <a:avLst/>
          </a:prstGeom>
        </p:spPr>
        <p:txBody>
          <a:bodyPr/>
          <a:lstStyle/>
          <a:p>
            <a:endParaRPr lang="en-US"/>
          </a:p>
        </p:txBody>
      </p:sp>
      <p:sp>
        <p:nvSpPr>
          <p:cNvPr id="3" name="Footer Placeholder 2"/>
          <p:cNvSpPr>
            <a:spLocks noGrp="1"/>
          </p:cNvSpPr>
          <p:nvPr>
            <p:ph type="ftr" sz="quarter" idx="11"/>
          </p:nvPr>
        </p:nvSpPr>
        <p:spPr/>
        <p:txBody>
          <a:bodyPr/>
          <a:lstStyle/>
          <a:p>
            <a:r>
              <a:rPr lang="is-IS"/>
              <a:t>CS447</a:t>
            </a:r>
            <a:endParaRPr lang="en-US"/>
          </a:p>
        </p:txBody>
      </p:sp>
      <p:sp>
        <p:nvSpPr>
          <p:cNvPr id="4" name="Slide Number Placeholder 3"/>
          <p:cNvSpPr>
            <a:spLocks noGrp="1"/>
          </p:cNvSpPr>
          <p:nvPr>
            <p:ph type="sldNum" sz="quarter" idx="12"/>
          </p:nvPr>
        </p:nvSpPr>
        <p:spPr/>
        <p:txBody>
          <a:bodyPr/>
          <a:lstStyle/>
          <a:p>
            <a:fld id="{3552B95B-556F-44BD-91A5-D80C1B9E2BB3}" type="slidenum">
              <a:rPr lang="en-US" smtClean="0"/>
              <a:pPr/>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27541"/>
            <a:ext cx="3008313" cy="968376"/>
          </a:xfrm>
        </p:spPr>
        <p:txBody>
          <a:bodyPr anchor="b"/>
          <a:lstStyle>
            <a:lvl1pPr algn="l">
              <a:defRPr sz="1800" b="1"/>
            </a:lvl1pPr>
          </a:lstStyle>
          <a:p>
            <a:r>
              <a:rPr lang="en-US"/>
              <a:t>Click to edit Master title style</a:t>
            </a:r>
          </a:p>
        </p:txBody>
      </p:sp>
      <p:sp>
        <p:nvSpPr>
          <p:cNvPr id="3" name="Content Placeholder 2"/>
          <p:cNvSpPr>
            <a:spLocks noGrp="1"/>
          </p:cNvSpPr>
          <p:nvPr>
            <p:ph idx="1"/>
          </p:nvPr>
        </p:nvSpPr>
        <p:spPr>
          <a:xfrm>
            <a:off x="3575050" y="227544"/>
            <a:ext cx="5111750" cy="4877594"/>
          </a:xfrm>
        </p:spPr>
        <p:txBody>
          <a:bodyPr/>
          <a:lstStyle>
            <a:lvl1pPr>
              <a:defRPr sz="2880"/>
            </a:lvl1pPr>
            <a:lvl2pPr>
              <a:defRPr sz="2520"/>
            </a:lvl2pPr>
            <a:lvl3pPr>
              <a:defRPr sz="216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2" y="1195919"/>
            <a:ext cx="3008313" cy="3909219"/>
          </a:xfrm>
        </p:spPr>
        <p:txBody>
          <a:bodyPr/>
          <a:lstStyle>
            <a:lvl1pPr marL="0" indent="0">
              <a:buNone/>
              <a:defRPr sz="1260"/>
            </a:lvl1pPr>
            <a:lvl2pPr marL="411480" indent="0">
              <a:buNone/>
              <a:defRPr sz="1080"/>
            </a:lvl2pPr>
            <a:lvl3pPr marL="822960" indent="0">
              <a:buNone/>
              <a:defRPr sz="900"/>
            </a:lvl3pPr>
            <a:lvl4pPr marL="1234440" indent="0">
              <a:buNone/>
              <a:defRPr sz="810"/>
            </a:lvl4pPr>
            <a:lvl5pPr marL="1645920" indent="0">
              <a:buNone/>
              <a:defRPr sz="810"/>
            </a:lvl5pPr>
            <a:lvl6pPr marL="2057400" indent="0">
              <a:buNone/>
              <a:defRPr sz="810"/>
            </a:lvl6pPr>
            <a:lvl7pPr marL="2468880" indent="0">
              <a:buNone/>
              <a:defRPr sz="810"/>
            </a:lvl7pPr>
            <a:lvl8pPr marL="2880360" indent="0">
              <a:buNone/>
              <a:defRPr sz="810"/>
            </a:lvl8pPr>
            <a:lvl9pPr marL="3291840" indent="0">
              <a:buNone/>
              <a:defRPr sz="810"/>
            </a:lvl9pPr>
          </a:lstStyle>
          <a:p>
            <a:pPr lvl="0"/>
            <a:r>
              <a:rPr lang="en-US"/>
              <a:t>Click to edit Master text styles</a:t>
            </a:r>
          </a:p>
        </p:txBody>
      </p:sp>
      <p:sp>
        <p:nvSpPr>
          <p:cNvPr id="5" name="Date Placeholder 4"/>
          <p:cNvSpPr>
            <a:spLocks noGrp="1"/>
          </p:cNvSpPr>
          <p:nvPr>
            <p:ph type="dt" sz="half" idx="10"/>
          </p:nvPr>
        </p:nvSpPr>
        <p:spPr>
          <a:xfrm>
            <a:off x="457200" y="5296960"/>
            <a:ext cx="2133600" cy="304271"/>
          </a:xfrm>
          <a:prstGeom prst="rect">
            <a:avLst/>
          </a:prstGeom>
        </p:spPr>
        <p:txBody>
          <a:bodyPr/>
          <a:lstStyle/>
          <a:p>
            <a:endParaRPr lang="en-US"/>
          </a:p>
        </p:txBody>
      </p:sp>
      <p:sp>
        <p:nvSpPr>
          <p:cNvPr id="6" name="Footer Placeholder 5"/>
          <p:cNvSpPr>
            <a:spLocks noGrp="1"/>
          </p:cNvSpPr>
          <p:nvPr>
            <p:ph type="ftr" sz="quarter" idx="11"/>
          </p:nvPr>
        </p:nvSpPr>
        <p:spPr/>
        <p:txBody>
          <a:bodyPr/>
          <a:lstStyle/>
          <a:p>
            <a:r>
              <a:rPr lang="is-IS"/>
              <a:t>CS447</a:t>
            </a:r>
            <a:endParaRPr lang="en-US"/>
          </a:p>
        </p:txBody>
      </p:sp>
      <p:sp>
        <p:nvSpPr>
          <p:cNvPr id="7" name="Slide Number Placeholder 6"/>
          <p:cNvSpPr>
            <a:spLocks noGrp="1"/>
          </p:cNvSpPr>
          <p:nvPr>
            <p:ph type="sldNum" sz="quarter" idx="12"/>
          </p:nvPr>
        </p:nvSpPr>
        <p:spPr/>
        <p:txBody>
          <a:bodyPr/>
          <a:lstStyle/>
          <a:p>
            <a:fld id="{3552B95B-556F-44BD-91A5-D80C1B9E2BB3}" type="slidenum">
              <a:rPr lang="en-US" smtClean="0"/>
              <a:pPr/>
              <a:t>‹#›</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9" name="Rectangle 8"/>
          <p:cNvSpPr/>
          <p:nvPr/>
        </p:nvSpPr>
        <p:spPr>
          <a:xfrm>
            <a:off x="0" y="5600700"/>
            <a:ext cx="9144000" cy="114300"/>
          </a:xfrm>
          <a:prstGeom prst="rect">
            <a:avLst/>
          </a:prstGeom>
          <a:solidFill>
            <a:srgbClr val="5639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20" dirty="0"/>
          </a:p>
        </p:txBody>
      </p:sp>
      <p:sp>
        <p:nvSpPr>
          <p:cNvPr id="7" name="Rectangle 6"/>
          <p:cNvSpPr/>
          <p:nvPr/>
        </p:nvSpPr>
        <p:spPr>
          <a:xfrm>
            <a:off x="0" y="0"/>
            <a:ext cx="9144000" cy="495300"/>
          </a:xfrm>
          <a:prstGeom prst="rect">
            <a:avLst/>
          </a:prstGeom>
          <a:solidFill>
            <a:srgbClr val="5639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20" dirty="0"/>
          </a:p>
        </p:txBody>
      </p:sp>
      <p:sp>
        <p:nvSpPr>
          <p:cNvPr id="2" name="Title Placeholder 1"/>
          <p:cNvSpPr>
            <a:spLocks noGrp="1"/>
          </p:cNvSpPr>
          <p:nvPr>
            <p:ph type="title"/>
          </p:nvPr>
        </p:nvSpPr>
        <p:spPr>
          <a:xfrm>
            <a:off x="152400" y="0"/>
            <a:ext cx="8991600" cy="495300"/>
          </a:xfrm>
          <a:prstGeom prst="rect">
            <a:avLst/>
          </a:prstGeom>
        </p:spPr>
        <p:txBody>
          <a:bodyPr vert="horz" lIns="91440" tIns="45720" rIns="91440" bIns="45720" rtlCol="0" anchor="ctr">
            <a:noAutofit/>
          </a:bodyPr>
          <a:lstStyle/>
          <a:p>
            <a:r>
              <a:rPr lang="en-US" dirty="0"/>
              <a:t>Click to edit Master title style</a:t>
            </a:r>
          </a:p>
        </p:txBody>
      </p:sp>
      <p:sp>
        <p:nvSpPr>
          <p:cNvPr id="3" name="Text Placeholder 2"/>
          <p:cNvSpPr>
            <a:spLocks noGrp="1"/>
          </p:cNvSpPr>
          <p:nvPr>
            <p:ph type="body" idx="1"/>
          </p:nvPr>
        </p:nvSpPr>
        <p:spPr>
          <a:xfrm>
            <a:off x="152400" y="495301"/>
            <a:ext cx="8991600" cy="4801659"/>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0" y="5296960"/>
            <a:ext cx="1219200" cy="304271"/>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is-IS"/>
              <a:t>CS447</a:t>
            </a:r>
            <a:endParaRPr lang="en-US" dirty="0"/>
          </a:p>
        </p:txBody>
      </p:sp>
      <p:sp>
        <p:nvSpPr>
          <p:cNvPr id="6" name="Slide Number Placeholder 5"/>
          <p:cNvSpPr>
            <a:spLocks noGrp="1"/>
          </p:cNvSpPr>
          <p:nvPr>
            <p:ph type="sldNum" sz="quarter" idx="4"/>
          </p:nvPr>
        </p:nvSpPr>
        <p:spPr>
          <a:xfrm>
            <a:off x="8458200" y="5296960"/>
            <a:ext cx="685800" cy="304271"/>
          </a:xfrm>
          <a:prstGeom prst="rect">
            <a:avLst/>
          </a:prstGeom>
        </p:spPr>
        <p:txBody>
          <a:bodyPr vert="horz" lIns="91440" tIns="45720" rIns="91440" bIns="45720" rtlCol="0" anchor="ctr"/>
          <a:lstStyle>
            <a:lvl1pPr algn="r">
              <a:defRPr sz="1200">
                <a:solidFill>
                  <a:schemeClr val="tx1">
                    <a:tint val="75000"/>
                  </a:schemeClr>
                </a:solidFill>
              </a:defRPr>
            </a:lvl1pPr>
          </a:lstStyle>
          <a:p>
            <a:fld id="{3552B95B-556F-44BD-91A5-D80C1B9E2BB3}" type="slidenum">
              <a:rPr lang="en-US" smtClean="0"/>
              <a:pPr/>
              <a:t>‹#›</a:t>
            </a:fld>
            <a:endParaRPr lang="en-US"/>
          </a:p>
        </p:txBody>
      </p:sp>
    </p:spTree>
    <p:extLst>
      <p:ext uri="{BB962C8B-B14F-4D97-AF65-F5344CB8AC3E}">
        <p14:creationId xmlns:p14="http://schemas.microsoft.com/office/powerpoint/2010/main" val="1187342188"/>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Lst>
  <p:transition/>
  <p:hf hdr="0" dt="0"/>
  <p:txStyles>
    <p:titleStyle>
      <a:lvl1pPr algn="l" defTabSz="822960" rtl="0" eaLnBrk="1" latinLnBrk="0" hangingPunct="1">
        <a:spcBef>
          <a:spcPct val="0"/>
        </a:spcBef>
        <a:buNone/>
        <a:defRPr sz="2800" b="1" kern="1200">
          <a:solidFill>
            <a:schemeClr val="bg1"/>
          </a:solidFill>
          <a:latin typeface="+mj-lt"/>
          <a:ea typeface="GulimChe" pitchFamily="49" charset="-127"/>
          <a:cs typeface="MoolBoran" pitchFamily="34" charset="0"/>
        </a:defRPr>
      </a:lvl1pPr>
    </p:titleStyle>
    <p:bodyStyle>
      <a:lvl1pPr marL="204312" indent="-204312" algn="l" defTabSz="822960" rtl="0" eaLnBrk="1" latinLnBrk="0" hangingPunct="1">
        <a:spcBef>
          <a:spcPts val="0"/>
        </a:spcBef>
        <a:buSzPct val="150000"/>
        <a:buFont typeface="Arial" pitchFamily="34" charset="0"/>
        <a:buChar char="•"/>
        <a:defRPr sz="2200" kern="1200">
          <a:solidFill>
            <a:schemeClr val="tx1"/>
          </a:solidFill>
          <a:latin typeface="+mn-lt"/>
          <a:ea typeface="+mn-ea"/>
          <a:cs typeface="+mn-cs"/>
        </a:defRPr>
      </a:lvl1pPr>
      <a:lvl2pPr marL="415767" indent="-207170" algn="l" defTabSz="822960" rtl="0" eaLnBrk="1" latinLnBrk="0" hangingPunct="1">
        <a:spcBef>
          <a:spcPts val="0"/>
        </a:spcBef>
        <a:buFont typeface="Courier New" pitchFamily="49" charset="0"/>
        <a:buChar char="o"/>
        <a:defRPr sz="2200" kern="1200">
          <a:solidFill>
            <a:schemeClr val="tx1"/>
          </a:solidFill>
          <a:latin typeface="+mn-lt"/>
          <a:ea typeface="+mn-ea"/>
          <a:cs typeface="+mn-cs"/>
        </a:defRPr>
      </a:lvl2pPr>
      <a:lvl3pPr marL="620078" indent="-205740" algn="l" defTabSz="822960" rtl="0" eaLnBrk="1" latinLnBrk="0" hangingPunct="1">
        <a:spcBef>
          <a:spcPts val="0"/>
        </a:spcBef>
        <a:buFont typeface="Wingdings" pitchFamily="2" charset="2"/>
        <a:buChar char="§"/>
        <a:defRPr sz="2200" kern="1200">
          <a:solidFill>
            <a:schemeClr val="tx1"/>
          </a:solidFill>
          <a:latin typeface="+mn-lt"/>
          <a:ea typeface="+mn-ea"/>
          <a:cs typeface="+mn-cs"/>
        </a:defRPr>
      </a:lvl3pPr>
      <a:lvl4pPr marL="821532" indent="-205740" algn="l" defTabSz="822960" rtl="0" eaLnBrk="1" latinLnBrk="0" hangingPunct="1">
        <a:spcBef>
          <a:spcPts val="0"/>
        </a:spcBef>
        <a:buFont typeface="Arial" pitchFamily="34" charset="0"/>
        <a:buChar char="–"/>
        <a:defRPr sz="2200" kern="1200">
          <a:solidFill>
            <a:schemeClr val="tx1"/>
          </a:solidFill>
          <a:latin typeface="+mn-lt"/>
          <a:ea typeface="+mn-ea"/>
          <a:cs typeface="+mn-cs"/>
        </a:defRPr>
      </a:lvl4pPr>
      <a:lvl5pPr marL="1028700" indent="-205740" algn="l" defTabSz="822960" rtl="0" eaLnBrk="1" latinLnBrk="0" hangingPunct="1">
        <a:spcBef>
          <a:spcPts val="0"/>
        </a:spcBef>
        <a:buFont typeface="Arial" pitchFamily="34" charset="0"/>
        <a:buChar char="»"/>
        <a:defRPr sz="2200" kern="1200">
          <a:solidFill>
            <a:schemeClr val="tx1"/>
          </a:solidFill>
          <a:latin typeface="+mn-lt"/>
          <a:ea typeface="+mn-ea"/>
          <a:cs typeface="+mn-cs"/>
        </a:defRPr>
      </a:lvl5pPr>
      <a:lvl6pPr marL="2263140" indent="-205740" algn="l" defTabSz="82296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674620" indent="-205740" algn="l" defTabSz="82296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086100" indent="-205740" algn="l" defTabSz="82296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497580" indent="-205740" algn="l" defTabSz="822960" rtl="0" eaLnBrk="1" latinLnBrk="0" hangingPunct="1">
        <a:spcBef>
          <a:spcPct val="20000"/>
        </a:spcBef>
        <a:buFont typeface="Arial" pitchFamily="34" charset="0"/>
        <a:buChar char="•"/>
        <a:defRPr sz="1800" kern="1200">
          <a:solidFill>
            <a:schemeClr val="tx1"/>
          </a:solidFill>
          <a:latin typeface="+mn-lt"/>
          <a:ea typeface="+mn-ea"/>
          <a:cs typeface="+mn-cs"/>
        </a:defRPr>
      </a:lvl9pPr>
    </p:bodyStyle>
    <p:otherStyle>
      <a:defPPr>
        <a:defRPr lang="en-US"/>
      </a:defPPr>
      <a:lvl1pPr marL="0" algn="l" defTabSz="822960" rtl="0" eaLnBrk="1" latinLnBrk="0" hangingPunct="1">
        <a:defRPr sz="1620" kern="1200">
          <a:solidFill>
            <a:schemeClr val="tx1"/>
          </a:solidFill>
          <a:latin typeface="+mn-lt"/>
          <a:ea typeface="+mn-ea"/>
          <a:cs typeface="+mn-cs"/>
        </a:defRPr>
      </a:lvl1pPr>
      <a:lvl2pPr marL="411480" algn="l" defTabSz="822960" rtl="0" eaLnBrk="1" latinLnBrk="0" hangingPunct="1">
        <a:defRPr sz="1620" kern="1200">
          <a:solidFill>
            <a:schemeClr val="tx1"/>
          </a:solidFill>
          <a:latin typeface="+mn-lt"/>
          <a:ea typeface="+mn-ea"/>
          <a:cs typeface="+mn-cs"/>
        </a:defRPr>
      </a:lvl2pPr>
      <a:lvl3pPr marL="822960" algn="l" defTabSz="822960" rtl="0" eaLnBrk="1" latinLnBrk="0" hangingPunct="1">
        <a:defRPr sz="1620" kern="1200">
          <a:solidFill>
            <a:schemeClr val="tx1"/>
          </a:solidFill>
          <a:latin typeface="+mn-lt"/>
          <a:ea typeface="+mn-ea"/>
          <a:cs typeface="+mn-cs"/>
        </a:defRPr>
      </a:lvl3pPr>
      <a:lvl4pPr marL="1234440" algn="l" defTabSz="822960" rtl="0" eaLnBrk="1" latinLnBrk="0" hangingPunct="1">
        <a:defRPr sz="1620" kern="1200">
          <a:solidFill>
            <a:schemeClr val="tx1"/>
          </a:solidFill>
          <a:latin typeface="+mn-lt"/>
          <a:ea typeface="+mn-ea"/>
          <a:cs typeface="+mn-cs"/>
        </a:defRPr>
      </a:lvl4pPr>
      <a:lvl5pPr marL="1645920" algn="l" defTabSz="822960" rtl="0" eaLnBrk="1" latinLnBrk="0" hangingPunct="1">
        <a:defRPr sz="1620" kern="1200">
          <a:solidFill>
            <a:schemeClr val="tx1"/>
          </a:solidFill>
          <a:latin typeface="+mn-lt"/>
          <a:ea typeface="+mn-ea"/>
          <a:cs typeface="+mn-cs"/>
        </a:defRPr>
      </a:lvl5pPr>
      <a:lvl6pPr marL="2057400" algn="l" defTabSz="822960" rtl="0" eaLnBrk="1" latinLnBrk="0" hangingPunct="1">
        <a:defRPr sz="1620" kern="1200">
          <a:solidFill>
            <a:schemeClr val="tx1"/>
          </a:solidFill>
          <a:latin typeface="+mn-lt"/>
          <a:ea typeface="+mn-ea"/>
          <a:cs typeface="+mn-cs"/>
        </a:defRPr>
      </a:lvl6pPr>
      <a:lvl7pPr marL="2468880" algn="l" defTabSz="822960" rtl="0" eaLnBrk="1" latinLnBrk="0" hangingPunct="1">
        <a:defRPr sz="1620" kern="1200">
          <a:solidFill>
            <a:schemeClr val="tx1"/>
          </a:solidFill>
          <a:latin typeface="+mn-lt"/>
          <a:ea typeface="+mn-ea"/>
          <a:cs typeface="+mn-cs"/>
        </a:defRPr>
      </a:lvl7pPr>
      <a:lvl8pPr marL="2880360" algn="l" defTabSz="822960" rtl="0" eaLnBrk="1" latinLnBrk="0" hangingPunct="1">
        <a:defRPr sz="1620" kern="1200">
          <a:solidFill>
            <a:schemeClr val="tx1"/>
          </a:solidFill>
          <a:latin typeface="+mn-lt"/>
          <a:ea typeface="+mn-ea"/>
          <a:cs typeface="+mn-cs"/>
        </a:defRPr>
      </a:lvl8pPr>
      <a:lvl9pPr marL="3291840" algn="l" defTabSz="822960" rtl="0" eaLnBrk="1" latinLnBrk="0" hangingPunct="1">
        <a:defRPr sz="16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14501"/>
            <a:ext cx="8077200" cy="1225021"/>
          </a:xfrm>
        </p:spPr>
        <p:txBody>
          <a:bodyPr/>
          <a:lstStyle/>
          <a:p>
            <a:r>
              <a:rPr lang="en-US" dirty="0"/>
              <a:t>Signed Integers, Extension, Truncation, and Addition</a:t>
            </a:r>
            <a:endParaRPr lang="en-US" sz="2400" b="1" dirty="0">
              <a:latin typeface="+mj-lt"/>
            </a:endParaRPr>
          </a:p>
        </p:txBody>
      </p:sp>
      <p:sp>
        <p:nvSpPr>
          <p:cNvPr id="3" name="Subtitle 2"/>
          <p:cNvSpPr>
            <a:spLocks noGrp="1"/>
          </p:cNvSpPr>
          <p:nvPr>
            <p:ph type="subTitle" idx="1"/>
          </p:nvPr>
        </p:nvSpPr>
        <p:spPr/>
        <p:txBody>
          <a:bodyPr/>
          <a:lstStyle/>
          <a:p>
            <a:r>
              <a:rPr lang="en-US"/>
              <a:t>CS 0447</a:t>
            </a:r>
            <a:endParaRPr lang="en-US" dirty="0"/>
          </a:p>
          <a:p>
            <a:r>
              <a:rPr lang="en-US" dirty="0"/>
              <a:t>Jarrett Billingsley</a:t>
            </a:r>
          </a:p>
        </p:txBody>
      </p:sp>
    </p:spTree>
    <p:extLst>
      <p:ext uri="{BB962C8B-B14F-4D97-AF65-F5344CB8AC3E}">
        <p14:creationId xmlns:p14="http://schemas.microsoft.com/office/powerpoint/2010/main" val="361208656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Range of unsigned vs. signed numbers</a:t>
            </a:r>
          </a:p>
        </p:txBody>
      </p:sp>
      <p:sp>
        <p:nvSpPr>
          <p:cNvPr id="3" name="Content Placeholder 2"/>
          <p:cNvSpPr>
            <a:spLocks noGrp="1"/>
          </p:cNvSpPr>
          <p:nvPr>
            <p:ph idx="1"/>
          </p:nvPr>
        </p:nvSpPr>
        <p:spPr>
          <a:xfrm>
            <a:off x="152400" y="495302"/>
            <a:ext cx="8991600" cy="2255344"/>
          </a:xfrm>
        </p:spPr>
        <p:txBody>
          <a:bodyPr>
            <a:normAutofit/>
          </a:bodyPr>
          <a:lstStyle/>
          <a:p>
            <a:r>
              <a:rPr lang="en-US" dirty="0"/>
              <a:t>how many </a:t>
            </a:r>
            <a:r>
              <a:rPr lang="en-US" i="1" dirty="0"/>
              <a:t>different</a:t>
            </a:r>
            <a:r>
              <a:rPr lang="en-US" dirty="0"/>
              <a:t> values can you represent with </a:t>
            </a:r>
            <a:r>
              <a:rPr lang="en-US" i="1" dirty="0"/>
              <a:t>n</a:t>
            </a:r>
            <a:r>
              <a:rPr lang="en-US" dirty="0"/>
              <a:t> bits?</a:t>
            </a:r>
          </a:p>
          <a:p>
            <a:pPr lvl="1"/>
            <a:r>
              <a:rPr lang="en-US" b="1" dirty="0"/>
              <a:t>2</a:t>
            </a:r>
            <a:r>
              <a:rPr lang="en-US" b="1" i="1" baseline="30000" dirty="0"/>
              <a:t>n</a:t>
            </a:r>
          </a:p>
          <a:p>
            <a:r>
              <a:rPr lang="en-US" dirty="0"/>
              <a:t>and what are the smallest and the biggest?</a:t>
            </a:r>
          </a:p>
          <a:p>
            <a:pPr lvl="1"/>
            <a:r>
              <a:rPr lang="en-US" b="1" dirty="0"/>
              <a:t>0</a:t>
            </a:r>
            <a:r>
              <a:rPr lang="en-US" dirty="0"/>
              <a:t> to </a:t>
            </a:r>
            <a:r>
              <a:rPr lang="en-US" b="1" dirty="0"/>
              <a:t>2</a:t>
            </a:r>
            <a:r>
              <a:rPr lang="en-US" b="1" i="1" baseline="30000" dirty="0"/>
              <a:t>n</a:t>
            </a:r>
            <a:r>
              <a:rPr lang="en-US" b="1" dirty="0"/>
              <a:t>-1… for </a:t>
            </a:r>
            <a:r>
              <a:rPr lang="en-US" b="1" i="1" dirty="0"/>
              <a:t>unsigned integers.</a:t>
            </a:r>
            <a:endParaRPr lang="en-US" b="1" dirty="0"/>
          </a:p>
          <a:p>
            <a:r>
              <a:rPr lang="en-US" dirty="0"/>
              <a:t>well, for signed numbers, the range is </a:t>
            </a:r>
            <a:r>
              <a:rPr lang="en-US" b="1" dirty="0"/>
              <a:t>-2</a:t>
            </a:r>
            <a:r>
              <a:rPr lang="en-US" b="1" i="1" baseline="30000" dirty="0">
                <a:solidFill>
                  <a:srgbClr val="FF0000"/>
                </a:solidFill>
              </a:rPr>
              <a:t>n</a:t>
            </a:r>
            <a:r>
              <a:rPr lang="en-US" b="1" baseline="30000" dirty="0">
                <a:solidFill>
                  <a:srgbClr val="FF0000"/>
                </a:solidFill>
              </a:rPr>
              <a:t>-1</a:t>
            </a:r>
            <a:r>
              <a:rPr lang="en-US" dirty="0"/>
              <a:t> to </a:t>
            </a:r>
            <a:r>
              <a:rPr lang="en-US" b="1" dirty="0"/>
              <a:t>2</a:t>
            </a:r>
            <a:r>
              <a:rPr lang="en-US" b="1" i="1" baseline="30000" dirty="0">
                <a:solidFill>
                  <a:srgbClr val="FF0000"/>
                </a:solidFill>
              </a:rPr>
              <a:t>n</a:t>
            </a:r>
            <a:r>
              <a:rPr lang="en-US" b="1" baseline="30000" dirty="0">
                <a:solidFill>
                  <a:srgbClr val="FF0000"/>
                </a:solidFill>
              </a:rPr>
              <a:t>-1</a:t>
            </a:r>
            <a:r>
              <a:rPr lang="en-US" b="1" dirty="0"/>
              <a:t>-1 </a:t>
            </a:r>
            <a:r>
              <a:rPr lang="en-US" sz="1400" dirty="0"/>
              <a:t>(see </a:t>
            </a:r>
            <a:r>
              <a:rPr lang="en-US" sz="1400" b="1" dirty="0" err="1">
                <a:latin typeface="Consolas" panose="020B0609020204030204" pitchFamily="49" charset="0"/>
                <a:cs typeface="Consolas" panose="020B0609020204030204" pitchFamily="49" charset="0"/>
              </a:rPr>
              <a:t>IntRanges.java</a:t>
            </a:r>
            <a:r>
              <a:rPr lang="en-US" sz="1400" dirty="0"/>
              <a:t>)</a:t>
            </a:r>
            <a:endParaRPr lang="en-US" dirty="0"/>
          </a:p>
          <a:p>
            <a:r>
              <a:rPr lang="en-US" dirty="0"/>
              <a:t>that feels </a:t>
            </a:r>
            <a:r>
              <a:rPr lang="en-US" dirty="0" err="1"/>
              <a:t>kinda</a:t>
            </a:r>
            <a:r>
              <a:rPr lang="en-US" dirty="0"/>
              <a:t> awkward, so let's get some intuition</a:t>
            </a:r>
            <a:r>
              <a:rPr lang="mr-IN" dirty="0"/>
              <a:t>…</a:t>
            </a:r>
            <a:endParaRPr lang="en-US" dirty="0"/>
          </a:p>
        </p:txBody>
      </p:sp>
      <p:sp>
        <p:nvSpPr>
          <p:cNvPr id="4" name="Footer Placeholder 3"/>
          <p:cNvSpPr>
            <a:spLocks noGrp="1"/>
          </p:cNvSpPr>
          <p:nvPr>
            <p:ph type="ftr" sz="quarter" idx="11"/>
          </p:nvPr>
        </p:nvSpPr>
        <p:spPr/>
        <p:txBody>
          <a:bodyPr/>
          <a:lstStyle/>
          <a:p>
            <a:r>
              <a:rPr lang="is-IS"/>
              <a:t>CS447</a:t>
            </a:r>
            <a:endParaRPr lang="en-US"/>
          </a:p>
        </p:txBody>
      </p:sp>
      <p:sp>
        <p:nvSpPr>
          <p:cNvPr id="5" name="Slide Number Placeholder 4"/>
          <p:cNvSpPr>
            <a:spLocks noGrp="1"/>
          </p:cNvSpPr>
          <p:nvPr>
            <p:ph type="sldNum" sz="quarter" idx="12"/>
          </p:nvPr>
        </p:nvSpPr>
        <p:spPr/>
        <p:txBody>
          <a:bodyPr/>
          <a:lstStyle/>
          <a:p>
            <a:fld id="{3552B95B-556F-44BD-91A5-D80C1B9E2BB3}" type="slidenum">
              <a:rPr lang="en-US" smtClean="0"/>
              <a:pPr/>
              <a:t>10</a:t>
            </a:fld>
            <a:endParaRPr lang="en-US"/>
          </a:p>
        </p:txBody>
      </p:sp>
      <p:sp>
        <p:nvSpPr>
          <p:cNvPr id="26" name="TextBox 25"/>
          <p:cNvSpPr txBox="1"/>
          <p:nvPr/>
        </p:nvSpPr>
        <p:spPr>
          <a:xfrm>
            <a:off x="352301" y="2628060"/>
            <a:ext cx="3853218" cy="1107996"/>
          </a:xfrm>
          <a:prstGeom prst="rect">
            <a:avLst/>
          </a:prstGeom>
          <a:noFill/>
        </p:spPr>
        <p:txBody>
          <a:bodyPr wrap="square" rtlCol="0">
            <a:spAutoFit/>
          </a:bodyPr>
          <a:lstStyle/>
          <a:p>
            <a:pPr algn="ctr"/>
            <a:r>
              <a:rPr lang="en-US" sz="2200" dirty="0"/>
              <a:t>in 2’s complement, </a:t>
            </a:r>
            <a:r>
              <a:rPr lang="en-US" sz="2200" b="1" u="sng" dirty="0"/>
              <a:t>half</a:t>
            </a:r>
            <a:r>
              <a:rPr lang="en-US" sz="2200" b="1" dirty="0"/>
              <a:t> of the bit patterns </a:t>
            </a:r>
            <a:r>
              <a:rPr lang="en-US" sz="2200" dirty="0"/>
              <a:t>are assigned negative values.</a:t>
            </a:r>
          </a:p>
        </p:txBody>
      </p:sp>
      <p:sp>
        <p:nvSpPr>
          <p:cNvPr id="27" name="TextBox 26"/>
          <p:cNvSpPr txBox="1"/>
          <p:nvPr/>
        </p:nvSpPr>
        <p:spPr>
          <a:xfrm>
            <a:off x="51640" y="4384692"/>
            <a:ext cx="6690434" cy="430887"/>
          </a:xfrm>
          <a:prstGeom prst="rect">
            <a:avLst/>
          </a:prstGeom>
          <a:noFill/>
        </p:spPr>
        <p:txBody>
          <a:bodyPr wrap="square" rtlCol="0">
            <a:spAutoFit/>
          </a:bodyPr>
          <a:lstStyle/>
          <a:p>
            <a:pPr algn="ctr"/>
            <a:r>
              <a:rPr lang="en-US" sz="2200" dirty="0"/>
              <a:t>so if you know the </a:t>
            </a:r>
            <a:r>
              <a:rPr lang="en-US" sz="2200" i="1" dirty="0"/>
              <a:t>unsigned</a:t>
            </a:r>
            <a:r>
              <a:rPr lang="en-US" sz="2200" dirty="0"/>
              <a:t> range, </a:t>
            </a:r>
            <a:r>
              <a:rPr lang="en-US" sz="2200" b="1" dirty="0"/>
              <a:t>chop it in half.</a:t>
            </a:r>
          </a:p>
        </p:txBody>
      </p:sp>
      <p:sp>
        <p:nvSpPr>
          <p:cNvPr id="28" name="TextBox 27"/>
          <p:cNvSpPr txBox="1"/>
          <p:nvPr/>
        </p:nvSpPr>
        <p:spPr>
          <a:xfrm>
            <a:off x="2895600" y="4762500"/>
            <a:ext cx="4222772" cy="430887"/>
          </a:xfrm>
          <a:prstGeom prst="rect">
            <a:avLst/>
          </a:prstGeom>
          <a:noFill/>
        </p:spPr>
        <p:txBody>
          <a:bodyPr wrap="square" rtlCol="0">
            <a:spAutoFit/>
          </a:bodyPr>
          <a:lstStyle/>
          <a:p>
            <a:pPr algn="ctr"/>
            <a:r>
              <a:rPr lang="en-US" sz="2200" dirty="0"/>
              <a:t>8 bits </a:t>
            </a:r>
            <a:r>
              <a:rPr lang="en-US" sz="2200" b="1" dirty="0"/>
              <a:t>unsigned</a:t>
            </a:r>
            <a:r>
              <a:rPr lang="en-US" sz="2200" dirty="0"/>
              <a:t> = 0 to 255, so…</a:t>
            </a:r>
          </a:p>
        </p:txBody>
      </p:sp>
      <p:sp>
        <p:nvSpPr>
          <p:cNvPr id="29" name="TextBox 28">
            <a:extLst>
              <a:ext uri="{FF2B5EF4-FFF2-40B4-BE49-F238E27FC236}">
                <a16:creationId xmlns:a16="http://schemas.microsoft.com/office/drawing/2014/main" id="{9D7F07EA-B7B4-834F-B998-DB06B48326DA}"/>
              </a:ext>
            </a:extLst>
          </p:cNvPr>
          <p:cNvSpPr txBox="1"/>
          <p:nvPr/>
        </p:nvSpPr>
        <p:spPr>
          <a:xfrm>
            <a:off x="4083028" y="5101699"/>
            <a:ext cx="4222772" cy="430887"/>
          </a:xfrm>
          <a:prstGeom prst="rect">
            <a:avLst/>
          </a:prstGeom>
          <a:noFill/>
        </p:spPr>
        <p:txBody>
          <a:bodyPr wrap="square" rtlCol="0">
            <a:spAutoFit/>
          </a:bodyPr>
          <a:lstStyle/>
          <a:p>
            <a:pPr algn="ctr"/>
            <a:r>
              <a:rPr lang="en-US" sz="2200" dirty="0"/>
              <a:t>8 bits </a:t>
            </a:r>
            <a:r>
              <a:rPr lang="en-US" sz="2200" b="1" dirty="0"/>
              <a:t>signed</a:t>
            </a:r>
            <a:r>
              <a:rPr lang="en-US" sz="2200" dirty="0"/>
              <a:t> is -128 to +127.</a:t>
            </a:r>
          </a:p>
        </p:txBody>
      </p:sp>
      <p:grpSp>
        <p:nvGrpSpPr>
          <p:cNvPr id="6" name="Group 5">
            <a:extLst>
              <a:ext uri="{FF2B5EF4-FFF2-40B4-BE49-F238E27FC236}">
                <a16:creationId xmlns:a16="http://schemas.microsoft.com/office/drawing/2014/main" id="{71690E79-2112-9740-B66A-6820FEF97F64}"/>
              </a:ext>
            </a:extLst>
          </p:cNvPr>
          <p:cNvGrpSpPr/>
          <p:nvPr/>
        </p:nvGrpSpPr>
        <p:grpSpPr>
          <a:xfrm>
            <a:off x="2074107" y="2857500"/>
            <a:ext cx="7069893" cy="1480246"/>
            <a:chOff x="19050" y="3029502"/>
            <a:chExt cx="9032043" cy="1891068"/>
          </a:xfrm>
        </p:grpSpPr>
        <p:grpSp>
          <p:nvGrpSpPr>
            <p:cNvPr id="31" name="Group 30">
              <a:extLst>
                <a:ext uri="{FF2B5EF4-FFF2-40B4-BE49-F238E27FC236}">
                  <a16:creationId xmlns:a16="http://schemas.microsoft.com/office/drawing/2014/main" id="{612D8302-91FD-2D4A-A9E1-95150A0B8C0C}"/>
                </a:ext>
              </a:extLst>
            </p:cNvPr>
            <p:cNvGrpSpPr/>
            <p:nvPr/>
          </p:nvGrpSpPr>
          <p:grpSpPr>
            <a:xfrm>
              <a:off x="392868" y="4087072"/>
              <a:ext cx="5514975" cy="466725"/>
              <a:chOff x="381000" y="2552700"/>
              <a:chExt cx="5572125" cy="466725"/>
            </a:xfrm>
          </p:grpSpPr>
          <p:cxnSp>
            <p:nvCxnSpPr>
              <p:cNvPr id="50" name="Straight Connector 49">
                <a:extLst>
                  <a:ext uri="{FF2B5EF4-FFF2-40B4-BE49-F238E27FC236}">
                    <a16:creationId xmlns:a16="http://schemas.microsoft.com/office/drawing/2014/main" id="{C8274432-6C24-C34F-9F76-25ABFFD88668}"/>
                  </a:ext>
                </a:extLst>
              </p:cNvPr>
              <p:cNvCxnSpPr>
                <a:cxnSpLocks/>
              </p:cNvCxnSpPr>
              <p:nvPr/>
            </p:nvCxnSpPr>
            <p:spPr>
              <a:xfrm>
                <a:off x="381000" y="2781300"/>
                <a:ext cx="28956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F2006E70-F1CF-4F4E-8C60-D8803BFCA234}"/>
                  </a:ext>
                </a:extLst>
              </p:cNvPr>
              <p:cNvCxnSpPr>
                <a:cxnSpLocks/>
              </p:cNvCxnSpPr>
              <p:nvPr/>
            </p:nvCxnSpPr>
            <p:spPr>
              <a:xfrm>
                <a:off x="3276600" y="2781300"/>
                <a:ext cx="2667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1E2807C9-7C0D-6E4C-BC45-2C10B98885C2}"/>
                  </a:ext>
                </a:extLst>
              </p:cNvPr>
              <p:cNvCxnSpPr>
                <a:cxnSpLocks/>
              </p:cNvCxnSpPr>
              <p:nvPr/>
            </p:nvCxnSpPr>
            <p:spPr>
              <a:xfrm>
                <a:off x="381000" y="2781300"/>
                <a:ext cx="0" cy="2286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E9BF7018-42F3-9943-988D-7515EC67A08B}"/>
                  </a:ext>
                </a:extLst>
              </p:cNvPr>
              <p:cNvCxnSpPr>
                <a:cxnSpLocks/>
              </p:cNvCxnSpPr>
              <p:nvPr/>
            </p:nvCxnSpPr>
            <p:spPr>
              <a:xfrm>
                <a:off x="5953125" y="2790825"/>
                <a:ext cx="0" cy="2286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810A3F13-F478-D245-8C0E-D8B26ACB8585}"/>
                  </a:ext>
                </a:extLst>
              </p:cNvPr>
              <p:cNvCxnSpPr>
                <a:cxnSpLocks/>
              </p:cNvCxnSpPr>
              <p:nvPr/>
            </p:nvCxnSpPr>
            <p:spPr>
              <a:xfrm>
                <a:off x="3276600" y="2552700"/>
                <a:ext cx="0" cy="4572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55" name="Group 54">
              <a:extLst>
                <a:ext uri="{FF2B5EF4-FFF2-40B4-BE49-F238E27FC236}">
                  <a16:creationId xmlns:a16="http://schemas.microsoft.com/office/drawing/2014/main" id="{9F1E8BD8-1399-FD44-9FC3-D5E9490D413B}"/>
                </a:ext>
              </a:extLst>
            </p:cNvPr>
            <p:cNvGrpSpPr/>
            <p:nvPr/>
          </p:nvGrpSpPr>
          <p:grpSpPr>
            <a:xfrm>
              <a:off x="3259893" y="3029502"/>
              <a:ext cx="5486400" cy="457200"/>
              <a:chOff x="3276600" y="1485900"/>
              <a:chExt cx="5486400" cy="457200"/>
            </a:xfrm>
          </p:grpSpPr>
          <p:cxnSp>
            <p:nvCxnSpPr>
              <p:cNvPr id="56" name="Straight Connector 55">
                <a:extLst>
                  <a:ext uri="{FF2B5EF4-FFF2-40B4-BE49-F238E27FC236}">
                    <a16:creationId xmlns:a16="http://schemas.microsoft.com/office/drawing/2014/main" id="{50E463B0-7EC6-2943-A150-D7DDA958EE1C}"/>
                  </a:ext>
                </a:extLst>
              </p:cNvPr>
              <p:cNvCxnSpPr/>
              <p:nvPr/>
            </p:nvCxnSpPr>
            <p:spPr>
              <a:xfrm>
                <a:off x="6019800" y="1714500"/>
                <a:ext cx="27432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C067FC89-B1C0-7D42-8F0C-D29CB0BE9B14}"/>
                  </a:ext>
                </a:extLst>
              </p:cNvPr>
              <p:cNvCxnSpPr/>
              <p:nvPr/>
            </p:nvCxnSpPr>
            <p:spPr>
              <a:xfrm>
                <a:off x="3276600" y="1714500"/>
                <a:ext cx="27432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BB3D03BC-C760-814D-BBF6-49DCDD892244}"/>
                  </a:ext>
                </a:extLst>
              </p:cNvPr>
              <p:cNvCxnSpPr>
                <a:cxnSpLocks/>
              </p:cNvCxnSpPr>
              <p:nvPr/>
            </p:nvCxnSpPr>
            <p:spPr>
              <a:xfrm>
                <a:off x="8763000" y="1714500"/>
                <a:ext cx="0" cy="2286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9EDEE623-BB81-F347-926F-9FDFB8E0A4FA}"/>
                  </a:ext>
                </a:extLst>
              </p:cNvPr>
              <p:cNvCxnSpPr>
                <a:cxnSpLocks/>
              </p:cNvCxnSpPr>
              <p:nvPr/>
            </p:nvCxnSpPr>
            <p:spPr>
              <a:xfrm>
                <a:off x="3276600" y="1485900"/>
                <a:ext cx="0" cy="4572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60" name="TextBox 59">
              <a:extLst>
                <a:ext uri="{FF2B5EF4-FFF2-40B4-BE49-F238E27FC236}">
                  <a16:creationId xmlns:a16="http://schemas.microsoft.com/office/drawing/2014/main" id="{30DB8F82-F284-6E4A-BAB2-60EA3117553B}"/>
                </a:ext>
              </a:extLst>
            </p:cNvPr>
            <p:cNvSpPr txBox="1"/>
            <p:nvPr/>
          </p:nvSpPr>
          <p:spPr>
            <a:xfrm>
              <a:off x="3094430" y="3444136"/>
              <a:ext cx="330926" cy="400110"/>
            </a:xfrm>
            <a:prstGeom prst="rect">
              <a:avLst/>
            </a:prstGeom>
            <a:noFill/>
          </p:spPr>
          <p:txBody>
            <a:bodyPr wrap="square" rtlCol="0">
              <a:spAutoFit/>
            </a:bodyPr>
            <a:lstStyle/>
            <a:p>
              <a:pPr algn="ctr"/>
              <a:r>
                <a:rPr lang="en-US" sz="2000" b="1" dirty="0">
                  <a:latin typeface="Consolas" charset="0"/>
                  <a:ea typeface="Consolas" charset="0"/>
                  <a:cs typeface="Consolas" charset="0"/>
                </a:rPr>
                <a:t>0</a:t>
              </a:r>
            </a:p>
          </p:txBody>
        </p:sp>
        <p:sp>
          <p:nvSpPr>
            <p:cNvPr id="61" name="TextBox 60">
              <a:extLst>
                <a:ext uri="{FF2B5EF4-FFF2-40B4-BE49-F238E27FC236}">
                  <a16:creationId xmlns:a16="http://schemas.microsoft.com/office/drawing/2014/main" id="{803C68C3-0ED3-A548-8BDC-52087DD21379}"/>
                </a:ext>
              </a:extLst>
            </p:cNvPr>
            <p:cNvSpPr txBox="1"/>
            <p:nvPr/>
          </p:nvSpPr>
          <p:spPr>
            <a:xfrm>
              <a:off x="8441493" y="3484999"/>
              <a:ext cx="609600" cy="400110"/>
            </a:xfrm>
            <a:prstGeom prst="rect">
              <a:avLst/>
            </a:prstGeom>
            <a:noFill/>
          </p:spPr>
          <p:txBody>
            <a:bodyPr wrap="square" rtlCol="0">
              <a:spAutoFit/>
            </a:bodyPr>
            <a:lstStyle/>
            <a:p>
              <a:pPr algn="ctr"/>
              <a:r>
                <a:rPr lang="en-US" sz="2000" b="1" dirty="0">
                  <a:latin typeface="Consolas" charset="0"/>
                  <a:ea typeface="Consolas" charset="0"/>
                  <a:cs typeface="Consolas" charset="0"/>
                </a:rPr>
                <a:t>15</a:t>
              </a:r>
            </a:p>
          </p:txBody>
        </p:sp>
        <p:sp>
          <p:nvSpPr>
            <p:cNvPr id="62" name="TextBox 61">
              <a:extLst>
                <a:ext uri="{FF2B5EF4-FFF2-40B4-BE49-F238E27FC236}">
                  <a16:creationId xmlns:a16="http://schemas.microsoft.com/office/drawing/2014/main" id="{77F2C094-612D-9044-B478-0557EA9EA048}"/>
                </a:ext>
              </a:extLst>
            </p:cNvPr>
            <p:cNvSpPr txBox="1"/>
            <p:nvPr/>
          </p:nvSpPr>
          <p:spPr>
            <a:xfrm>
              <a:off x="5622093" y="4520460"/>
              <a:ext cx="609600" cy="400110"/>
            </a:xfrm>
            <a:prstGeom prst="rect">
              <a:avLst/>
            </a:prstGeom>
            <a:noFill/>
          </p:spPr>
          <p:txBody>
            <a:bodyPr wrap="square" rtlCol="0">
              <a:spAutoFit/>
            </a:bodyPr>
            <a:lstStyle/>
            <a:p>
              <a:pPr algn="ctr"/>
              <a:r>
                <a:rPr lang="en-US" sz="2000" b="1" dirty="0">
                  <a:solidFill>
                    <a:srgbClr val="FF0000"/>
                  </a:solidFill>
                  <a:latin typeface="Consolas" charset="0"/>
                  <a:ea typeface="Consolas" charset="0"/>
                  <a:cs typeface="Consolas" charset="0"/>
                </a:rPr>
                <a:t>+</a:t>
              </a:r>
              <a:r>
                <a:rPr lang="en-US" sz="2000" b="1" dirty="0">
                  <a:latin typeface="Consolas" charset="0"/>
                  <a:ea typeface="Consolas" charset="0"/>
                  <a:cs typeface="Consolas" charset="0"/>
                </a:rPr>
                <a:t>7</a:t>
              </a:r>
            </a:p>
          </p:txBody>
        </p:sp>
        <p:sp>
          <p:nvSpPr>
            <p:cNvPr id="63" name="TextBox 62">
              <a:extLst>
                <a:ext uri="{FF2B5EF4-FFF2-40B4-BE49-F238E27FC236}">
                  <a16:creationId xmlns:a16="http://schemas.microsoft.com/office/drawing/2014/main" id="{4E393F97-A8AD-4247-9976-F8FCB31E7E1E}"/>
                </a:ext>
              </a:extLst>
            </p:cNvPr>
            <p:cNvSpPr txBox="1"/>
            <p:nvPr/>
          </p:nvSpPr>
          <p:spPr>
            <a:xfrm>
              <a:off x="19050" y="4520460"/>
              <a:ext cx="609600" cy="400110"/>
            </a:xfrm>
            <a:prstGeom prst="rect">
              <a:avLst/>
            </a:prstGeom>
            <a:noFill/>
          </p:spPr>
          <p:txBody>
            <a:bodyPr wrap="square" rtlCol="0">
              <a:spAutoFit/>
            </a:bodyPr>
            <a:lstStyle/>
            <a:p>
              <a:pPr algn="ctr"/>
              <a:r>
                <a:rPr lang="en-US" sz="2000" b="1" dirty="0">
                  <a:solidFill>
                    <a:srgbClr val="FF0000"/>
                  </a:solidFill>
                  <a:latin typeface="Consolas" charset="0"/>
                  <a:ea typeface="Consolas" charset="0"/>
                  <a:cs typeface="Consolas" charset="0"/>
                </a:rPr>
                <a:t>-</a:t>
              </a:r>
              <a:r>
                <a:rPr lang="en-US" sz="2000" b="1" dirty="0">
                  <a:latin typeface="Consolas" charset="0"/>
                  <a:ea typeface="Consolas" charset="0"/>
                  <a:cs typeface="Consolas" charset="0"/>
                </a:rPr>
                <a:t>8</a:t>
              </a:r>
            </a:p>
          </p:txBody>
        </p:sp>
        <p:sp>
          <p:nvSpPr>
            <p:cNvPr id="64" name="TextBox 63">
              <a:extLst>
                <a:ext uri="{FF2B5EF4-FFF2-40B4-BE49-F238E27FC236}">
                  <a16:creationId xmlns:a16="http://schemas.microsoft.com/office/drawing/2014/main" id="{493DCECF-3203-BC49-A0A0-53BBF86E5BCB}"/>
                </a:ext>
              </a:extLst>
            </p:cNvPr>
            <p:cNvSpPr txBox="1"/>
            <p:nvPr/>
          </p:nvSpPr>
          <p:spPr>
            <a:xfrm>
              <a:off x="3094430" y="4520460"/>
              <a:ext cx="330926" cy="400110"/>
            </a:xfrm>
            <a:prstGeom prst="rect">
              <a:avLst/>
            </a:prstGeom>
            <a:noFill/>
          </p:spPr>
          <p:txBody>
            <a:bodyPr wrap="square" rtlCol="0">
              <a:spAutoFit/>
            </a:bodyPr>
            <a:lstStyle/>
            <a:p>
              <a:pPr algn="ctr"/>
              <a:r>
                <a:rPr lang="en-US" sz="2000" b="1" dirty="0">
                  <a:latin typeface="Consolas" charset="0"/>
                  <a:ea typeface="Consolas" charset="0"/>
                  <a:cs typeface="Consolas" charset="0"/>
                </a:rPr>
                <a:t>0</a:t>
              </a:r>
            </a:p>
          </p:txBody>
        </p:sp>
        <p:sp>
          <p:nvSpPr>
            <p:cNvPr id="65" name="TextBox 64">
              <a:extLst>
                <a:ext uri="{FF2B5EF4-FFF2-40B4-BE49-F238E27FC236}">
                  <a16:creationId xmlns:a16="http://schemas.microsoft.com/office/drawing/2014/main" id="{F09B8360-E83C-AE41-991F-37E6C8FF7B74}"/>
                </a:ext>
              </a:extLst>
            </p:cNvPr>
            <p:cNvSpPr txBox="1"/>
            <p:nvPr/>
          </p:nvSpPr>
          <p:spPr>
            <a:xfrm>
              <a:off x="5593616" y="3484999"/>
              <a:ext cx="609600" cy="400110"/>
            </a:xfrm>
            <a:prstGeom prst="rect">
              <a:avLst/>
            </a:prstGeom>
            <a:noFill/>
          </p:spPr>
          <p:txBody>
            <a:bodyPr wrap="square" rtlCol="0">
              <a:spAutoFit/>
            </a:bodyPr>
            <a:lstStyle/>
            <a:p>
              <a:pPr algn="ctr"/>
              <a:r>
                <a:rPr lang="en-US" sz="2000" b="1" dirty="0">
                  <a:latin typeface="Consolas" charset="0"/>
                  <a:ea typeface="Consolas" charset="0"/>
                  <a:cs typeface="Consolas" charset="0"/>
                </a:rPr>
                <a:t>7</a:t>
              </a:r>
            </a:p>
          </p:txBody>
        </p:sp>
        <p:sp>
          <p:nvSpPr>
            <p:cNvPr id="66" name="TextBox 65">
              <a:extLst>
                <a:ext uri="{FF2B5EF4-FFF2-40B4-BE49-F238E27FC236}">
                  <a16:creationId xmlns:a16="http://schemas.microsoft.com/office/drawing/2014/main" id="{4D66571C-793A-1D43-A91F-D86E4941B352}"/>
                </a:ext>
              </a:extLst>
            </p:cNvPr>
            <p:cNvSpPr txBox="1"/>
            <p:nvPr/>
          </p:nvSpPr>
          <p:spPr>
            <a:xfrm>
              <a:off x="5946041" y="3484999"/>
              <a:ext cx="609600" cy="400110"/>
            </a:xfrm>
            <a:prstGeom prst="rect">
              <a:avLst/>
            </a:prstGeom>
            <a:noFill/>
          </p:spPr>
          <p:txBody>
            <a:bodyPr wrap="square" rtlCol="0">
              <a:spAutoFit/>
            </a:bodyPr>
            <a:lstStyle/>
            <a:p>
              <a:pPr algn="ctr"/>
              <a:r>
                <a:rPr lang="en-US" sz="2000" b="1" dirty="0">
                  <a:latin typeface="Consolas" charset="0"/>
                  <a:ea typeface="Consolas" charset="0"/>
                  <a:cs typeface="Consolas" charset="0"/>
                </a:rPr>
                <a:t>8</a:t>
              </a:r>
            </a:p>
          </p:txBody>
        </p:sp>
        <p:sp>
          <p:nvSpPr>
            <p:cNvPr id="67" name="TextBox 66">
              <a:extLst>
                <a:ext uri="{FF2B5EF4-FFF2-40B4-BE49-F238E27FC236}">
                  <a16:creationId xmlns:a16="http://schemas.microsoft.com/office/drawing/2014/main" id="{B28A7AAE-7695-9142-B469-9B8B2B524893}"/>
                </a:ext>
              </a:extLst>
            </p:cNvPr>
            <p:cNvSpPr txBox="1"/>
            <p:nvPr/>
          </p:nvSpPr>
          <p:spPr>
            <a:xfrm>
              <a:off x="4231540" y="3484999"/>
              <a:ext cx="913073" cy="400110"/>
            </a:xfrm>
            <a:prstGeom prst="rect">
              <a:avLst/>
            </a:prstGeom>
            <a:noFill/>
          </p:spPr>
          <p:txBody>
            <a:bodyPr wrap="square" rtlCol="0">
              <a:spAutoFit/>
            </a:bodyPr>
            <a:lstStyle/>
            <a:p>
              <a:pPr algn="ctr"/>
              <a:r>
                <a:rPr lang="en-US" sz="2000" b="1" dirty="0">
                  <a:latin typeface="Consolas" charset="0"/>
                  <a:ea typeface="Consolas" charset="0"/>
                  <a:cs typeface="Consolas" charset="0"/>
                </a:rPr>
                <a:t>...</a:t>
              </a:r>
            </a:p>
          </p:txBody>
        </p:sp>
        <p:sp>
          <p:nvSpPr>
            <p:cNvPr id="68" name="TextBox 67">
              <a:extLst>
                <a:ext uri="{FF2B5EF4-FFF2-40B4-BE49-F238E27FC236}">
                  <a16:creationId xmlns:a16="http://schemas.microsoft.com/office/drawing/2014/main" id="{4922F3F7-BE8A-4549-AD8A-7BAF272B4404}"/>
                </a:ext>
              </a:extLst>
            </p:cNvPr>
            <p:cNvSpPr txBox="1"/>
            <p:nvPr/>
          </p:nvSpPr>
          <p:spPr>
            <a:xfrm>
              <a:off x="6993790" y="3484999"/>
              <a:ext cx="913073" cy="400110"/>
            </a:xfrm>
            <a:prstGeom prst="rect">
              <a:avLst/>
            </a:prstGeom>
            <a:noFill/>
          </p:spPr>
          <p:txBody>
            <a:bodyPr wrap="square" rtlCol="0">
              <a:spAutoFit/>
            </a:bodyPr>
            <a:lstStyle/>
            <a:p>
              <a:pPr algn="ctr"/>
              <a:r>
                <a:rPr lang="en-US" sz="2000" b="1" dirty="0">
                  <a:latin typeface="Consolas" charset="0"/>
                  <a:ea typeface="Consolas" charset="0"/>
                  <a:cs typeface="Consolas" charset="0"/>
                </a:rPr>
                <a:t>...</a:t>
              </a:r>
            </a:p>
          </p:txBody>
        </p:sp>
      </p:grpSp>
    </p:spTree>
    <p:extLst>
      <p:ext uri="{BB962C8B-B14F-4D97-AF65-F5344CB8AC3E}">
        <p14:creationId xmlns:p14="http://schemas.microsoft.com/office/powerpoint/2010/main" val="95097614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7"/>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8"/>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27" grpId="0"/>
      <p:bldP spid="28" grpId="0"/>
      <p:bldP spid="2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Extension and Truncation</a:t>
            </a:r>
          </a:p>
        </p:txBody>
      </p:sp>
      <p:sp>
        <p:nvSpPr>
          <p:cNvPr id="3" name="Footer Placeholder 2"/>
          <p:cNvSpPr>
            <a:spLocks noGrp="1"/>
          </p:cNvSpPr>
          <p:nvPr>
            <p:ph type="ftr" sz="quarter" idx="11"/>
          </p:nvPr>
        </p:nvSpPr>
        <p:spPr/>
        <p:txBody>
          <a:bodyPr/>
          <a:lstStyle/>
          <a:p>
            <a:r>
              <a:rPr lang="is-IS"/>
              <a:t>CS447</a:t>
            </a:r>
            <a:endParaRPr lang="en-US" dirty="0"/>
          </a:p>
        </p:txBody>
      </p:sp>
      <p:sp>
        <p:nvSpPr>
          <p:cNvPr id="4" name="Slide Number Placeholder 3"/>
          <p:cNvSpPr>
            <a:spLocks noGrp="1"/>
          </p:cNvSpPr>
          <p:nvPr>
            <p:ph type="sldNum" sz="quarter" idx="12"/>
          </p:nvPr>
        </p:nvSpPr>
        <p:spPr/>
        <p:txBody>
          <a:bodyPr/>
          <a:lstStyle/>
          <a:p>
            <a:fld id="{3552B95B-556F-44BD-91A5-D80C1B9E2BB3}" type="slidenum">
              <a:rPr lang="en-US" smtClean="0"/>
              <a:pPr/>
              <a:t>11</a:t>
            </a:fld>
            <a:endParaRPr lang="en-US"/>
          </a:p>
        </p:txBody>
      </p:sp>
    </p:spTree>
    <p:extLst>
      <p:ext uri="{BB962C8B-B14F-4D97-AF65-F5344CB8AC3E}">
        <p14:creationId xmlns:p14="http://schemas.microsoft.com/office/powerpoint/2010/main" val="2233357368"/>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D810BF-79A2-AA4A-8A78-736DDCAEE6DE}"/>
              </a:ext>
            </a:extLst>
          </p:cNvPr>
          <p:cNvSpPr>
            <a:spLocks noGrp="1"/>
          </p:cNvSpPr>
          <p:nvPr>
            <p:ph type="title"/>
          </p:nvPr>
        </p:nvSpPr>
        <p:spPr/>
        <p:txBody>
          <a:bodyPr/>
          <a:lstStyle/>
          <a:p>
            <a:r>
              <a:rPr lang="en-US" dirty="0"/>
              <a:t>Changing the number of bits</a:t>
            </a:r>
          </a:p>
        </p:txBody>
      </p:sp>
      <p:sp>
        <p:nvSpPr>
          <p:cNvPr id="3" name="Content Placeholder 2">
            <a:extLst>
              <a:ext uri="{FF2B5EF4-FFF2-40B4-BE49-F238E27FC236}">
                <a16:creationId xmlns:a16="http://schemas.microsoft.com/office/drawing/2014/main" id="{20DD967F-28A2-0048-929D-A0A2BF5499C5}"/>
              </a:ext>
            </a:extLst>
          </p:cNvPr>
          <p:cNvSpPr>
            <a:spLocks noGrp="1"/>
          </p:cNvSpPr>
          <p:nvPr>
            <p:ph idx="1"/>
          </p:nvPr>
        </p:nvSpPr>
        <p:spPr/>
        <p:txBody>
          <a:bodyPr/>
          <a:lstStyle/>
          <a:p>
            <a:r>
              <a:rPr lang="en-US" dirty="0"/>
              <a:t>integers on computers have a fixed number of bits.</a:t>
            </a:r>
          </a:p>
          <a:p>
            <a:r>
              <a:rPr lang="en-US" dirty="0"/>
              <a:t>but what happens in this situation?</a:t>
            </a:r>
          </a:p>
          <a:p>
            <a:pPr marL="515780" lvl="2" indent="0">
              <a:buNone/>
            </a:pPr>
            <a:r>
              <a:rPr lang="en-US" b="1" dirty="0">
                <a:solidFill>
                  <a:srgbClr val="FF0000"/>
                </a:solidFill>
                <a:latin typeface="Consolas" panose="020B0609020204030204" pitchFamily="49" charset="0"/>
                <a:cs typeface="Consolas" panose="020B0609020204030204" pitchFamily="49" charset="0"/>
              </a:rPr>
              <a:t>byte</a:t>
            </a:r>
            <a:r>
              <a:rPr lang="en-US" b="1" dirty="0">
                <a:latin typeface="Consolas" panose="020B0609020204030204" pitchFamily="49" charset="0"/>
                <a:cs typeface="Consolas" panose="020B0609020204030204" pitchFamily="49" charset="0"/>
              </a:rPr>
              <a:t> b = </a:t>
            </a:r>
            <a:r>
              <a:rPr lang="en-US" b="1" dirty="0">
                <a:solidFill>
                  <a:schemeClr val="accent3">
                    <a:lumMod val="75000"/>
                  </a:schemeClr>
                </a:solidFill>
                <a:latin typeface="Consolas" panose="020B0609020204030204" pitchFamily="49" charset="0"/>
                <a:cs typeface="Consolas" panose="020B0609020204030204" pitchFamily="49" charset="0"/>
              </a:rPr>
              <a:t>10</a:t>
            </a:r>
            <a:r>
              <a:rPr lang="en-US" b="1" dirty="0">
                <a:latin typeface="Consolas" panose="020B0609020204030204" pitchFamily="49" charset="0"/>
                <a:cs typeface="Consolas" panose="020B0609020204030204" pitchFamily="49" charset="0"/>
              </a:rPr>
              <a:t>; </a:t>
            </a:r>
            <a:r>
              <a:rPr lang="en-US" i="1" dirty="0">
                <a:solidFill>
                  <a:schemeClr val="accent3">
                    <a:lumMod val="50000"/>
                  </a:schemeClr>
                </a:solidFill>
                <a:latin typeface="Consolas" panose="020B0609020204030204" pitchFamily="49" charset="0"/>
                <a:cs typeface="Consolas" panose="020B0609020204030204" pitchFamily="49" charset="0"/>
              </a:rPr>
              <a:t>// 8 bits</a:t>
            </a:r>
          </a:p>
          <a:p>
            <a:pPr marL="515780" lvl="2" indent="0">
              <a:buNone/>
            </a:pPr>
            <a:r>
              <a:rPr lang="en-US" b="1" dirty="0" err="1">
                <a:solidFill>
                  <a:srgbClr val="FF0000"/>
                </a:solidFill>
                <a:latin typeface="Consolas" panose="020B0609020204030204" pitchFamily="49" charset="0"/>
                <a:cs typeface="Consolas" panose="020B0609020204030204" pitchFamily="49" charset="0"/>
              </a:rPr>
              <a:t>int</a:t>
            </a:r>
            <a:r>
              <a:rPr lang="en-US" b="1" dirty="0">
                <a:latin typeface="Consolas" panose="020B0609020204030204" pitchFamily="49" charset="0"/>
                <a:cs typeface="Consolas" panose="020B0609020204030204" pitchFamily="49" charset="0"/>
              </a:rPr>
              <a:t>  </a:t>
            </a:r>
            <a:r>
              <a:rPr lang="en-US" b="1" dirty="0" err="1">
                <a:latin typeface="Consolas" panose="020B0609020204030204" pitchFamily="49" charset="0"/>
                <a:cs typeface="Consolas" panose="020B0609020204030204" pitchFamily="49" charset="0"/>
              </a:rPr>
              <a:t>i</a:t>
            </a:r>
            <a:r>
              <a:rPr lang="en-US" b="1" dirty="0">
                <a:latin typeface="Consolas" panose="020B0609020204030204" pitchFamily="49" charset="0"/>
                <a:cs typeface="Consolas" panose="020B0609020204030204" pitchFamily="49" charset="0"/>
              </a:rPr>
              <a:t> = b;  </a:t>
            </a:r>
            <a:r>
              <a:rPr lang="en-US" i="1" dirty="0">
                <a:solidFill>
                  <a:schemeClr val="accent3">
                    <a:lumMod val="50000"/>
                  </a:schemeClr>
                </a:solidFill>
                <a:latin typeface="Consolas" panose="020B0609020204030204" pitchFamily="49" charset="0"/>
                <a:cs typeface="Consolas" panose="020B0609020204030204" pitchFamily="49" charset="0"/>
              </a:rPr>
              <a:t>// 32 bits</a:t>
            </a:r>
          </a:p>
          <a:p>
            <a:r>
              <a:rPr lang="en-US" dirty="0"/>
              <a:t>you would </a:t>
            </a:r>
            <a:r>
              <a:rPr lang="en-US" sz="1600" dirty="0"/>
              <a:t>(reasonably) </a:t>
            </a:r>
            <a:r>
              <a:rPr lang="en-US" dirty="0"/>
              <a:t>expect that </a:t>
            </a:r>
            <a:r>
              <a:rPr lang="en-US" b="1" dirty="0" err="1">
                <a:latin typeface="Consolas" panose="020B0609020204030204" pitchFamily="49" charset="0"/>
                <a:cs typeface="Consolas" panose="020B0609020204030204" pitchFamily="49" charset="0"/>
              </a:rPr>
              <a:t>i</a:t>
            </a:r>
            <a:r>
              <a:rPr lang="en-US" b="1" dirty="0">
                <a:latin typeface="Consolas" panose="020B0609020204030204" pitchFamily="49" charset="0"/>
                <a:cs typeface="Consolas" panose="020B0609020204030204" pitchFamily="49" charset="0"/>
              </a:rPr>
              <a:t> == </a:t>
            </a:r>
            <a:r>
              <a:rPr lang="en-US" b="1" dirty="0">
                <a:solidFill>
                  <a:schemeClr val="accent3">
                    <a:lumMod val="75000"/>
                  </a:schemeClr>
                </a:solidFill>
                <a:latin typeface="Consolas" panose="020B0609020204030204" pitchFamily="49" charset="0"/>
                <a:cs typeface="Consolas" panose="020B0609020204030204" pitchFamily="49" charset="0"/>
              </a:rPr>
              <a:t>10</a:t>
            </a:r>
            <a:r>
              <a:rPr lang="en-US" dirty="0"/>
              <a:t>, and sure enough it does.</a:t>
            </a:r>
          </a:p>
          <a:p>
            <a:pPr lvl="1"/>
            <a:r>
              <a:rPr lang="en-US" dirty="0"/>
              <a:t>but how does that happen? how did we go from 8 bits to 32?</a:t>
            </a:r>
          </a:p>
          <a:p>
            <a:r>
              <a:rPr lang="en-US" dirty="0"/>
              <a:t>also what happens in the other direction?</a:t>
            </a:r>
          </a:p>
          <a:p>
            <a:pPr marL="515780" lvl="2" indent="0">
              <a:buNone/>
            </a:pPr>
            <a:r>
              <a:rPr lang="en-US" b="1" dirty="0" err="1">
                <a:solidFill>
                  <a:srgbClr val="FF0000"/>
                </a:solidFill>
                <a:latin typeface="Consolas" panose="020B0609020204030204" pitchFamily="49" charset="0"/>
                <a:cs typeface="Consolas" panose="020B0609020204030204" pitchFamily="49" charset="0"/>
              </a:rPr>
              <a:t>int</a:t>
            </a:r>
            <a:r>
              <a:rPr lang="en-US" b="1" dirty="0">
                <a:latin typeface="Consolas" panose="020B0609020204030204" pitchFamily="49" charset="0"/>
                <a:cs typeface="Consolas" panose="020B0609020204030204" pitchFamily="49" charset="0"/>
              </a:rPr>
              <a:t>  </a:t>
            </a:r>
            <a:r>
              <a:rPr lang="en-US" b="1" dirty="0" err="1">
                <a:latin typeface="Consolas" panose="020B0609020204030204" pitchFamily="49" charset="0"/>
                <a:cs typeface="Consolas" panose="020B0609020204030204" pitchFamily="49" charset="0"/>
              </a:rPr>
              <a:t>i</a:t>
            </a:r>
            <a:r>
              <a:rPr lang="en-US" b="1" dirty="0">
                <a:latin typeface="Consolas" panose="020B0609020204030204" pitchFamily="49" charset="0"/>
                <a:cs typeface="Consolas" panose="020B0609020204030204" pitchFamily="49" charset="0"/>
              </a:rPr>
              <a:t> = </a:t>
            </a:r>
            <a:r>
              <a:rPr lang="en-US" b="1" dirty="0">
                <a:solidFill>
                  <a:schemeClr val="accent3">
                    <a:lumMod val="75000"/>
                  </a:schemeClr>
                </a:solidFill>
                <a:latin typeface="Consolas" panose="020B0609020204030204" pitchFamily="49" charset="0"/>
                <a:cs typeface="Consolas" panose="020B0609020204030204" pitchFamily="49" charset="0"/>
              </a:rPr>
              <a:t>20</a:t>
            </a:r>
            <a:r>
              <a:rPr lang="en-US" b="1" dirty="0">
                <a:latin typeface="Consolas" panose="020B0609020204030204" pitchFamily="49" charset="0"/>
                <a:cs typeface="Consolas" panose="020B0609020204030204" pitchFamily="49" charset="0"/>
              </a:rPr>
              <a:t>;</a:t>
            </a:r>
            <a:endParaRPr lang="en-US" i="1" dirty="0">
              <a:solidFill>
                <a:schemeClr val="accent3">
                  <a:lumMod val="50000"/>
                </a:schemeClr>
              </a:solidFill>
              <a:latin typeface="Consolas" panose="020B0609020204030204" pitchFamily="49" charset="0"/>
              <a:cs typeface="Consolas" panose="020B0609020204030204" pitchFamily="49" charset="0"/>
            </a:endParaRPr>
          </a:p>
          <a:p>
            <a:pPr marL="515780" lvl="2" indent="0">
              <a:buNone/>
            </a:pPr>
            <a:r>
              <a:rPr lang="en-US" b="1" dirty="0">
                <a:solidFill>
                  <a:srgbClr val="FF0000"/>
                </a:solidFill>
                <a:latin typeface="Consolas" panose="020B0609020204030204" pitchFamily="49" charset="0"/>
                <a:cs typeface="Consolas" panose="020B0609020204030204" pitchFamily="49" charset="0"/>
              </a:rPr>
              <a:t>byte</a:t>
            </a:r>
            <a:r>
              <a:rPr lang="en-US" b="1" dirty="0">
                <a:latin typeface="Consolas" panose="020B0609020204030204" pitchFamily="49" charset="0"/>
                <a:cs typeface="Consolas" panose="020B0609020204030204" pitchFamily="49" charset="0"/>
              </a:rPr>
              <a:t> b = </a:t>
            </a:r>
            <a:r>
              <a:rPr lang="en-US" b="1" dirty="0" err="1">
                <a:latin typeface="Consolas" panose="020B0609020204030204" pitchFamily="49" charset="0"/>
                <a:cs typeface="Consolas" panose="020B0609020204030204" pitchFamily="49" charset="0"/>
              </a:rPr>
              <a:t>i</a:t>
            </a:r>
            <a:r>
              <a:rPr lang="en-US" b="1" dirty="0">
                <a:latin typeface="Consolas" panose="020B0609020204030204" pitchFamily="49" charset="0"/>
                <a:cs typeface="Consolas" panose="020B0609020204030204" pitchFamily="49" charset="0"/>
              </a:rPr>
              <a:t>; </a:t>
            </a:r>
            <a:r>
              <a:rPr lang="en-US" i="1" dirty="0">
                <a:solidFill>
                  <a:schemeClr val="accent3">
                    <a:lumMod val="50000"/>
                  </a:schemeClr>
                </a:solidFill>
                <a:latin typeface="Consolas" panose="020B0609020204030204" pitchFamily="49" charset="0"/>
                <a:cs typeface="Consolas" panose="020B0609020204030204" pitchFamily="49" charset="0"/>
              </a:rPr>
              <a:t>// error: “possible lossy conversion”</a:t>
            </a:r>
            <a:endParaRPr lang="en-US" dirty="0"/>
          </a:p>
          <a:p>
            <a:r>
              <a:rPr lang="en-US" dirty="0"/>
              <a:t>the compiler complains about this, so we have to write…</a:t>
            </a:r>
          </a:p>
          <a:p>
            <a:pPr marL="515780" lvl="2" indent="0">
              <a:buNone/>
            </a:pPr>
            <a:r>
              <a:rPr lang="en-US" b="1" dirty="0">
                <a:solidFill>
                  <a:srgbClr val="FF0000"/>
                </a:solidFill>
                <a:latin typeface="Consolas" panose="020B0609020204030204" pitchFamily="49" charset="0"/>
                <a:cs typeface="Consolas" panose="020B0609020204030204" pitchFamily="49" charset="0"/>
              </a:rPr>
              <a:t>byte</a:t>
            </a:r>
            <a:r>
              <a:rPr lang="en-US" b="1" dirty="0">
                <a:latin typeface="Consolas" panose="020B0609020204030204" pitchFamily="49" charset="0"/>
                <a:cs typeface="Consolas" panose="020B0609020204030204" pitchFamily="49" charset="0"/>
              </a:rPr>
              <a:t> b = (</a:t>
            </a:r>
            <a:r>
              <a:rPr lang="en-US" b="1" dirty="0">
                <a:solidFill>
                  <a:srgbClr val="FF0000"/>
                </a:solidFill>
                <a:latin typeface="Consolas" panose="020B0609020204030204" pitchFamily="49" charset="0"/>
                <a:cs typeface="Consolas" panose="020B0609020204030204" pitchFamily="49" charset="0"/>
              </a:rPr>
              <a:t>byte</a:t>
            </a:r>
            <a:r>
              <a:rPr lang="en-US" b="1" dirty="0">
                <a:latin typeface="Consolas" panose="020B0609020204030204" pitchFamily="49" charset="0"/>
                <a:cs typeface="Consolas" panose="020B0609020204030204" pitchFamily="49" charset="0"/>
              </a:rPr>
              <a:t>)</a:t>
            </a:r>
            <a:r>
              <a:rPr lang="en-US" b="1" dirty="0" err="1">
                <a:latin typeface="Consolas" panose="020B0609020204030204" pitchFamily="49" charset="0"/>
                <a:cs typeface="Consolas" panose="020B0609020204030204" pitchFamily="49" charset="0"/>
              </a:rPr>
              <a:t>i</a:t>
            </a:r>
            <a:r>
              <a:rPr lang="en-US" b="1" dirty="0">
                <a:latin typeface="Consolas" panose="020B0609020204030204" pitchFamily="49" charset="0"/>
                <a:cs typeface="Consolas" panose="020B0609020204030204" pitchFamily="49" charset="0"/>
              </a:rPr>
              <a:t>;  </a:t>
            </a:r>
            <a:r>
              <a:rPr lang="en-US" i="1" dirty="0">
                <a:solidFill>
                  <a:schemeClr val="accent3">
                    <a:lumMod val="50000"/>
                  </a:schemeClr>
                </a:solidFill>
                <a:latin typeface="Consolas" panose="020B0609020204030204" pitchFamily="49" charset="0"/>
                <a:cs typeface="Consolas" panose="020B0609020204030204" pitchFamily="49" charset="0"/>
              </a:rPr>
              <a:t>// ok!</a:t>
            </a:r>
            <a:endParaRPr lang="en-US" dirty="0"/>
          </a:p>
          <a:p>
            <a:r>
              <a:rPr lang="en-US" i="1" dirty="0"/>
              <a:t>why?</a:t>
            </a:r>
          </a:p>
        </p:txBody>
      </p:sp>
      <p:sp>
        <p:nvSpPr>
          <p:cNvPr id="4" name="Footer Placeholder 3">
            <a:extLst>
              <a:ext uri="{FF2B5EF4-FFF2-40B4-BE49-F238E27FC236}">
                <a16:creationId xmlns:a16="http://schemas.microsoft.com/office/drawing/2014/main" id="{E57FAD1A-F992-484A-B153-41C0E7486677}"/>
              </a:ext>
            </a:extLst>
          </p:cNvPr>
          <p:cNvSpPr>
            <a:spLocks noGrp="1"/>
          </p:cNvSpPr>
          <p:nvPr>
            <p:ph type="ftr" sz="quarter" idx="11"/>
          </p:nvPr>
        </p:nvSpPr>
        <p:spPr/>
        <p:txBody>
          <a:bodyPr/>
          <a:lstStyle/>
          <a:p>
            <a:r>
              <a:rPr lang="is-IS"/>
              <a:t>CS447</a:t>
            </a:r>
            <a:endParaRPr lang="en-US"/>
          </a:p>
        </p:txBody>
      </p:sp>
      <p:sp>
        <p:nvSpPr>
          <p:cNvPr id="5" name="Slide Number Placeholder 4">
            <a:extLst>
              <a:ext uri="{FF2B5EF4-FFF2-40B4-BE49-F238E27FC236}">
                <a16:creationId xmlns:a16="http://schemas.microsoft.com/office/drawing/2014/main" id="{F31D09B4-7875-ED45-85BA-E09FAF0E27CF}"/>
              </a:ext>
            </a:extLst>
          </p:cNvPr>
          <p:cNvSpPr>
            <a:spLocks noGrp="1"/>
          </p:cNvSpPr>
          <p:nvPr>
            <p:ph type="sldNum" sz="quarter" idx="12"/>
          </p:nvPr>
        </p:nvSpPr>
        <p:spPr/>
        <p:txBody>
          <a:bodyPr/>
          <a:lstStyle/>
          <a:p>
            <a:fld id="{3552B95B-556F-44BD-91A5-D80C1B9E2BB3}" type="slidenum">
              <a:rPr lang="en-US" smtClean="0"/>
              <a:pPr/>
              <a:t>12</a:t>
            </a:fld>
            <a:endParaRPr lang="en-US"/>
          </a:p>
        </p:txBody>
      </p:sp>
    </p:spTree>
    <p:extLst>
      <p:ext uri="{BB962C8B-B14F-4D97-AF65-F5344CB8AC3E}">
        <p14:creationId xmlns:p14="http://schemas.microsoft.com/office/powerpoint/2010/main" val="2145014485"/>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ACA8DC-9339-0445-85F3-B473D2C1634F}"/>
              </a:ext>
            </a:extLst>
          </p:cNvPr>
          <p:cNvSpPr>
            <a:spLocks noGrp="1"/>
          </p:cNvSpPr>
          <p:nvPr>
            <p:ph type="title"/>
          </p:nvPr>
        </p:nvSpPr>
        <p:spPr/>
        <p:txBody>
          <a:bodyPr/>
          <a:lstStyle/>
          <a:p>
            <a:r>
              <a:rPr lang="en-US" dirty="0"/>
              <a:t>Zero extension</a:t>
            </a:r>
          </a:p>
        </p:txBody>
      </p:sp>
      <p:sp>
        <p:nvSpPr>
          <p:cNvPr id="3" name="Content Placeholder 2">
            <a:extLst>
              <a:ext uri="{FF2B5EF4-FFF2-40B4-BE49-F238E27FC236}">
                <a16:creationId xmlns:a16="http://schemas.microsoft.com/office/drawing/2014/main" id="{678876AD-D5E3-0640-A88C-B1C23A2970D4}"/>
              </a:ext>
            </a:extLst>
          </p:cNvPr>
          <p:cNvSpPr>
            <a:spLocks noGrp="1"/>
          </p:cNvSpPr>
          <p:nvPr>
            <p:ph idx="1"/>
          </p:nvPr>
        </p:nvSpPr>
        <p:spPr>
          <a:xfrm>
            <a:off x="152400" y="495301"/>
            <a:ext cx="8991600" cy="838199"/>
          </a:xfrm>
        </p:spPr>
        <p:txBody>
          <a:bodyPr/>
          <a:lstStyle/>
          <a:p>
            <a:r>
              <a:rPr lang="en-US" dirty="0"/>
              <a:t>let’s start with </a:t>
            </a:r>
            <a:r>
              <a:rPr lang="en-US" b="1" dirty="0"/>
              <a:t>unsigned numbers. </a:t>
            </a:r>
            <a:r>
              <a:rPr lang="en-US" dirty="0"/>
              <a:t>you can always put 0s </a:t>
            </a:r>
            <a:r>
              <a:rPr lang="en-US" i="1" dirty="0"/>
              <a:t>before</a:t>
            </a:r>
            <a:r>
              <a:rPr lang="en-US" dirty="0"/>
              <a:t> a number – so-called “leading 0s” – without changing its value.</a:t>
            </a:r>
          </a:p>
        </p:txBody>
      </p:sp>
      <p:sp>
        <p:nvSpPr>
          <p:cNvPr id="4" name="Footer Placeholder 3">
            <a:extLst>
              <a:ext uri="{FF2B5EF4-FFF2-40B4-BE49-F238E27FC236}">
                <a16:creationId xmlns:a16="http://schemas.microsoft.com/office/drawing/2014/main" id="{B0095BFC-E7EE-DB41-B926-FE1194816447}"/>
              </a:ext>
            </a:extLst>
          </p:cNvPr>
          <p:cNvSpPr>
            <a:spLocks noGrp="1"/>
          </p:cNvSpPr>
          <p:nvPr>
            <p:ph type="ftr" sz="quarter" idx="11"/>
          </p:nvPr>
        </p:nvSpPr>
        <p:spPr/>
        <p:txBody>
          <a:bodyPr/>
          <a:lstStyle/>
          <a:p>
            <a:r>
              <a:rPr lang="is-IS"/>
              <a:t>CS447</a:t>
            </a:r>
            <a:endParaRPr lang="en-US"/>
          </a:p>
        </p:txBody>
      </p:sp>
      <p:sp>
        <p:nvSpPr>
          <p:cNvPr id="5" name="Slide Number Placeholder 4">
            <a:extLst>
              <a:ext uri="{FF2B5EF4-FFF2-40B4-BE49-F238E27FC236}">
                <a16:creationId xmlns:a16="http://schemas.microsoft.com/office/drawing/2014/main" id="{30559597-40CC-5643-910D-A5813F5D780D}"/>
              </a:ext>
            </a:extLst>
          </p:cNvPr>
          <p:cNvSpPr>
            <a:spLocks noGrp="1"/>
          </p:cNvSpPr>
          <p:nvPr>
            <p:ph type="sldNum" sz="quarter" idx="12"/>
          </p:nvPr>
        </p:nvSpPr>
        <p:spPr/>
        <p:txBody>
          <a:bodyPr/>
          <a:lstStyle/>
          <a:p>
            <a:fld id="{3552B95B-556F-44BD-91A5-D80C1B9E2BB3}" type="slidenum">
              <a:rPr lang="en-US" smtClean="0"/>
              <a:pPr/>
              <a:t>13</a:t>
            </a:fld>
            <a:endParaRPr lang="en-US"/>
          </a:p>
        </p:txBody>
      </p:sp>
      <p:sp>
        <p:nvSpPr>
          <p:cNvPr id="6" name="TextBox 5">
            <a:extLst>
              <a:ext uri="{FF2B5EF4-FFF2-40B4-BE49-F238E27FC236}">
                <a16:creationId xmlns:a16="http://schemas.microsoft.com/office/drawing/2014/main" id="{55A63F75-ED10-8843-A8C0-1FE98D3434E3}"/>
              </a:ext>
            </a:extLst>
          </p:cNvPr>
          <p:cNvSpPr txBox="1"/>
          <p:nvPr/>
        </p:nvSpPr>
        <p:spPr>
          <a:xfrm>
            <a:off x="666805" y="1415201"/>
            <a:ext cx="1239442" cy="1077218"/>
          </a:xfrm>
          <a:prstGeom prst="rect">
            <a:avLst/>
          </a:prstGeom>
          <a:noFill/>
        </p:spPr>
        <p:txBody>
          <a:bodyPr wrap="none" rtlCol="0">
            <a:spAutoFit/>
          </a:bodyPr>
          <a:lstStyle/>
          <a:p>
            <a:r>
              <a:rPr lang="en-US" sz="3200" b="1" dirty="0">
                <a:latin typeface="Consolas" charset="0"/>
                <a:ea typeface="Consolas" charset="0"/>
                <a:cs typeface="Consolas" charset="0"/>
              </a:rPr>
              <a:t>1001</a:t>
            </a:r>
            <a:r>
              <a:rPr lang="en-US" sz="3200" baseline="-25000" dirty="0">
                <a:latin typeface="Consolas" charset="0"/>
                <a:ea typeface="Consolas" charset="0"/>
                <a:cs typeface="Consolas" charset="0"/>
              </a:rPr>
              <a:t>2</a:t>
            </a:r>
          </a:p>
          <a:p>
            <a:r>
              <a:rPr lang="en-US" sz="3200" dirty="0">
                <a:latin typeface="Consolas" charset="0"/>
                <a:cs typeface="Consolas" charset="0"/>
              </a:rPr>
              <a:t>= </a:t>
            </a:r>
            <a:r>
              <a:rPr lang="en-US" sz="3200" b="1" dirty="0">
                <a:latin typeface="Consolas" charset="0"/>
                <a:cs typeface="Consolas" charset="0"/>
              </a:rPr>
              <a:t>9</a:t>
            </a:r>
            <a:r>
              <a:rPr lang="en-US" sz="3200" baseline="-25000" dirty="0">
                <a:latin typeface="Consolas" charset="0"/>
                <a:cs typeface="Consolas" charset="0"/>
              </a:rPr>
              <a:t>10</a:t>
            </a:r>
            <a:endParaRPr lang="en-US" sz="2800" dirty="0"/>
          </a:p>
        </p:txBody>
      </p:sp>
      <p:sp>
        <p:nvSpPr>
          <p:cNvPr id="7" name="TextBox 6">
            <a:extLst>
              <a:ext uri="{FF2B5EF4-FFF2-40B4-BE49-F238E27FC236}">
                <a16:creationId xmlns:a16="http://schemas.microsoft.com/office/drawing/2014/main" id="{92B1AF24-E674-324E-BF89-F280F64559BE}"/>
              </a:ext>
            </a:extLst>
          </p:cNvPr>
          <p:cNvSpPr txBox="1"/>
          <p:nvPr/>
        </p:nvSpPr>
        <p:spPr>
          <a:xfrm>
            <a:off x="2134893" y="1569090"/>
            <a:ext cx="1752599" cy="769441"/>
          </a:xfrm>
          <a:prstGeom prst="rect">
            <a:avLst/>
          </a:prstGeom>
          <a:noFill/>
        </p:spPr>
        <p:txBody>
          <a:bodyPr wrap="square" rtlCol="0">
            <a:spAutoFit/>
          </a:bodyPr>
          <a:lstStyle/>
          <a:p>
            <a:pPr algn="ctr"/>
            <a:r>
              <a:rPr lang="en-US" sz="2200" dirty="0"/>
              <a:t>if I now put a 0 in front…</a:t>
            </a:r>
          </a:p>
        </p:txBody>
      </p:sp>
      <p:sp>
        <p:nvSpPr>
          <p:cNvPr id="8" name="TextBox 7">
            <a:extLst>
              <a:ext uri="{FF2B5EF4-FFF2-40B4-BE49-F238E27FC236}">
                <a16:creationId xmlns:a16="http://schemas.microsoft.com/office/drawing/2014/main" id="{E02213EF-B04D-BF42-85E8-5B35FC08FB88}"/>
              </a:ext>
            </a:extLst>
          </p:cNvPr>
          <p:cNvSpPr txBox="1"/>
          <p:nvPr/>
        </p:nvSpPr>
        <p:spPr>
          <a:xfrm>
            <a:off x="4116138" y="1415201"/>
            <a:ext cx="1465466" cy="1077218"/>
          </a:xfrm>
          <a:prstGeom prst="rect">
            <a:avLst/>
          </a:prstGeom>
          <a:noFill/>
        </p:spPr>
        <p:txBody>
          <a:bodyPr wrap="none" rtlCol="0">
            <a:spAutoFit/>
          </a:bodyPr>
          <a:lstStyle/>
          <a:p>
            <a:r>
              <a:rPr lang="en-US" sz="3200" b="1" dirty="0">
                <a:latin typeface="Consolas" charset="0"/>
                <a:ea typeface="Consolas" charset="0"/>
                <a:cs typeface="Consolas" charset="0"/>
              </a:rPr>
              <a:t>01001</a:t>
            </a:r>
            <a:r>
              <a:rPr lang="en-US" sz="3200" baseline="-25000" dirty="0">
                <a:latin typeface="Consolas" charset="0"/>
                <a:ea typeface="Consolas" charset="0"/>
                <a:cs typeface="Consolas" charset="0"/>
              </a:rPr>
              <a:t>2</a:t>
            </a:r>
          </a:p>
          <a:p>
            <a:r>
              <a:rPr lang="en-US" sz="3200" dirty="0">
                <a:latin typeface="Consolas" charset="0"/>
                <a:cs typeface="Consolas" charset="0"/>
              </a:rPr>
              <a:t> = </a:t>
            </a:r>
            <a:r>
              <a:rPr lang="en-US" sz="3200" b="1" dirty="0">
                <a:latin typeface="Consolas" charset="0"/>
                <a:cs typeface="Consolas" charset="0"/>
              </a:rPr>
              <a:t>9</a:t>
            </a:r>
            <a:r>
              <a:rPr lang="en-US" sz="3200" baseline="-25000" dirty="0">
                <a:latin typeface="Consolas" charset="0"/>
                <a:cs typeface="Consolas" charset="0"/>
              </a:rPr>
              <a:t>10</a:t>
            </a:r>
            <a:endParaRPr lang="en-US" sz="2800" dirty="0"/>
          </a:p>
        </p:txBody>
      </p:sp>
      <p:sp>
        <p:nvSpPr>
          <p:cNvPr id="9" name="TextBox 8">
            <a:extLst>
              <a:ext uri="{FF2B5EF4-FFF2-40B4-BE49-F238E27FC236}">
                <a16:creationId xmlns:a16="http://schemas.microsoft.com/office/drawing/2014/main" id="{3B9EAB8C-E6A9-DF43-8F95-A23A31870B31}"/>
              </a:ext>
            </a:extLst>
          </p:cNvPr>
          <p:cNvSpPr txBox="1"/>
          <p:nvPr/>
        </p:nvSpPr>
        <p:spPr>
          <a:xfrm>
            <a:off x="5810250" y="1399812"/>
            <a:ext cx="2971800" cy="1107996"/>
          </a:xfrm>
          <a:prstGeom prst="rect">
            <a:avLst/>
          </a:prstGeom>
          <a:noFill/>
        </p:spPr>
        <p:txBody>
          <a:bodyPr wrap="square" rtlCol="0">
            <a:spAutoFit/>
          </a:bodyPr>
          <a:lstStyle/>
          <a:p>
            <a:pPr algn="ctr"/>
            <a:r>
              <a:rPr lang="en-US" sz="2200" dirty="0"/>
              <a:t>that doesn’t change the value. all I said is “there are 0 16s.”</a:t>
            </a:r>
          </a:p>
        </p:txBody>
      </p:sp>
      <p:sp>
        <p:nvSpPr>
          <p:cNvPr id="11" name="TextBox 10">
            <a:extLst>
              <a:ext uri="{FF2B5EF4-FFF2-40B4-BE49-F238E27FC236}">
                <a16:creationId xmlns:a16="http://schemas.microsoft.com/office/drawing/2014/main" id="{7505B9EB-F469-324F-82A8-581EA3FC6E25}"/>
              </a:ext>
            </a:extLst>
          </p:cNvPr>
          <p:cNvSpPr txBox="1"/>
          <p:nvPr/>
        </p:nvSpPr>
        <p:spPr>
          <a:xfrm>
            <a:off x="1143000" y="2485264"/>
            <a:ext cx="6858000" cy="430887"/>
          </a:xfrm>
          <a:prstGeom prst="rect">
            <a:avLst/>
          </a:prstGeom>
          <a:noFill/>
        </p:spPr>
        <p:txBody>
          <a:bodyPr wrap="square" rtlCol="0">
            <a:spAutoFit/>
          </a:bodyPr>
          <a:lstStyle/>
          <a:p>
            <a:pPr algn="ctr"/>
            <a:r>
              <a:rPr lang="en-US" sz="2200" dirty="0"/>
              <a:t>in fact, I can add </a:t>
            </a:r>
            <a:r>
              <a:rPr lang="en-US" sz="2200" b="1" dirty="0"/>
              <a:t>as many 0s to the front as I want!</a:t>
            </a:r>
            <a:endParaRPr lang="en-US" sz="2200" dirty="0"/>
          </a:p>
        </p:txBody>
      </p:sp>
      <p:sp>
        <p:nvSpPr>
          <p:cNvPr id="12" name="TextBox 11">
            <a:extLst>
              <a:ext uri="{FF2B5EF4-FFF2-40B4-BE49-F238E27FC236}">
                <a16:creationId xmlns:a16="http://schemas.microsoft.com/office/drawing/2014/main" id="{4E965C2C-9538-E645-BE6B-56C8C3F22186}"/>
              </a:ext>
            </a:extLst>
          </p:cNvPr>
          <p:cNvSpPr txBox="1"/>
          <p:nvPr/>
        </p:nvSpPr>
        <p:spPr>
          <a:xfrm>
            <a:off x="152400" y="3023723"/>
            <a:ext cx="2113258" cy="2308324"/>
          </a:xfrm>
          <a:prstGeom prst="rect">
            <a:avLst/>
          </a:prstGeom>
          <a:noFill/>
        </p:spPr>
        <p:txBody>
          <a:bodyPr wrap="square" rtlCol="0">
            <a:spAutoFit/>
          </a:bodyPr>
          <a:lstStyle/>
          <a:p>
            <a:pPr algn="r"/>
            <a:r>
              <a:rPr lang="en-US" sz="2400" b="1" dirty="0">
                <a:latin typeface="Consolas" charset="0"/>
                <a:ea typeface="Consolas" charset="0"/>
                <a:cs typeface="Consolas" charset="0"/>
              </a:rPr>
              <a:t>1001</a:t>
            </a:r>
            <a:r>
              <a:rPr lang="en-US" sz="2400" baseline="-25000" dirty="0">
                <a:latin typeface="Consolas" charset="0"/>
                <a:ea typeface="Consolas" charset="0"/>
                <a:cs typeface="Consolas" charset="0"/>
              </a:rPr>
              <a:t>2</a:t>
            </a:r>
          </a:p>
          <a:p>
            <a:pPr algn="r"/>
            <a:r>
              <a:rPr lang="en-US" sz="2400" dirty="0">
                <a:latin typeface="Consolas" charset="0"/>
                <a:cs typeface="Consolas" charset="0"/>
              </a:rPr>
              <a:t>= </a:t>
            </a:r>
            <a:r>
              <a:rPr lang="en-US" sz="2400" b="1" dirty="0">
                <a:latin typeface="Consolas" charset="0"/>
                <a:cs typeface="Consolas" charset="0"/>
              </a:rPr>
              <a:t>01001</a:t>
            </a:r>
            <a:r>
              <a:rPr lang="en-US" sz="2400" baseline="-25000" dirty="0">
                <a:latin typeface="Consolas" charset="0"/>
                <a:cs typeface="Consolas" charset="0"/>
              </a:rPr>
              <a:t>2</a:t>
            </a:r>
          </a:p>
          <a:p>
            <a:pPr algn="r"/>
            <a:r>
              <a:rPr lang="en-US" sz="2400" dirty="0">
                <a:latin typeface="Consolas" charset="0"/>
                <a:cs typeface="Consolas" charset="0"/>
              </a:rPr>
              <a:t>= </a:t>
            </a:r>
            <a:r>
              <a:rPr lang="en-US" sz="2400" b="1" dirty="0">
                <a:latin typeface="Consolas" charset="0"/>
                <a:cs typeface="Consolas" charset="0"/>
              </a:rPr>
              <a:t>001001</a:t>
            </a:r>
            <a:r>
              <a:rPr lang="en-US" sz="2400" baseline="-25000" dirty="0">
                <a:latin typeface="Consolas" charset="0"/>
                <a:cs typeface="Consolas" charset="0"/>
              </a:rPr>
              <a:t>2</a:t>
            </a:r>
            <a:endParaRPr lang="en-US" sz="2400" dirty="0"/>
          </a:p>
          <a:p>
            <a:pPr algn="r"/>
            <a:r>
              <a:rPr lang="en-US" sz="2400" dirty="0">
                <a:latin typeface="Consolas" charset="0"/>
                <a:cs typeface="Consolas" charset="0"/>
              </a:rPr>
              <a:t>= </a:t>
            </a:r>
            <a:r>
              <a:rPr lang="en-US" sz="2400" b="1" dirty="0">
                <a:latin typeface="Consolas" charset="0"/>
                <a:cs typeface="Consolas" charset="0"/>
              </a:rPr>
              <a:t>0001001</a:t>
            </a:r>
            <a:r>
              <a:rPr lang="en-US" sz="2400" baseline="-25000" dirty="0">
                <a:latin typeface="Consolas" charset="0"/>
                <a:cs typeface="Consolas" charset="0"/>
              </a:rPr>
              <a:t>2</a:t>
            </a:r>
            <a:endParaRPr lang="en-US" sz="2400" dirty="0"/>
          </a:p>
          <a:p>
            <a:pPr algn="r"/>
            <a:r>
              <a:rPr lang="en-US" sz="2400" dirty="0">
                <a:latin typeface="Consolas" charset="0"/>
                <a:cs typeface="Consolas" charset="0"/>
              </a:rPr>
              <a:t>= </a:t>
            </a:r>
            <a:r>
              <a:rPr lang="en-US" sz="2400" b="1" dirty="0">
                <a:latin typeface="Consolas" charset="0"/>
                <a:cs typeface="Consolas" charset="0"/>
              </a:rPr>
              <a:t>00001001</a:t>
            </a:r>
            <a:r>
              <a:rPr lang="en-US" sz="2400" baseline="-25000" dirty="0">
                <a:latin typeface="Consolas" charset="0"/>
                <a:cs typeface="Consolas" charset="0"/>
              </a:rPr>
              <a:t>2</a:t>
            </a:r>
            <a:endParaRPr lang="en-US" sz="2400" dirty="0"/>
          </a:p>
          <a:p>
            <a:pPr algn="r"/>
            <a:r>
              <a:rPr lang="en-US" sz="2400" i="1" dirty="0" err="1"/>
              <a:t>etc</a:t>
            </a:r>
            <a:r>
              <a:rPr lang="en-US" sz="2400" i="1" dirty="0"/>
              <a:t>…</a:t>
            </a:r>
          </a:p>
        </p:txBody>
      </p:sp>
      <p:sp>
        <p:nvSpPr>
          <p:cNvPr id="13" name="TextBox 12">
            <a:extLst>
              <a:ext uri="{FF2B5EF4-FFF2-40B4-BE49-F238E27FC236}">
                <a16:creationId xmlns:a16="http://schemas.microsoft.com/office/drawing/2014/main" id="{7A6E8AA6-6A47-1045-B0E6-B1E9E00B9AC1}"/>
              </a:ext>
            </a:extLst>
          </p:cNvPr>
          <p:cNvSpPr txBox="1"/>
          <p:nvPr/>
        </p:nvSpPr>
        <p:spPr>
          <a:xfrm>
            <a:off x="2552700" y="3869033"/>
            <a:ext cx="1164101" cy="584775"/>
          </a:xfrm>
          <a:prstGeom prst="rect">
            <a:avLst/>
          </a:prstGeom>
          <a:noFill/>
        </p:spPr>
        <p:txBody>
          <a:bodyPr wrap="none" rtlCol="0">
            <a:spAutoFit/>
          </a:bodyPr>
          <a:lstStyle/>
          <a:p>
            <a:r>
              <a:rPr lang="en-US" sz="3200" dirty="0">
                <a:latin typeface="Consolas" charset="0"/>
                <a:cs typeface="Consolas" charset="0"/>
              </a:rPr>
              <a:t>= </a:t>
            </a:r>
            <a:r>
              <a:rPr lang="en-US" sz="3200" b="1" dirty="0">
                <a:latin typeface="Consolas" charset="0"/>
                <a:cs typeface="Consolas" charset="0"/>
              </a:rPr>
              <a:t>9</a:t>
            </a:r>
            <a:r>
              <a:rPr lang="en-US" sz="3200" baseline="-25000" dirty="0">
                <a:latin typeface="Consolas" charset="0"/>
                <a:cs typeface="Consolas" charset="0"/>
              </a:rPr>
              <a:t>10</a:t>
            </a:r>
            <a:endParaRPr lang="en-US" sz="2800" dirty="0"/>
          </a:p>
        </p:txBody>
      </p:sp>
      <p:sp>
        <p:nvSpPr>
          <p:cNvPr id="14" name="Right Brace 13">
            <a:extLst>
              <a:ext uri="{FF2B5EF4-FFF2-40B4-BE49-F238E27FC236}">
                <a16:creationId xmlns:a16="http://schemas.microsoft.com/office/drawing/2014/main" id="{BDAE64AE-3274-5F42-94C5-BE352AFA17C8}"/>
              </a:ext>
            </a:extLst>
          </p:cNvPr>
          <p:cNvSpPr/>
          <p:nvPr/>
        </p:nvSpPr>
        <p:spPr>
          <a:xfrm>
            <a:off x="2227558" y="3038742"/>
            <a:ext cx="325142" cy="2245359"/>
          </a:xfrm>
          <a:prstGeom prst="rightBrace">
            <a:avLst>
              <a:gd name="adj1" fmla="val 46230"/>
              <a:gd name="adj2" fmla="val 50000"/>
            </a:avLst>
          </a:pr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TextBox 14">
            <a:extLst>
              <a:ext uri="{FF2B5EF4-FFF2-40B4-BE49-F238E27FC236}">
                <a16:creationId xmlns:a16="http://schemas.microsoft.com/office/drawing/2014/main" id="{C4486A2B-9A51-7A4E-8877-C2164E0FF12F}"/>
              </a:ext>
            </a:extLst>
          </p:cNvPr>
          <p:cNvSpPr txBox="1"/>
          <p:nvPr/>
        </p:nvSpPr>
        <p:spPr>
          <a:xfrm>
            <a:off x="3829050" y="3399377"/>
            <a:ext cx="4648200" cy="1446550"/>
          </a:xfrm>
          <a:prstGeom prst="rect">
            <a:avLst/>
          </a:prstGeom>
          <a:noFill/>
        </p:spPr>
        <p:txBody>
          <a:bodyPr wrap="square" rtlCol="0">
            <a:spAutoFit/>
          </a:bodyPr>
          <a:lstStyle/>
          <a:p>
            <a:pPr algn="ctr"/>
            <a:r>
              <a:rPr lang="en-US" sz="2200" dirty="0">
                <a:solidFill>
                  <a:srgbClr val="FF0000"/>
                </a:solidFill>
              </a:rPr>
              <a:t>this is called </a:t>
            </a:r>
            <a:r>
              <a:rPr lang="en-US" sz="2200" b="1" dirty="0">
                <a:solidFill>
                  <a:srgbClr val="FF0000"/>
                </a:solidFill>
              </a:rPr>
              <a:t>zero-extension. </a:t>
            </a:r>
            <a:r>
              <a:rPr lang="en-US" sz="2200" dirty="0"/>
              <a:t>it allows you to expand </a:t>
            </a:r>
            <a:r>
              <a:rPr lang="en-US" sz="2200" b="1" dirty="0"/>
              <a:t>unsigned </a:t>
            </a:r>
            <a:r>
              <a:rPr lang="en-US" sz="2200" dirty="0"/>
              <a:t>numbers to larger numbers of bits </a:t>
            </a:r>
            <a:r>
              <a:rPr lang="en-US" sz="2200" i="1" dirty="0"/>
              <a:t>without changing their value. </a:t>
            </a:r>
          </a:p>
        </p:txBody>
      </p:sp>
    </p:spTree>
    <p:extLst>
      <p:ext uri="{BB962C8B-B14F-4D97-AF65-F5344CB8AC3E}">
        <p14:creationId xmlns:p14="http://schemas.microsoft.com/office/powerpoint/2010/main" val="19046903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xEl>
                                              <p:pRg st="1" end="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2">
                                            <p:txEl>
                                              <p:pRg st="2" end="2"/>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2">
                                            <p:txEl>
                                              <p:pRg st="3" end="3"/>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2">
                                            <p:txEl>
                                              <p:pRg st="4" end="4"/>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2">
                                            <p:txEl>
                                              <p:pRg st="5" end="5"/>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4"/>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13"/>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1" grpId="0"/>
      <p:bldP spid="12" grpId="0" build="p" bldLvl="5"/>
      <p:bldP spid="13" grpId="0"/>
      <p:bldP spid="14" grpId="0" animBg="1"/>
      <p:bldP spid="1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560248-BDF3-BD45-B34B-6EBE3F0D4A0E}"/>
              </a:ext>
            </a:extLst>
          </p:cNvPr>
          <p:cNvSpPr>
            <a:spLocks noGrp="1"/>
          </p:cNvSpPr>
          <p:nvPr>
            <p:ph type="title"/>
          </p:nvPr>
        </p:nvSpPr>
        <p:spPr/>
        <p:txBody>
          <a:bodyPr/>
          <a:lstStyle/>
          <a:p>
            <a:r>
              <a:rPr lang="en-US" dirty="0"/>
              <a:t>But that doesn’t work for signed numbers.</a:t>
            </a:r>
          </a:p>
        </p:txBody>
      </p:sp>
      <p:sp>
        <p:nvSpPr>
          <p:cNvPr id="3" name="Content Placeholder 2">
            <a:extLst>
              <a:ext uri="{FF2B5EF4-FFF2-40B4-BE49-F238E27FC236}">
                <a16:creationId xmlns:a16="http://schemas.microsoft.com/office/drawing/2014/main" id="{D610728D-8124-8F41-B836-2BBDD2CBC62D}"/>
              </a:ext>
            </a:extLst>
          </p:cNvPr>
          <p:cNvSpPr>
            <a:spLocks noGrp="1"/>
          </p:cNvSpPr>
          <p:nvPr>
            <p:ph idx="1"/>
          </p:nvPr>
        </p:nvSpPr>
        <p:spPr>
          <a:xfrm>
            <a:off x="152400" y="495301"/>
            <a:ext cx="8991600" cy="495301"/>
          </a:xfrm>
        </p:spPr>
        <p:txBody>
          <a:bodyPr/>
          <a:lstStyle/>
          <a:p>
            <a:r>
              <a:rPr lang="en-US" b="1" dirty="0"/>
              <a:t>signed numbers </a:t>
            </a:r>
            <a:r>
              <a:rPr lang="en-US" dirty="0"/>
              <a:t>are a bit trickier, because the MSB is </a:t>
            </a:r>
            <a:r>
              <a:rPr lang="en-US" i="1" dirty="0"/>
              <a:t>special.</a:t>
            </a:r>
            <a:endParaRPr lang="en-US" b="1" dirty="0"/>
          </a:p>
        </p:txBody>
      </p:sp>
      <p:sp>
        <p:nvSpPr>
          <p:cNvPr id="4" name="Footer Placeholder 3">
            <a:extLst>
              <a:ext uri="{FF2B5EF4-FFF2-40B4-BE49-F238E27FC236}">
                <a16:creationId xmlns:a16="http://schemas.microsoft.com/office/drawing/2014/main" id="{E33549EE-B41E-614E-852F-F116CB59A449}"/>
              </a:ext>
            </a:extLst>
          </p:cNvPr>
          <p:cNvSpPr>
            <a:spLocks noGrp="1"/>
          </p:cNvSpPr>
          <p:nvPr>
            <p:ph type="ftr" sz="quarter" idx="11"/>
          </p:nvPr>
        </p:nvSpPr>
        <p:spPr/>
        <p:txBody>
          <a:bodyPr/>
          <a:lstStyle/>
          <a:p>
            <a:r>
              <a:rPr lang="is-IS"/>
              <a:t>CS447</a:t>
            </a:r>
            <a:endParaRPr lang="en-US"/>
          </a:p>
        </p:txBody>
      </p:sp>
      <p:sp>
        <p:nvSpPr>
          <p:cNvPr id="5" name="Slide Number Placeholder 4">
            <a:extLst>
              <a:ext uri="{FF2B5EF4-FFF2-40B4-BE49-F238E27FC236}">
                <a16:creationId xmlns:a16="http://schemas.microsoft.com/office/drawing/2014/main" id="{8B954FFA-4E76-CD4F-A2C9-058A71603035}"/>
              </a:ext>
            </a:extLst>
          </p:cNvPr>
          <p:cNvSpPr>
            <a:spLocks noGrp="1"/>
          </p:cNvSpPr>
          <p:nvPr>
            <p:ph type="sldNum" sz="quarter" idx="12"/>
          </p:nvPr>
        </p:nvSpPr>
        <p:spPr/>
        <p:txBody>
          <a:bodyPr/>
          <a:lstStyle/>
          <a:p>
            <a:fld id="{3552B95B-556F-44BD-91A5-D80C1B9E2BB3}" type="slidenum">
              <a:rPr lang="en-US" smtClean="0"/>
              <a:pPr/>
              <a:t>14</a:t>
            </a:fld>
            <a:endParaRPr lang="en-US"/>
          </a:p>
        </p:txBody>
      </p:sp>
      <p:sp>
        <p:nvSpPr>
          <p:cNvPr id="7" name="TextBox 6">
            <a:extLst>
              <a:ext uri="{FF2B5EF4-FFF2-40B4-BE49-F238E27FC236}">
                <a16:creationId xmlns:a16="http://schemas.microsoft.com/office/drawing/2014/main" id="{E3342D55-C075-2D45-9008-75560B9FEE5C}"/>
              </a:ext>
            </a:extLst>
          </p:cNvPr>
          <p:cNvSpPr txBox="1"/>
          <p:nvPr/>
        </p:nvSpPr>
        <p:spPr>
          <a:xfrm>
            <a:off x="685800" y="1137883"/>
            <a:ext cx="1390124" cy="1077218"/>
          </a:xfrm>
          <a:prstGeom prst="rect">
            <a:avLst/>
          </a:prstGeom>
          <a:noFill/>
        </p:spPr>
        <p:txBody>
          <a:bodyPr wrap="none" rtlCol="0">
            <a:spAutoFit/>
          </a:bodyPr>
          <a:lstStyle/>
          <a:p>
            <a:r>
              <a:rPr lang="en-US" sz="3200" b="1" dirty="0">
                <a:solidFill>
                  <a:srgbClr val="FF0000"/>
                </a:solidFill>
                <a:latin typeface="Consolas" charset="0"/>
                <a:ea typeface="Consolas" charset="0"/>
                <a:cs typeface="Consolas" charset="0"/>
              </a:rPr>
              <a:t>0</a:t>
            </a:r>
            <a:r>
              <a:rPr lang="en-US" sz="3200" b="1" dirty="0">
                <a:latin typeface="Consolas" charset="0"/>
                <a:ea typeface="Consolas" charset="0"/>
                <a:cs typeface="Consolas" charset="0"/>
              </a:rPr>
              <a:t>111</a:t>
            </a:r>
            <a:r>
              <a:rPr lang="en-US" sz="3200" baseline="-25000" dirty="0">
                <a:latin typeface="Consolas" charset="0"/>
                <a:ea typeface="Consolas" charset="0"/>
                <a:cs typeface="Consolas" charset="0"/>
              </a:rPr>
              <a:t>2</a:t>
            </a:r>
          </a:p>
          <a:p>
            <a:r>
              <a:rPr lang="en-US" sz="3200" dirty="0">
                <a:latin typeface="Consolas" charset="0"/>
                <a:cs typeface="Consolas" charset="0"/>
              </a:rPr>
              <a:t>= </a:t>
            </a:r>
            <a:r>
              <a:rPr lang="en-US" sz="3200" b="1" dirty="0">
                <a:solidFill>
                  <a:srgbClr val="FF0000"/>
                </a:solidFill>
                <a:latin typeface="Consolas" charset="0"/>
                <a:cs typeface="Consolas" charset="0"/>
              </a:rPr>
              <a:t>+</a:t>
            </a:r>
            <a:r>
              <a:rPr lang="en-US" sz="3200" b="1" dirty="0">
                <a:latin typeface="Consolas" charset="0"/>
                <a:cs typeface="Consolas" charset="0"/>
              </a:rPr>
              <a:t>7</a:t>
            </a:r>
            <a:r>
              <a:rPr lang="en-US" sz="3200" baseline="-25000" dirty="0">
                <a:latin typeface="Consolas" charset="0"/>
                <a:cs typeface="Consolas" charset="0"/>
              </a:rPr>
              <a:t>10</a:t>
            </a:r>
            <a:endParaRPr lang="en-US" sz="2800" dirty="0"/>
          </a:p>
        </p:txBody>
      </p:sp>
      <p:sp>
        <p:nvSpPr>
          <p:cNvPr id="8" name="TextBox 7">
            <a:extLst>
              <a:ext uri="{FF2B5EF4-FFF2-40B4-BE49-F238E27FC236}">
                <a16:creationId xmlns:a16="http://schemas.microsoft.com/office/drawing/2014/main" id="{52001641-C526-834D-90EE-75857E311848}"/>
              </a:ext>
            </a:extLst>
          </p:cNvPr>
          <p:cNvSpPr txBox="1"/>
          <p:nvPr/>
        </p:nvSpPr>
        <p:spPr>
          <a:xfrm>
            <a:off x="2153888" y="1291772"/>
            <a:ext cx="1752599" cy="769441"/>
          </a:xfrm>
          <a:prstGeom prst="rect">
            <a:avLst/>
          </a:prstGeom>
          <a:noFill/>
        </p:spPr>
        <p:txBody>
          <a:bodyPr wrap="square" rtlCol="0">
            <a:spAutoFit/>
          </a:bodyPr>
          <a:lstStyle/>
          <a:p>
            <a:pPr algn="ctr"/>
            <a:r>
              <a:rPr lang="en-US" sz="2200" dirty="0"/>
              <a:t>if I now put a 0 in front…</a:t>
            </a:r>
          </a:p>
        </p:txBody>
      </p:sp>
      <p:sp>
        <p:nvSpPr>
          <p:cNvPr id="9" name="TextBox 8">
            <a:extLst>
              <a:ext uri="{FF2B5EF4-FFF2-40B4-BE49-F238E27FC236}">
                <a16:creationId xmlns:a16="http://schemas.microsoft.com/office/drawing/2014/main" id="{F9D8A23B-F9F3-C640-B172-030A1F1B45B0}"/>
              </a:ext>
            </a:extLst>
          </p:cNvPr>
          <p:cNvSpPr txBox="1"/>
          <p:nvPr/>
        </p:nvSpPr>
        <p:spPr>
          <a:xfrm>
            <a:off x="4135133" y="1137883"/>
            <a:ext cx="1616148" cy="1077218"/>
          </a:xfrm>
          <a:prstGeom prst="rect">
            <a:avLst/>
          </a:prstGeom>
          <a:noFill/>
        </p:spPr>
        <p:txBody>
          <a:bodyPr wrap="none" rtlCol="0">
            <a:spAutoFit/>
          </a:bodyPr>
          <a:lstStyle/>
          <a:p>
            <a:r>
              <a:rPr lang="en-US" sz="3200" b="1" dirty="0">
                <a:solidFill>
                  <a:srgbClr val="FF0000"/>
                </a:solidFill>
                <a:latin typeface="Consolas" charset="0"/>
                <a:ea typeface="Consolas" charset="0"/>
                <a:cs typeface="Consolas" charset="0"/>
              </a:rPr>
              <a:t>0</a:t>
            </a:r>
            <a:r>
              <a:rPr lang="en-US" sz="3200" b="1" dirty="0">
                <a:latin typeface="Consolas" charset="0"/>
                <a:ea typeface="Consolas" charset="0"/>
                <a:cs typeface="Consolas" charset="0"/>
              </a:rPr>
              <a:t>0111</a:t>
            </a:r>
            <a:r>
              <a:rPr lang="en-US" sz="3200" baseline="-25000" dirty="0">
                <a:latin typeface="Consolas" charset="0"/>
                <a:ea typeface="Consolas" charset="0"/>
                <a:cs typeface="Consolas" charset="0"/>
              </a:rPr>
              <a:t>2</a:t>
            </a:r>
          </a:p>
          <a:p>
            <a:r>
              <a:rPr lang="en-US" sz="3200" dirty="0">
                <a:latin typeface="Consolas" charset="0"/>
                <a:cs typeface="Consolas" charset="0"/>
              </a:rPr>
              <a:t> = </a:t>
            </a:r>
            <a:r>
              <a:rPr lang="en-US" sz="3200" b="1" dirty="0">
                <a:solidFill>
                  <a:srgbClr val="FF0000"/>
                </a:solidFill>
                <a:latin typeface="Consolas" charset="0"/>
                <a:cs typeface="Consolas" charset="0"/>
              </a:rPr>
              <a:t>+</a:t>
            </a:r>
            <a:r>
              <a:rPr lang="en-US" sz="3200" b="1" dirty="0">
                <a:latin typeface="Consolas" charset="0"/>
                <a:cs typeface="Consolas" charset="0"/>
              </a:rPr>
              <a:t>7</a:t>
            </a:r>
            <a:r>
              <a:rPr lang="en-US" sz="3200" baseline="-25000" dirty="0">
                <a:latin typeface="Consolas" charset="0"/>
                <a:cs typeface="Consolas" charset="0"/>
              </a:rPr>
              <a:t>10</a:t>
            </a:r>
            <a:endParaRPr lang="en-US" sz="2800" dirty="0"/>
          </a:p>
        </p:txBody>
      </p:sp>
      <p:sp>
        <p:nvSpPr>
          <p:cNvPr id="10" name="TextBox 9">
            <a:extLst>
              <a:ext uri="{FF2B5EF4-FFF2-40B4-BE49-F238E27FC236}">
                <a16:creationId xmlns:a16="http://schemas.microsoft.com/office/drawing/2014/main" id="{2CB57B8A-AF01-7648-A9B1-8E133051560F}"/>
              </a:ext>
            </a:extLst>
          </p:cNvPr>
          <p:cNvSpPr txBox="1"/>
          <p:nvPr/>
        </p:nvSpPr>
        <p:spPr>
          <a:xfrm>
            <a:off x="5829245" y="1122494"/>
            <a:ext cx="2971800" cy="1107996"/>
          </a:xfrm>
          <a:prstGeom prst="rect">
            <a:avLst/>
          </a:prstGeom>
          <a:noFill/>
        </p:spPr>
        <p:txBody>
          <a:bodyPr wrap="square" rtlCol="0">
            <a:spAutoFit/>
          </a:bodyPr>
          <a:lstStyle/>
          <a:p>
            <a:pPr algn="ctr"/>
            <a:r>
              <a:rPr lang="en-US" sz="2200" dirty="0"/>
              <a:t>that </a:t>
            </a:r>
            <a:r>
              <a:rPr lang="en-US" sz="2200" i="1" dirty="0"/>
              <a:t>seemed </a:t>
            </a:r>
            <a:r>
              <a:rPr lang="en-US" sz="2200" dirty="0"/>
              <a:t>to work, but notice how the sign bit moved?</a:t>
            </a:r>
          </a:p>
        </p:txBody>
      </p:sp>
      <p:sp>
        <p:nvSpPr>
          <p:cNvPr id="11" name="TextBox 10">
            <a:extLst>
              <a:ext uri="{FF2B5EF4-FFF2-40B4-BE49-F238E27FC236}">
                <a16:creationId xmlns:a16="http://schemas.microsoft.com/office/drawing/2014/main" id="{B916387B-510F-C54C-8CD0-4CCC0CD1F598}"/>
              </a:ext>
            </a:extLst>
          </p:cNvPr>
          <p:cNvSpPr txBox="1"/>
          <p:nvPr/>
        </p:nvSpPr>
        <p:spPr>
          <a:xfrm>
            <a:off x="1143000" y="2320908"/>
            <a:ext cx="6858000" cy="430887"/>
          </a:xfrm>
          <a:prstGeom prst="rect">
            <a:avLst/>
          </a:prstGeom>
          <a:noFill/>
        </p:spPr>
        <p:txBody>
          <a:bodyPr wrap="square" rtlCol="0">
            <a:spAutoFit/>
          </a:bodyPr>
          <a:lstStyle/>
          <a:p>
            <a:pPr algn="ctr"/>
            <a:r>
              <a:rPr lang="en-US" sz="2200" dirty="0"/>
              <a:t>what happens if I try to do it to a </a:t>
            </a:r>
            <a:r>
              <a:rPr lang="en-US" sz="2200" b="1" dirty="0"/>
              <a:t>negative</a:t>
            </a:r>
            <a:r>
              <a:rPr lang="en-US" sz="2200" dirty="0"/>
              <a:t> number?</a:t>
            </a:r>
          </a:p>
        </p:txBody>
      </p:sp>
      <p:sp>
        <p:nvSpPr>
          <p:cNvPr id="12" name="TextBox 11">
            <a:extLst>
              <a:ext uri="{FF2B5EF4-FFF2-40B4-BE49-F238E27FC236}">
                <a16:creationId xmlns:a16="http://schemas.microsoft.com/office/drawing/2014/main" id="{236C0267-4C73-124F-B41F-B4CF589B3E2A}"/>
              </a:ext>
            </a:extLst>
          </p:cNvPr>
          <p:cNvSpPr txBox="1"/>
          <p:nvPr/>
        </p:nvSpPr>
        <p:spPr>
          <a:xfrm>
            <a:off x="685800" y="2918870"/>
            <a:ext cx="1390124" cy="1077218"/>
          </a:xfrm>
          <a:prstGeom prst="rect">
            <a:avLst/>
          </a:prstGeom>
          <a:noFill/>
        </p:spPr>
        <p:txBody>
          <a:bodyPr wrap="none" rtlCol="0">
            <a:spAutoFit/>
          </a:bodyPr>
          <a:lstStyle/>
          <a:p>
            <a:r>
              <a:rPr lang="en-US" sz="3200" b="1" dirty="0">
                <a:solidFill>
                  <a:srgbClr val="FF0000"/>
                </a:solidFill>
                <a:latin typeface="Consolas" charset="0"/>
                <a:ea typeface="Consolas" charset="0"/>
                <a:cs typeface="Consolas" charset="0"/>
              </a:rPr>
              <a:t>1</a:t>
            </a:r>
            <a:r>
              <a:rPr lang="en-US" sz="3200" b="1" dirty="0">
                <a:latin typeface="Consolas" charset="0"/>
                <a:ea typeface="Consolas" charset="0"/>
                <a:cs typeface="Consolas" charset="0"/>
              </a:rPr>
              <a:t>001</a:t>
            </a:r>
            <a:r>
              <a:rPr lang="en-US" sz="3200" baseline="-25000" dirty="0">
                <a:latin typeface="Consolas" charset="0"/>
                <a:ea typeface="Consolas" charset="0"/>
                <a:cs typeface="Consolas" charset="0"/>
              </a:rPr>
              <a:t>2</a:t>
            </a:r>
          </a:p>
          <a:p>
            <a:r>
              <a:rPr lang="en-US" sz="3200" dirty="0">
                <a:latin typeface="Consolas" charset="0"/>
                <a:cs typeface="Consolas" charset="0"/>
              </a:rPr>
              <a:t>= </a:t>
            </a:r>
            <a:r>
              <a:rPr lang="en-US" sz="3200" b="1" dirty="0">
                <a:solidFill>
                  <a:srgbClr val="FF0000"/>
                </a:solidFill>
                <a:latin typeface="Consolas" charset="0"/>
                <a:cs typeface="Consolas" charset="0"/>
              </a:rPr>
              <a:t>-</a:t>
            </a:r>
            <a:r>
              <a:rPr lang="en-US" sz="3200" b="1" dirty="0">
                <a:latin typeface="Consolas" charset="0"/>
                <a:cs typeface="Consolas" charset="0"/>
              </a:rPr>
              <a:t>7</a:t>
            </a:r>
            <a:r>
              <a:rPr lang="en-US" sz="3200" baseline="-25000" dirty="0">
                <a:latin typeface="Consolas" charset="0"/>
                <a:cs typeface="Consolas" charset="0"/>
              </a:rPr>
              <a:t>10</a:t>
            </a:r>
            <a:endParaRPr lang="en-US" sz="2800" dirty="0"/>
          </a:p>
        </p:txBody>
      </p:sp>
      <p:sp>
        <p:nvSpPr>
          <p:cNvPr id="13" name="TextBox 12">
            <a:extLst>
              <a:ext uri="{FF2B5EF4-FFF2-40B4-BE49-F238E27FC236}">
                <a16:creationId xmlns:a16="http://schemas.microsoft.com/office/drawing/2014/main" id="{55B12A4F-78FD-B641-921C-C2DBABF6F4DA}"/>
              </a:ext>
            </a:extLst>
          </p:cNvPr>
          <p:cNvSpPr txBox="1"/>
          <p:nvPr/>
        </p:nvSpPr>
        <p:spPr>
          <a:xfrm>
            <a:off x="2153888" y="3072759"/>
            <a:ext cx="1752599" cy="769441"/>
          </a:xfrm>
          <a:prstGeom prst="rect">
            <a:avLst/>
          </a:prstGeom>
          <a:noFill/>
        </p:spPr>
        <p:txBody>
          <a:bodyPr wrap="square" rtlCol="0">
            <a:spAutoFit/>
          </a:bodyPr>
          <a:lstStyle/>
          <a:p>
            <a:pPr algn="ctr"/>
            <a:r>
              <a:rPr lang="en-US" sz="2200" dirty="0"/>
              <a:t>if I now put a 0 in front…</a:t>
            </a:r>
          </a:p>
        </p:txBody>
      </p:sp>
      <p:sp>
        <p:nvSpPr>
          <p:cNvPr id="14" name="TextBox 13">
            <a:extLst>
              <a:ext uri="{FF2B5EF4-FFF2-40B4-BE49-F238E27FC236}">
                <a16:creationId xmlns:a16="http://schemas.microsoft.com/office/drawing/2014/main" id="{B28AA2B8-EEE1-D94F-B594-394CFC0DD316}"/>
              </a:ext>
            </a:extLst>
          </p:cNvPr>
          <p:cNvSpPr txBox="1"/>
          <p:nvPr/>
        </p:nvSpPr>
        <p:spPr>
          <a:xfrm>
            <a:off x="4135133" y="2918870"/>
            <a:ext cx="1616148" cy="1077218"/>
          </a:xfrm>
          <a:prstGeom prst="rect">
            <a:avLst/>
          </a:prstGeom>
          <a:noFill/>
        </p:spPr>
        <p:txBody>
          <a:bodyPr wrap="none" rtlCol="0">
            <a:spAutoFit/>
          </a:bodyPr>
          <a:lstStyle/>
          <a:p>
            <a:r>
              <a:rPr lang="en-US" sz="3200" b="1" dirty="0">
                <a:solidFill>
                  <a:srgbClr val="FF0000"/>
                </a:solidFill>
                <a:latin typeface="Consolas" charset="0"/>
                <a:ea typeface="Consolas" charset="0"/>
                <a:cs typeface="Consolas" charset="0"/>
              </a:rPr>
              <a:t>0</a:t>
            </a:r>
            <a:r>
              <a:rPr lang="en-US" sz="3200" b="1" dirty="0">
                <a:latin typeface="Consolas" charset="0"/>
                <a:ea typeface="Consolas" charset="0"/>
                <a:cs typeface="Consolas" charset="0"/>
              </a:rPr>
              <a:t>1001</a:t>
            </a:r>
            <a:r>
              <a:rPr lang="en-US" sz="3200" baseline="-25000" dirty="0">
                <a:latin typeface="Consolas" charset="0"/>
                <a:ea typeface="Consolas" charset="0"/>
                <a:cs typeface="Consolas" charset="0"/>
              </a:rPr>
              <a:t>2</a:t>
            </a:r>
          </a:p>
          <a:p>
            <a:r>
              <a:rPr lang="en-US" sz="3200" dirty="0">
                <a:latin typeface="Consolas" charset="0"/>
                <a:cs typeface="Consolas" charset="0"/>
              </a:rPr>
              <a:t> = </a:t>
            </a:r>
            <a:r>
              <a:rPr lang="en-US" sz="3200" b="1" dirty="0">
                <a:solidFill>
                  <a:srgbClr val="FF0000"/>
                </a:solidFill>
                <a:latin typeface="Consolas" charset="0"/>
                <a:cs typeface="Consolas" charset="0"/>
              </a:rPr>
              <a:t>+</a:t>
            </a:r>
            <a:r>
              <a:rPr lang="en-US" sz="3200" b="1" dirty="0">
                <a:latin typeface="Consolas" charset="0"/>
                <a:cs typeface="Consolas" charset="0"/>
              </a:rPr>
              <a:t>9</a:t>
            </a:r>
            <a:r>
              <a:rPr lang="en-US" sz="3200" baseline="-25000" dirty="0">
                <a:latin typeface="Consolas" charset="0"/>
                <a:cs typeface="Consolas" charset="0"/>
              </a:rPr>
              <a:t>10</a:t>
            </a:r>
            <a:endParaRPr lang="en-US" sz="2800" dirty="0"/>
          </a:p>
        </p:txBody>
      </p:sp>
      <p:sp>
        <p:nvSpPr>
          <p:cNvPr id="15" name="TextBox 14">
            <a:extLst>
              <a:ext uri="{FF2B5EF4-FFF2-40B4-BE49-F238E27FC236}">
                <a16:creationId xmlns:a16="http://schemas.microsoft.com/office/drawing/2014/main" id="{EA263CD3-7B0B-A740-B8EE-5A359DC9A1E9}"/>
              </a:ext>
            </a:extLst>
          </p:cNvPr>
          <p:cNvSpPr txBox="1"/>
          <p:nvPr/>
        </p:nvSpPr>
        <p:spPr>
          <a:xfrm>
            <a:off x="5829245" y="3241208"/>
            <a:ext cx="2971800" cy="430887"/>
          </a:xfrm>
          <a:prstGeom prst="rect">
            <a:avLst/>
          </a:prstGeom>
          <a:noFill/>
        </p:spPr>
        <p:txBody>
          <a:bodyPr wrap="square" rtlCol="0">
            <a:spAutoFit/>
          </a:bodyPr>
          <a:lstStyle/>
          <a:p>
            <a:pPr algn="ctr"/>
            <a:r>
              <a:rPr lang="en-US" sz="2200" dirty="0" err="1"/>
              <a:t>uhhhhh</a:t>
            </a:r>
            <a:r>
              <a:rPr lang="en-US" sz="2200" dirty="0"/>
              <a:t> what</a:t>
            </a:r>
          </a:p>
        </p:txBody>
      </p:sp>
      <p:sp>
        <p:nvSpPr>
          <p:cNvPr id="16" name="TextBox 15">
            <a:extLst>
              <a:ext uri="{FF2B5EF4-FFF2-40B4-BE49-F238E27FC236}">
                <a16:creationId xmlns:a16="http://schemas.microsoft.com/office/drawing/2014/main" id="{714DB7BC-DC8B-CD4A-82C0-DF6A6CD38E1A}"/>
              </a:ext>
            </a:extLst>
          </p:cNvPr>
          <p:cNvSpPr txBox="1"/>
          <p:nvPr/>
        </p:nvSpPr>
        <p:spPr>
          <a:xfrm>
            <a:off x="1066800" y="4331613"/>
            <a:ext cx="7010400" cy="430887"/>
          </a:xfrm>
          <a:prstGeom prst="rect">
            <a:avLst/>
          </a:prstGeom>
          <a:noFill/>
        </p:spPr>
        <p:txBody>
          <a:bodyPr wrap="square" rtlCol="0">
            <a:spAutoFit/>
          </a:bodyPr>
          <a:lstStyle/>
          <a:p>
            <a:pPr algn="ctr"/>
            <a:r>
              <a:rPr lang="en-US" sz="2200" b="1" dirty="0">
                <a:solidFill>
                  <a:srgbClr val="FF0000"/>
                </a:solidFill>
              </a:rPr>
              <a:t>zero extension does not work for signed integers.</a:t>
            </a:r>
            <a:endParaRPr lang="en-US" sz="2200" dirty="0">
              <a:solidFill>
                <a:srgbClr val="FF0000"/>
              </a:solidFill>
            </a:endParaRPr>
          </a:p>
        </p:txBody>
      </p:sp>
    </p:spTree>
    <p:extLst>
      <p:ext uri="{BB962C8B-B14F-4D97-AF65-F5344CB8AC3E}">
        <p14:creationId xmlns:p14="http://schemas.microsoft.com/office/powerpoint/2010/main" val="166572099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4"/>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5"/>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p:bldP spid="11" grpId="0"/>
      <p:bldP spid="12" grpId="0"/>
      <p:bldP spid="13" grpId="0"/>
      <p:bldP spid="14" grpId="0"/>
      <p:bldP spid="15" grpId="0"/>
      <p:bldP spid="1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Sign extension</a:t>
            </a:r>
            <a:r>
              <a:rPr lang="en-US" sz="2000" dirty="0"/>
              <a:t> (animated)</a:t>
            </a:r>
          </a:p>
        </p:txBody>
      </p:sp>
      <p:sp>
        <p:nvSpPr>
          <p:cNvPr id="3" name="Content Placeholder 2"/>
          <p:cNvSpPr>
            <a:spLocks noGrp="1"/>
          </p:cNvSpPr>
          <p:nvPr>
            <p:ph idx="1"/>
          </p:nvPr>
        </p:nvSpPr>
        <p:spPr>
          <a:xfrm>
            <a:off x="152400" y="495301"/>
            <a:ext cx="8991600" cy="3581399"/>
          </a:xfrm>
        </p:spPr>
        <p:txBody>
          <a:bodyPr/>
          <a:lstStyle/>
          <a:p>
            <a:r>
              <a:rPr lang="en-US" dirty="0"/>
              <a:t>because the MSB of signed integers has a special meaning, we have to do </a:t>
            </a:r>
            <a:r>
              <a:rPr lang="en-US" b="1" dirty="0"/>
              <a:t>different things</a:t>
            </a:r>
            <a:r>
              <a:rPr lang="en-US" dirty="0"/>
              <a:t> depending on whether it’s a 1 or a 0.</a:t>
            </a:r>
          </a:p>
          <a:p>
            <a:r>
              <a:rPr lang="en-US" b="1" dirty="0"/>
              <a:t>sign extension</a:t>
            </a:r>
            <a:r>
              <a:rPr lang="en-US" dirty="0"/>
              <a:t> puts </a:t>
            </a:r>
            <a:r>
              <a:rPr lang="en-US" b="1" i="1" dirty="0"/>
              <a:t>copies of the sign bit </a:t>
            </a:r>
            <a:r>
              <a:rPr lang="en-US" dirty="0"/>
              <a:t>before the number.</a:t>
            </a:r>
          </a:p>
          <a:p>
            <a:pPr marL="0" indent="0" algn="ctr">
              <a:buNone/>
            </a:pPr>
            <a:r>
              <a:rPr lang="en-US" sz="2800" b="1" dirty="0">
                <a:solidFill>
                  <a:srgbClr val="FF0000"/>
                </a:solidFill>
                <a:latin typeface="Consolas" charset="0"/>
                <a:ea typeface="Consolas" charset="0"/>
                <a:cs typeface="Consolas" charset="0"/>
              </a:rPr>
              <a:t>1</a:t>
            </a:r>
            <a:r>
              <a:rPr lang="en-US" sz="2800" b="1" dirty="0">
                <a:latin typeface="Consolas" charset="0"/>
                <a:ea typeface="Consolas" charset="0"/>
                <a:cs typeface="Consolas" charset="0"/>
              </a:rPr>
              <a:t>001</a:t>
            </a:r>
            <a:r>
              <a:rPr lang="en-US" sz="2800" baseline="-25000" dirty="0">
                <a:latin typeface="Consolas" charset="0"/>
                <a:ea typeface="Consolas" charset="0"/>
                <a:cs typeface="Consolas" charset="0"/>
              </a:rPr>
              <a:t>2</a:t>
            </a:r>
            <a:r>
              <a:rPr lang="en-US" sz="2800" dirty="0">
                <a:latin typeface="Consolas" charset="0"/>
                <a:ea typeface="Consolas" charset="0"/>
                <a:cs typeface="Consolas" charset="0"/>
              </a:rPr>
              <a:t> (</a:t>
            </a:r>
            <a:r>
              <a:rPr lang="en-US" sz="2800" b="1" dirty="0">
                <a:solidFill>
                  <a:srgbClr val="FF0000"/>
                </a:solidFill>
                <a:latin typeface="Consolas" charset="0"/>
                <a:ea typeface="Consolas" charset="0"/>
                <a:cs typeface="Consolas" charset="0"/>
              </a:rPr>
              <a:t>-</a:t>
            </a:r>
            <a:r>
              <a:rPr lang="en-US" sz="2800" b="1" dirty="0">
                <a:latin typeface="Consolas" charset="0"/>
                <a:ea typeface="Consolas" charset="0"/>
                <a:cs typeface="Consolas" charset="0"/>
              </a:rPr>
              <a:t>7</a:t>
            </a:r>
            <a:r>
              <a:rPr lang="en-US" sz="2800" baseline="-25000" dirty="0">
                <a:latin typeface="Consolas" charset="0"/>
                <a:ea typeface="Consolas" charset="0"/>
                <a:cs typeface="Consolas" charset="0"/>
              </a:rPr>
              <a:t>10</a:t>
            </a:r>
            <a:r>
              <a:rPr lang="en-US" sz="2800" dirty="0">
                <a:latin typeface="Consolas" charset="0"/>
                <a:ea typeface="Consolas" charset="0"/>
                <a:cs typeface="Consolas" charset="0"/>
              </a:rPr>
              <a:t>) </a:t>
            </a:r>
            <a:r>
              <a:rPr lang="en-US" sz="2800" i="1" dirty="0">
                <a:solidFill>
                  <a:schemeClr val="bg1">
                    <a:lumMod val="50000"/>
                  </a:schemeClr>
                </a:solidFill>
                <a:latin typeface="Consolas" charset="0"/>
                <a:ea typeface="Consolas" charset="0"/>
                <a:cs typeface="Consolas" charset="0"/>
                <a:sym typeface="Wingdings"/>
              </a:rPr>
              <a:t> to 5 bits  </a:t>
            </a:r>
            <a:r>
              <a:rPr lang="en-US" sz="2800" b="1" dirty="0">
                <a:solidFill>
                  <a:srgbClr val="FF0000"/>
                </a:solidFill>
                <a:latin typeface="Consolas" charset="0"/>
                <a:ea typeface="Consolas" charset="0"/>
                <a:cs typeface="Consolas" charset="0"/>
                <a:sym typeface="Wingdings"/>
              </a:rPr>
              <a:t>1</a:t>
            </a:r>
            <a:r>
              <a:rPr lang="en-US" sz="2800" b="1" dirty="0">
                <a:latin typeface="Consolas" charset="0"/>
                <a:ea typeface="Consolas" charset="0"/>
                <a:cs typeface="Consolas" charset="0"/>
                <a:sym typeface="Wingdings"/>
              </a:rPr>
              <a:t>1001</a:t>
            </a:r>
            <a:r>
              <a:rPr lang="en-US" sz="2800" baseline="-25000" dirty="0">
                <a:latin typeface="Consolas" charset="0"/>
                <a:ea typeface="Consolas" charset="0"/>
                <a:cs typeface="Consolas" charset="0"/>
              </a:rPr>
              <a:t>2</a:t>
            </a:r>
            <a:r>
              <a:rPr lang="en-US" sz="2800" dirty="0">
                <a:latin typeface="Consolas" charset="0"/>
                <a:ea typeface="Consolas" charset="0"/>
                <a:cs typeface="Consolas" charset="0"/>
              </a:rPr>
              <a:t> (</a:t>
            </a:r>
            <a:r>
              <a:rPr lang="en-US" sz="2800" b="1" dirty="0">
                <a:solidFill>
                  <a:srgbClr val="FF0000"/>
                </a:solidFill>
                <a:latin typeface="Consolas" charset="0"/>
                <a:ea typeface="Consolas" charset="0"/>
                <a:cs typeface="Consolas" charset="0"/>
              </a:rPr>
              <a:t>-</a:t>
            </a:r>
            <a:r>
              <a:rPr lang="en-US" sz="2800" b="1" dirty="0">
                <a:latin typeface="Consolas" charset="0"/>
                <a:ea typeface="Consolas" charset="0"/>
                <a:cs typeface="Consolas" charset="0"/>
              </a:rPr>
              <a:t>7</a:t>
            </a:r>
            <a:r>
              <a:rPr lang="en-US" sz="2800" baseline="-25000" dirty="0">
                <a:latin typeface="Consolas" charset="0"/>
                <a:ea typeface="Consolas" charset="0"/>
                <a:cs typeface="Consolas" charset="0"/>
              </a:rPr>
              <a:t>10</a:t>
            </a:r>
            <a:r>
              <a:rPr lang="en-US" sz="2800" dirty="0">
                <a:latin typeface="Consolas" charset="0"/>
                <a:ea typeface="Consolas" charset="0"/>
                <a:cs typeface="Consolas" charset="0"/>
              </a:rPr>
              <a:t>)</a:t>
            </a:r>
            <a:endParaRPr lang="en-US" sz="2800" dirty="0">
              <a:latin typeface="Consolas" charset="0"/>
              <a:ea typeface="Consolas" charset="0"/>
              <a:cs typeface="Consolas" charset="0"/>
              <a:sym typeface="Wingdings"/>
            </a:endParaRPr>
          </a:p>
          <a:p>
            <a:pPr marL="0" indent="0" algn="ctr">
              <a:buNone/>
            </a:pPr>
            <a:r>
              <a:rPr lang="en-US" sz="2800" b="1" dirty="0">
                <a:solidFill>
                  <a:srgbClr val="FF0000"/>
                </a:solidFill>
                <a:latin typeface="Consolas" charset="0"/>
                <a:ea typeface="Consolas" charset="0"/>
                <a:cs typeface="Consolas" charset="0"/>
              </a:rPr>
              <a:t>0</a:t>
            </a:r>
            <a:r>
              <a:rPr lang="en-US" sz="2800" b="1" dirty="0">
                <a:latin typeface="Consolas" charset="0"/>
                <a:ea typeface="Consolas" charset="0"/>
                <a:cs typeface="Consolas" charset="0"/>
              </a:rPr>
              <a:t>111</a:t>
            </a:r>
            <a:r>
              <a:rPr lang="en-US" sz="2800" baseline="-25000" dirty="0">
                <a:latin typeface="Consolas" charset="0"/>
                <a:ea typeface="Consolas" charset="0"/>
                <a:cs typeface="Consolas" charset="0"/>
              </a:rPr>
              <a:t>2</a:t>
            </a:r>
            <a:r>
              <a:rPr lang="en-US" sz="2800" dirty="0">
                <a:latin typeface="Consolas" charset="0"/>
                <a:ea typeface="Consolas" charset="0"/>
                <a:cs typeface="Consolas" charset="0"/>
              </a:rPr>
              <a:t> (</a:t>
            </a:r>
            <a:r>
              <a:rPr lang="en-US" sz="2800" b="1" dirty="0">
                <a:solidFill>
                  <a:srgbClr val="FF0000"/>
                </a:solidFill>
                <a:latin typeface="Consolas" charset="0"/>
                <a:ea typeface="Consolas" charset="0"/>
                <a:cs typeface="Consolas" charset="0"/>
              </a:rPr>
              <a:t>+</a:t>
            </a:r>
            <a:r>
              <a:rPr lang="en-US" sz="2800" b="1" dirty="0">
                <a:latin typeface="Consolas" charset="0"/>
                <a:ea typeface="Consolas" charset="0"/>
                <a:cs typeface="Consolas" charset="0"/>
              </a:rPr>
              <a:t>7</a:t>
            </a:r>
            <a:r>
              <a:rPr lang="en-US" sz="2800" baseline="-25000" dirty="0">
                <a:latin typeface="Consolas" charset="0"/>
                <a:ea typeface="Consolas" charset="0"/>
                <a:cs typeface="Consolas" charset="0"/>
              </a:rPr>
              <a:t>10</a:t>
            </a:r>
            <a:r>
              <a:rPr lang="en-US" sz="2800" dirty="0">
                <a:latin typeface="Consolas" charset="0"/>
                <a:ea typeface="Consolas" charset="0"/>
                <a:cs typeface="Consolas" charset="0"/>
              </a:rPr>
              <a:t>) </a:t>
            </a:r>
            <a:r>
              <a:rPr lang="en-US" sz="2800" i="1" dirty="0">
                <a:solidFill>
                  <a:schemeClr val="bg1">
                    <a:lumMod val="50000"/>
                  </a:schemeClr>
                </a:solidFill>
                <a:latin typeface="Consolas" charset="0"/>
                <a:ea typeface="Consolas" charset="0"/>
                <a:cs typeface="Consolas" charset="0"/>
                <a:sym typeface="Wingdings"/>
              </a:rPr>
              <a:t> to 5 bits  </a:t>
            </a:r>
            <a:r>
              <a:rPr lang="en-US" sz="2800" b="1" dirty="0">
                <a:solidFill>
                  <a:srgbClr val="FF0000"/>
                </a:solidFill>
                <a:latin typeface="Consolas" charset="0"/>
                <a:ea typeface="Consolas" charset="0"/>
                <a:cs typeface="Consolas" charset="0"/>
                <a:sym typeface="Wingdings"/>
              </a:rPr>
              <a:t>0</a:t>
            </a:r>
            <a:r>
              <a:rPr lang="en-US" sz="2800" b="1" dirty="0">
                <a:latin typeface="Consolas" charset="0"/>
                <a:ea typeface="Consolas" charset="0"/>
                <a:cs typeface="Consolas" charset="0"/>
                <a:sym typeface="Wingdings"/>
              </a:rPr>
              <a:t>0111</a:t>
            </a:r>
            <a:r>
              <a:rPr lang="en-US" sz="2800" baseline="-25000" dirty="0">
                <a:latin typeface="Consolas" charset="0"/>
                <a:ea typeface="Consolas" charset="0"/>
                <a:cs typeface="Consolas" charset="0"/>
              </a:rPr>
              <a:t>2</a:t>
            </a:r>
            <a:r>
              <a:rPr lang="en-US" sz="2400" dirty="0">
                <a:latin typeface="Consolas" charset="0"/>
                <a:ea typeface="Consolas" charset="0"/>
                <a:cs typeface="Consolas" charset="0"/>
              </a:rPr>
              <a:t> </a:t>
            </a:r>
            <a:r>
              <a:rPr lang="en-US" sz="2800" dirty="0">
                <a:latin typeface="Consolas" charset="0"/>
                <a:ea typeface="Consolas" charset="0"/>
                <a:cs typeface="Consolas" charset="0"/>
              </a:rPr>
              <a:t>(</a:t>
            </a:r>
            <a:r>
              <a:rPr lang="en-US" sz="2800" b="1" dirty="0">
                <a:solidFill>
                  <a:srgbClr val="FF0000"/>
                </a:solidFill>
                <a:latin typeface="Consolas" charset="0"/>
                <a:ea typeface="Consolas" charset="0"/>
                <a:cs typeface="Consolas" charset="0"/>
              </a:rPr>
              <a:t>+</a:t>
            </a:r>
            <a:r>
              <a:rPr lang="en-US" sz="2800" b="1" dirty="0">
                <a:latin typeface="Consolas" charset="0"/>
                <a:ea typeface="Consolas" charset="0"/>
                <a:cs typeface="Consolas" charset="0"/>
              </a:rPr>
              <a:t>7</a:t>
            </a:r>
            <a:r>
              <a:rPr lang="en-US" sz="2800" baseline="-25000" dirty="0">
                <a:latin typeface="Consolas" charset="0"/>
                <a:ea typeface="Consolas" charset="0"/>
                <a:cs typeface="Consolas" charset="0"/>
              </a:rPr>
              <a:t>10</a:t>
            </a:r>
            <a:r>
              <a:rPr lang="en-US" sz="2800" dirty="0">
                <a:latin typeface="Consolas" charset="0"/>
                <a:ea typeface="Consolas" charset="0"/>
                <a:cs typeface="Consolas" charset="0"/>
              </a:rPr>
              <a:t>)</a:t>
            </a:r>
            <a:endParaRPr lang="en-US" dirty="0">
              <a:sym typeface="Wingdings"/>
            </a:endParaRPr>
          </a:p>
          <a:p>
            <a:r>
              <a:rPr lang="en-US" dirty="0">
                <a:sym typeface="Wingdings"/>
              </a:rPr>
              <a:t>I like to think of it like spreading peanut butter</a:t>
            </a:r>
            <a:r>
              <a:rPr lang="mr-IN" dirty="0">
                <a:sym typeface="Wingdings"/>
              </a:rPr>
              <a:t>…</a:t>
            </a:r>
            <a:endParaRPr lang="en-US" dirty="0">
              <a:sym typeface="Wingdings"/>
            </a:endParaRPr>
          </a:p>
        </p:txBody>
      </p:sp>
      <p:sp>
        <p:nvSpPr>
          <p:cNvPr id="5" name="Footer Placeholder 4"/>
          <p:cNvSpPr>
            <a:spLocks noGrp="1"/>
          </p:cNvSpPr>
          <p:nvPr>
            <p:ph type="ftr" sz="quarter" idx="11"/>
          </p:nvPr>
        </p:nvSpPr>
        <p:spPr>
          <a:xfrm>
            <a:off x="0" y="5296960"/>
            <a:ext cx="1219200" cy="304271"/>
          </a:xfrm>
        </p:spPr>
        <p:txBody>
          <a:bodyPr/>
          <a:lstStyle/>
          <a:p>
            <a:r>
              <a:rPr lang="is-IS"/>
              <a:t>CS447</a:t>
            </a:r>
            <a:endParaRPr lang="en-US"/>
          </a:p>
        </p:txBody>
      </p:sp>
      <p:sp>
        <p:nvSpPr>
          <p:cNvPr id="6" name="Slide Number Placeholder 5"/>
          <p:cNvSpPr>
            <a:spLocks noGrp="1"/>
          </p:cNvSpPr>
          <p:nvPr>
            <p:ph type="sldNum" sz="quarter" idx="12"/>
          </p:nvPr>
        </p:nvSpPr>
        <p:spPr/>
        <p:txBody>
          <a:bodyPr/>
          <a:lstStyle/>
          <a:p>
            <a:fld id="{3552B95B-556F-44BD-91A5-D80C1B9E2BB3}" type="slidenum">
              <a:rPr lang="en-US" smtClean="0"/>
              <a:pPr/>
              <a:t>15</a:t>
            </a:fld>
            <a:endParaRPr lang="en-US"/>
          </a:p>
        </p:txBody>
      </p:sp>
      <p:pic>
        <p:nvPicPr>
          <p:cNvPr id="1028" name="Picture 4" descr="mage result for bread slice clipart"/>
          <p:cNvPicPr>
            <a:picLocks noChangeAspect="1" noChangeArrowheads="1"/>
          </p:cNvPicPr>
          <p:nvPr/>
        </p:nvPicPr>
        <p:blipFill rotWithShape="1">
          <a:blip r:embed="rId3">
            <a:extLst>
              <a:ext uri="{28A0092B-C50C-407E-A947-70E740481C1C}">
                <a14:useLocalDpi xmlns:a14="http://schemas.microsoft.com/office/drawing/2010/main" val="0"/>
              </a:ext>
            </a:extLst>
          </a:blip>
          <a:srcRect l="9783" t="5778" r="7609" b="12444"/>
          <a:stretch/>
        </p:blipFill>
        <p:spPr bwMode="auto">
          <a:xfrm>
            <a:off x="152400" y="2691581"/>
            <a:ext cx="5029200" cy="175260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3456292" y="3429000"/>
            <a:ext cx="1197764" cy="646331"/>
          </a:xfrm>
          <a:prstGeom prst="rect">
            <a:avLst/>
          </a:prstGeom>
        </p:spPr>
        <p:txBody>
          <a:bodyPr wrap="none">
            <a:spAutoFit/>
          </a:bodyPr>
          <a:lstStyle/>
          <a:p>
            <a:r>
              <a:rPr lang="en-US" sz="3600" b="1" dirty="0">
                <a:solidFill>
                  <a:srgbClr val="FF0000"/>
                </a:solidFill>
                <a:latin typeface="Consolas" charset="0"/>
                <a:ea typeface="Consolas" charset="0"/>
                <a:cs typeface="Consolas" charset="0"/>
              </a:rPr>
              <a:t>1</a:t>
            </a:r>
            <a:r>
              <a:rPr lang="en-US" sz="3600" b="1" dirty="0">
                <a:latin typeface="Consolas" charset="0"/>
                <a:ea typeface="Consolas" charset="0"/>
                <a:cs typeface="Consolas" charset="0"/>
              </a:rPr>
              <a:t>011</a:t>
            </a:r>
            <a:endParaRPr lang="en-US" sz="3200" b="1" dirty="0"/>
          </a:p>
        </p:txBody>
      </p:sp>
      <p:sp>
        <p:nvSpPr>
          <p:cNvPr id="10" name="Rectangle 9"/>
          <p:cNvSpPr/>
          <p:nvPr/>
        </p:nvSpPr>
        <p:spPr>
          <a:xfrm>
            <a:off x="428725" y="3429000"/>
            <a:ext cx="3223959" cy="646331"/>
          </a:xfrm>
          <a:prstGeom prst="rect">
            <a:avLst/>
          </a:prstGeom>
        </p:spPr>
        <p:txBody>
          <a:bodyPr wrap="none">
            <a:spAutoFit/>
          </a:bodyPr>
          <a:lstStyle/>
          <a:p>
            <a:pPr algn="r"/>
            <a:r>
              <a:rPr lang="en-US" sz="3600" b="1" dirty="0">
                <a:solidFill>
                  <a:srgbClr val="FF0000"/>
                </a:solidFill>
                <a:latin typeface="Consolas" charset="0"/>
                <a:ea typeface="Consolas" charset="0"/>
                <a:cs typeface="Consolas" charset="0"/>
              </a:rPr>
              <a:t>111111111111</a:t>
            </a:r>
            <a:endParaRPr lang="en-US" sz="3200" b="1" dirty="0"/>
          </a:p>
        </p:txBody>
      </p:sp>
      <p:pic>
        <p:nvPicPr>
          <p:cNvPr id="1030" name="Picture 6" descr="mage result for butter knife clipart"/>
          <p:cNvPicPr>
            <a:picLocks noChangeAspect="1" noChangeArrowheads="1"/>
          </p:cNvPicPr>
          <p:nvPr/>
        </p:nvPicPr>
        <p:blipFill rotWithShape="1">
          <a:blip r:embed="rId4">
            <a:extLst>
              <a:ext uri="{28A0092B-C50C-407E-A947-70E740481C1C}">
                <a14:useLocalDpi xmlns:a14="http://schemas.microsoft.com/office/drawing/2010/main" val="0"/>
              </a:ext>
            </a:extLst>
          </a:blip>
          <a:srcRect l="39334" r="39333"/>
          <a:stretch/>
        </p:blipFill>
        <p:spPr bwMode="auto">
          <a:xfrm>
            <a:off x="3436933" y="5829300"/>
            <a:ext cx="609600" cy="2857500"/>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a:extLst>
              <a:ext uri="{FF2B5EF4-FFF2-40B4-BE49-F238E27FC236}">
                <a16:creationId xmlns:a16="http://schemas.microsoft.com/office/drawing/2014/main" id="{F43BC884-29B5-914C-B08E-D7CBA51AC550}"/>
              </a:ext>
            </a:extLst>
          </p:cNvPr>
          <p:cNvSpPr txBox="1"/>
          <p:nvPr/>
        </p:nvSpPr>
        <p:spPr>
          <a:xfrm>
            <a:off x="4981011" y="2853813"/>
            <a:ext cx="4068268" cy="2462213"/>
          </a:xfrm>
          <a:prstGeom prst="rect">
            <a:avLst/>
          </a:prstGeom>
          <a:noFill/>
        </p:spPr>
        <p:txBody>
          <a:bodyPr wrap="square" rtlCol="0">
            <a:spAutoFit/>
          </a:bodyPr>
          <a:lstStyle/>
          <a:p>
            <a:pPr algn="ctr"/>
            <a:r>
              <a:rPr lang="en-US" sz="2200" i="1" dirty="0"/>
              <a:t>why</a:t>
            </a:r>
            <a:r>
              <a:rPr lang="en-US" sz="2200" dirty="0"/>
              <a:t> does this work? consider </a:t>
            </a:r>
            <a:r>
              <a:rPr lang="en-US" sz="2200" b="1" dirty="0">
                <a:solidFill>
                  <a:srgbClr val="FF0000"/>
                </a:solidFill>
                <a:latin typeface="Consolas" panose="020B0609020204030204" pitchFamily="49" charset="0"/>
                <a:cs typeface="Consolas" panose="020B0609020204030204" pitchFamily="49" charset="0"/>
              </a:rPr>
              <a:t>1</a:t>
            </a:r>
            <a:r>
              <a:rPr lang="en-US" sz="2200" b="1" dirty="0">
                <a:latin typeface="Consolas" panose="020B0609020204030204" pitchFamily="49" charset="0"/>
                <a:cs typeface="Consolas" panose="020B0609020204030204" pitchFamily="49" charset="0"/>
              </a:rPr>
              <a:t>001</a:t>
            </a:r>
            <a:r>
              <a:rPr lang="en-US" sz="2200" baseline="-25000" dirty="0">
                <a:latin typeface="Consolas" panose="020B0609020204030204" pitchFamily="49" charset="0"/>
                <a:cs typeface="Consolas" panose="020B0609020204030204" pitchFamily="49" charset="0"/>
              </a:rPr>
              <a:t>2</a:t>
            </a:r>
            <a:r>
              <a:rPr lang="en-US" sz="2200" dirty="0"/>
              <a:t>. the MSB is -8. if I put a </a:t>
            </a:r>
            <a:r>
              <a:rPr lang="en-US" sz="2200" b="1" dirty="0">
                <a:latin typeface="Consolas" panose="020B0609020204030204" pitchFamily="49" charset="0"/>
                <a:cs typeface="Consolas" panose="020B0609020204030204" pitchFamily="49" charset="0"/>
              </a:rPr>
              <a:t>1</a:t>
            </a:r>
            <a:r>
              <a:rPr lang="en-US" sz="2200" dirty="0"/>
              <a:t> before it, the MSB is now -16, and the next lower place is 8.        -16+8 = -8, the same as what we started with, so the value remains unchanged.</a:t>
            </a:r>
            <a:endParaRPr lang="en-US" sz="2200" i="1" dirty="0"/>
          </a:p>
        </p:txBody>
      </p:sp>
    </p:spTree>
    <p:extLst>
      <p:ext uri="{BB962C8B-B14F-4D97-AF65-F5344CB8AC3E}">
        <p14:creationId xmlns:p14="http://schemas.microsoft.com/office/powerpoint/2010/main" val="34352445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42" presetClass="path" presetSubtype="0" accel="50000" decel="50000" fill="hold" nodeType="clickEffect">
                                  <p:stCondLst>
                                    <p:cond delay="0"/>
                                  </p:stCondLst>
                                  <p:childTnLst>
                                    <p:animMotion origin="layout" path="M -1.38889E-6 0 L -0.0243 -0.48389 " pathEditMode="relative" rAng="0" ptsTypes="AA">
                                      <p:cBhvr>
                                        <p:cTn id="12" dur="400" fill="hold"/>
                                        <p:tgtEl>
                                          <p:spTgt spid="1030"/>
                                        </p:tgtEl>
                                        <p:attrNameLst>
                                          <p:attrName>ppt_x</p:attrName>
                                          <p:attrName>ppt_y</p:attrName>
                                        </p:attrNameLst>
                                      </p:cBhvr>
                                      <p:rCtr x="-1215" y="-24194"/>
                                    </p:animMotion>
                                  </p:childTnLst>
                                </p:cTn>
                              </p:par>
                            </p:childTnLst>
                          </p:cTn>
                        </p:par>
                        <p:par>
                          <p:cTn id="13" fill="hold">
                            <p:stCondLst>
                              <p:cond delay="400"/>
                            </p:stCondLst>
                            <p:childTnLst>
                              <p:par>
                                <p:cTn id="14" presetID="42" presetClass="path" presetSubtype="0" accel="50000" decel="50000" fill="hold" nodeType="afterEffect">
                                  <p:stCondLst>
                                    <p:cond delay="0"/>
                                  </p:stCondLst>
                                  <p:childTnLst>
                                    <p:animMotion origin="layout" path="M -0.0243 -0.48389 L -0.38472 -0.50361 " pathEditMode="relative" rAng="0" ptsTypes="AA">
                                      <p:cBhvr>
                                        <p:cTn id="15" dur="600" fill="hold"/>
                                        <p:tgtEl>
                                          <p:spTgt spid="1030"/>
                                        </p:tgtEl>
                                        <p:attrNameLst>
                                          <p:attrName>ppt_x</p:attrName>
                                          <p:attrName>ppt_y</p:attrName>
                                        </p:attrNameLst>
                                      </p:cBhvr>
                                      <p:rCtr x="-18021" y="-1000"/>
                                    </p:animMotion>
                                  </p:childTnLst>
                                </p:cTn>
                              </p:par>
                              <p:par>
                                <p:cTn id="16" presetID="22" presetClass="entr" presetSubtype="2" fill="hold" grpId="0" nodeType="with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wipe(right)">
                                      <p:cBhvr>
                                        <p:cTn id="18" dur="600"/>
                                        <p:tgtEl>
                                          <p:spTgt spid="10"/>
                                        </p:tgtEl>
                                      </p:cBhvr>
                                    </p:animEffec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0" grpId="0"/>
      <p:bldP spid="11"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911D4D-6E78-384B-873F-3D68D324217F}"/>
              </a:ext>
            </a:extLst>
          </p:cNvPr>
          <p:cNvSpPr>
            <a:spLocks noGrp="1"/>
          </p:cNvSpPr>
          <p:nvPr>
            <p:ph type="title"/>
          </p:nvPr>
        </p:nvSpPr>
        <p:spPr/>
        <p:txBody>
          <a:bodyPr/>
          <a:lstStyle/>
          <a:p>
            <a:r>
              <a:rPr lang="en-US" dirty="0"/>
              <a:t>Truncation</a:t>
            </a:r>
          </a:p>
        </p:txBody>
      </p:sp>
      <p:sp>
        <p:nvSpPr>
          <p:cNvPr id="3" name="Content Placeholder 2">
            <a:extLst>
              <a:ext uri="{FF2B5EF4-FFF2-40B4-BE49-F238E27FC236}">
                <a16:creationId xmlns:a16="http://schemas.microsoft.com/office/drawing/2014/main" id="{D22AE20B-101F-2E44-8F47-06EBDD4939ED}"/>
              </a:ext>
            </a:extLst>
          </p:cNvPr>
          <p:cNvSpPr>
            <a:spLocks noGrp="1"/>
          </p:cNvSpPr>
          <p:nvPr>
            <p:ph idx="1"/>
          </p:nvPr>
        </p:nvSpPr>
        <p:spPr>
          <a:xfrm>
            <a:off x="152400" y="495301"/>
            <a:ext cx="8991600" cy="838199"/>
          </a:xfrm>
        </p:spPr>
        <p:txBody>
          <a:bodyPr/>
          <a:lstStyle/>
          <a:p>
            <a:r>
              <a:rPr lang="en-US" dirty="0"/>
              <a:t>”truncate” means to </a:t>
            </a:r>
            <a:r>
              <a:rPr lang="en-US" b="1" dirty="0"/>
              <a:t>cut short,</a:t>
            </a:r>
            <a:r>
              <a:rPr lang="en-US" dirty="0"/>
              <a:t> and for our purposes it means “cutting off bits on the </a:t>
            </a:r>
            <a:r>
              <a:rPr lang="en-US" b="1" dirty="0"/>
              <a:t>left side </a:t>
            </a:r>
            <a:r>
              <a:rPr lang="en-US" dirty="0"/>
              <a:t>of a number.”</a:t>
            </a:r>
          </a:p>
        </p:txBody>
      </p:sp>
      <p:sp>
        <p:nvSpPr>
          <p:cNvPr id="4" name="Footer Placeholder 3">
            <a:extLst>
              <a:ext uri="{FF2B5EF4-FFF2-40B4-BE49-F238E27FC236}">
                <a16:creationId xmlns:a16="http://schemas.microsoft.com/office/drawing/2014/main" id="{EA810403-3F44-C14F-BA7E-71AC46AD1C96}"/>
              </a:ext>
            </a:extLst>
          </p:cNvPr>
          <p:cNvSpPr>
            <a:spLocks noGrp="1"/>
          </p:cNvSpPr>
          <p:nvPr>
            <p:ph type="ftr" sz="quarter" idx="11"/>
          </p:nvPr>
        </p:nvSpPr>
        <p:spPr/>
        <p:txBody>
          <a:bodyPr/>
          <a:lstStyle/>
          <a:p>
            <a:r>
              <a:rPr lang="is-IS"/>
              <a:t>CS447</a:t>
            </a:r>
            <a:endParaRPr lang="en-US"/>
          </a:p>
        </p:txBody>
      </p:sp>
      <p:sp>
        <p:nvSpPr>
          <p:cNvPr id="5" name="Slide Number Placeholder 4">
            <a:extLst>
              <a:ext uri="{FF2B5EF4-FFF2-40B4-BE49-F238E27FC236}">
                <a16:creationId xmlns:a16="http://schemas.microsoft.com/office/drawing/2014/main" id="{F4709622-B00A-C94F-9A80-50A97667560E}"/>
              </a:ext>
            </a:extLst>
          </p:cNvPr>
          <p:cNvSpPr>
            <a:spLocks noGrp="1"/>
          </p:cNvSpPr>
          <p:nvPr>
            <p:ph type="sldNum" sz="quarter" idx="12"/>
          </p:nvPr>
        </p:nvSpPr>
        <p:spPr/>
        <p:txBody>
          <a:bodyPr/>
          <a:lstStyle/>
          <a:p>
            <a:fld id="{3552B95B-556F-44BD-91A5-D80C1B9E2BB3}" type="slidenum">
              <a:rPr lang="en-US" smtClean="0"/>
              <a:pPr/>
              <a:t>16</a:t>
            </a:fld>
            <a:endParaRPr lang="en-US"/>
          </a:p>
        </p:txBody>
      </p:sp>
      <p:sp>
        <p:nvSpPr>
          <p:cNvPr id="6" name="TextBox 5">
            <a:extLst>
              <a:ext uri="{FF2B5EF4-FFF2-40B4-BE49-F238E27FC236}">
                <a16:creationId xmlns:a16="http://schemas.microsoft.com/office/drawing/2014/main" id="{C4AF8578-6422-974D-BDF6-40DA65C94AE6}"/>
              </a:ext>
            </a:extLst>
          </p:cNvPr>
          <p:cNvSpPr txBox="1"/>
          <p:nvPr/>
        </p:nvSpPr>
        <p:spPr>
          <a:xfrm>
            <a:off x="304800" y="1326627"/>
            <a:ext cx="2143536" cy="1077218"/>
          </a:xfrm>
          <a:prstGeom prst="rect">
            <a:avLst/>
          </a:prstGeom>
          <a:noFill/>
        </p:spPr>
        <p:txBody>
          <a:bodyPr wrap="none" rtlCol="0">
            <a:spAutoFit/>
          </a:bodyPr>
          <a:lstStyle/>
          <a:p>
            <a:r>
              <a:rPr lang="en-US" sz="3200" b="1" dirty="0">
                <a:latin typeface="Consolas" charset="0"/>
                <a:ea typeface="Consolas" charset="0"/>
                <a:cs typeface="Consolas" charset="0"/>
              </a:rPr>
              <a:t>00001001</a:t>
            </a:r>
            <a:r>
              <a:rPr lang="en-US" sz="3200" baseline="-25000" dirty="0">
                <a:latin typeface="Consolas" charset="0"/>
                <a:ea typeface="Consolas" charset="0"/>
                <a:cs typeface="Consolas" charset="0"/>
              </a:rPr>
              <a:t>2</a:t>
            </a:r>
          </a:p>
          <a:p>
            <a:r>
              <a:rPr lang="en-US" sz="3200" dirty="0">
                <a:latin typeface="Consolas" charset="0"/>
                <a:cs typeface="Consolas" charset="0"/>
              </a:rPr>
              <a:t>  = </a:t>
            </a:r>
            <a:r>
              <a:rPr lang="en-US" sz="3200" b="1" dirty="0">
                <a:latin typeface="Consolas" charset="0"/>
                <a:cs typeface="Consolas" charset="0"/>
              </a:rPr>
              <a:t>9</a:t>
            </a:r>
            <a:r>
              <a:rPr lang="en-US" sz="3200" baseline="-25000" dirty="0">
                <a:latin typeface="Consolas" charset="0"/>
                <a:cs typeface="Consolas" charset="0"/>
              </a:rPr>
              <a:t>10</a:t>
            </a:r>
            <a:endParaRPr lang="en-US" sz="2800" dirty="0"/>
          </a:p>
        </p:txBody>
      </p:sp>
      <p:sp>
        <p:nvSpPr>
          <p:cNvPr id="7" name="TextBox 6">
            <a:extLst>
              <a:ext uri="{FF2B5EF4-FFF2-40B4-BE49-F238E27FC236}">
                <a16:creationId xmlns:a16="http://schemas.microsoft.com/office/drawing/2014/main" id="{9226E4E7-29B9-7342-B6AD-8E6D62496FFF}"/>
              </a:ext>
            </a:extLst>
          </p:cNvPr>
          <p:cNvSpPr txBox="1"/>
          <p:nvPr/>
        </p:nvSpPr>
        <p:spPr>
          <a:xfrm>
            <a:off x="2372136" y="1305599"/>
            <a:ext cx="2580864" cy="1107996"/>
          </a:xfrm>
          <a:prstGeom prst="rect">
            <a:avLst/>
          </a:prstGeom>
          <a:noFill/>
        </p:spPr>
        <p:txBody>
          <a:bodyPr wrap="square" rtlCol="0">
            <a:spAutoFit/>
          </a:bodyPr>
          <a:lstStyle/>
          <a:p>
            <a:pPr algn="ctr"/>
            <a:r>
              <a:rPr lang="en-US" sz="2200" dirty="0"/>
              <a:t>if I truncate this </a:t>
            </a:r>
            <a:r>
              <a:rPr lang="en-US" sz="2200" b="1" dirty="0"/>
              <a:t>unsigned </a:t>
            </a:r>
            <a:r>
              <a:rPr lang="en-US" sz="2200" dirty="0"/>
              <a:t>integer to 4 bits, I get…</a:t>
            </a:r>
          </a:p>
        </p:txBody>
      </p:sp>
      <p:sp>
        <p:nvSpPr>
          <p:cNvPr id="8" name="TextBox 7">
            <a:extLst>
              <a:ext uri="{FF2B5EF4-FFF2-40B4-BE49-F238E27FC236}">
                <a16:creationId xmlns:a16="http://schemas.microsoft.com/office/drawing/2014/main" id="{1F5ABDC2-1E54-4248-B164-11552021AE76}"/>
              </a:ext>
            </a:extLst>
          </p:cNvPr>
          <p:cNvSpPr txBox="1"/>
          <p:nvPr/>
        </p:nvSpPr>
        <p:spPr>
          <a:xfrm>
            <a:off x="4953000" y="1320988"/>
            <a:ext cx="1390124" cy="1077218"/>
          </a:xfrm>
          <a:prstGeom prst="rect">
            <a:avLst/>
          </a:prstGeom>
          <a:noFill/>
        </p:spPr>
        <p:txBody>
          <a:bodyPr wrap="none" rtlCol="0">
            <a:spAutoFit/>
          </a:bodyPr>
          <a:lstStyle/>
          <a:p>
            <a:r>
              <a:rPr lang="en-US" sz="3200" b="1" dirty="0">
                <a:latin typeface="Consolas" charset="0"/>
                <a:ea typeface="Consolas" charset="0"/>
                <a:cs typeface="Consolas" charset="0"/>
              </a:rPr>
              <a:t>1001</a:t>
            </a:r>
            <a:r>
              <a:rPr lang="en-US" sz="3200" baseline="-25000" dirty="0">
                <a:latin typeface="Consolas" charset="0"/>
                <a:ea typeface="Consolas" charset="0"/>
                <a:cs typeface="Consolas" charset="0"/>
              </a:rPr>
              <a:t>2</a:t>
            </a:r>
          </a:p>
          <a:p>
            <a:r>
              <a:rPr lang="en-US" sz="3200" dirty="0">
                <a:latin typeface="Consolas" charset="0"/>
                <a:cs typeface="Consolas" charset="0"/>
              </a:rPr>
              <a:t> = </a:t>
            </a:r>
            <a:r>
              <a:rPr lang="en-US" sz="3200" b="1" dirty="0">
                <a:latin typeface="Consolas" charset="0"/>
                <a:cs typeface="Consolas" charset="0"/>
              </a:rPr>
              <a:t>9</a:t>
            </a:r>
            <a:r>
              <a:rPr lang="en-US" sz="3200" baseline="-25000" dirty="0">
                <a:latin typeface="Consolas" charset="0"/>
                <a:cs typeface="Consolas" charset="0"/>
              </a:rPr>
              <a:t>10</a:t>
            </a:r>
            <a:endParaRPr lang="en-US" sz="2800" dirty="0"/>
          </a:p>
        </p:txBody>
      </p:sp>
      <p:sp>
        <p:nvSpPr>
          <p:cNvPr id="9" name="TextBox 8">
            <a:extLst>
              <a:ext uri="{FF2B5EF4-FFF2-40B4-BE49-F238E27FC236}">
                <a16:creationId xmlns:a16="http://schemas.microsoft.com/office/drawing/2014/main" id="{F03A4A6B-A285-304F-A804-9AC15D30F141}"/>
              </a:ext>
            </a:extLst>
          </p:cNvPr>
          <p:cNvSpPr txBox="1"/>
          <p:nvPr/>
        </p:nvSpPr>
        <p:spPr>
          <a:xfrm>
            <a:off x="6172200" y="1305599"/>
            <a:ext cx="2904188" cy="1107996"/>
          </a:xfrm>
          <a:prstGeom prst="rect">
            <a:avLst/>
          </a:prstGeom>
          <a:noFill/>
        </p:spPr>
        <p:txBody>
          <a:bodyPr wrap="square" rtlCol="0">
            <a:spAutoFit/>
          </a:bodyPr>
          <a:lstStyle/>
          <a:p>
            <a:pPr algn="ctr"/>
            <a:r>
              <a:rPr lang="en-US" sz="2200" dirty="0"/>
              <a:t>the value was preserved, cause I just cut off leading 0s.</a:t>
            </a:r>
          </a:p>
        </p:txBody>
      </p:sp>
      <p:sp>
        <p:nvSpPr>
          <p:cNvPr id="10" name="TextBox 9">
            <a:extLst>
              <a:ext uri="{FF2B5EF4-FFF2-40B4-BE49-F238E27FC236}">
                <a16:creationId xmlns:a16="http://schemas.microsoft.com/office/drawing/2014/main" id="{4CC328C6-C61F-BE47-9C35-98CC4FE8270D}"/>
              </a:ext>
            </a:extLst>
          </p:cNvPr>
          <p:cNvSpPr txBox="1"/>
          <p:nvPr/>
        </p:nvSpPr>
        <p:spPr>
          <a:xfrm>
            <a:off x="1303988" y="2470854"/>
            <a:ext cx="6239812" cy="430887"/>
          </a:xfrm>
          <a:prstGeom prst="rect">
            <a:avLst/>
          </a:prstGeom>
          <a:noFill/>
        </p:spPr>
        <p:txBody>
          <a:bodyPr wrap="square" rtlCol="0">
            <a:spAutoFit/>
          </a:bodyPr>
          <a:lstStyle/>
          <a:p>
            <a:pPr algn="ctr"/>
            <a:r>
              <a:rPr lang="en-US" sz="2200" dirty="0"/>
              <a:t>but if I keep going, </a:t>
            </a:r>
            <a:r>
              <a:rPr lang="en-US" sz="2200" b="1" dirty="0">
                <a:solidFill>
                  <a:srgbClr val="FF0000"/>
                </a:solidFill>
              </a:rPr>
              <a:t>strange things happen.</a:t>
            </a:r>
          </a:p>
        </p:txBody>
      </p:sp>
      <p:sp>
        <p:nvSpPr>
          <p:cNvPr id="11" name="TextBox 10">
            <a:extLst>
              <a:ext uri="{FF2B5EF4-FFF2-40B4-BE49-F238E27FC236}">
                <a16:creationId xmlns:a16="http://schemas.microsoft.com/office/drawing/2014/main" id="{2134C159-E764-6744-8412-170BCBD74B71}"/>
              </a:ext>
            </a:extLst>
          </p:cNvPr>
          <p:cNvSpPr txBox="1"/>
          <p:nvPr/>
        </p:nvSpPr>
        <p:spPr>
          <a:xfrm>
            <a:off x="228600" y="2959000"/>
            <a:ext cx="1164101" cy="1077218"/>
          </a:xfrm>
          <a:prstGeom prst="rect">
            <a:avLst/>
          </a:prstGeom>
          <a:noFill/>
        </p:spPr>
        <p:txBody>
          <a:bodyPr wrap="none" rtlCol="0">
            <a:spAutoFit/>
          </a:bodyPr>
          <a:lstStyle/>
          <a:p>
            <a:r>
              <a:rPr lang="en-US" sz="3200" b="1" dirty="0">
                <a:latin typeface="Consolas" charset="0"/>
                <a:ea typeface="Consolas" charset="0"/>
                <a:cs typeface="Consolas" charset="0"/>
              </a:rPr>
              <a:t>001</a:t>
            </a:r>
            <a:r>
              <a:rPr lang="en-US" sz="3200" baseline="-25000" dirty="0">
                <a:latin typeface="Consolas" charset="0"/>
                <a:ea typeface="Consolas" charset="0"/>
                <a:cs typeface="Consolas" charset="0"/>
              </a:rPr>
              <a:t>2</a:t>
            </a:r>
          </a:p>
          <a:p>
            <a:r>
              <a:rPr lang="en-US" sz="3200" dirty="0">
                <a:latin typeface="Consolas" charset="0"/>
                <a:cs typeface="Consolas" charset="0"/>
              </a:rPr>
              <a:t>= </a:t>
            </a:r>
            <a:r>
              <a:rPr lang="en-US" sz="3200" b="1" dirty="0">
                <a:latin typeface="Consolas" charset="0"/>
                <a:cs typeface="Consolas" charset="0"/>
              </a:rPr>
              <a:t>1</a:t>
            </a:r>
            <a:r>
              <a:rPr lang="en-US" sz="3200" baseline="-25000" dirty="0">
                <a:latin typeface="Consolas" charset="0"/>
                <a:cs typeface="Consolas" charset="0"/>
              </a:rPr>
              <a:t>10</a:t>
            </a:r>
            <a:endParaRPr lang="en-US" sz="2800" dirty="0"/>
          </a:p>
        </p:txBody>
      </p:sp>
      <p:sp>
        <p:nvSpPr>
          <p:cNvPr id="12" name="TextBox 11">
            <a:extLst>
              <a:ext uri="{FF2B5EF4-FFF2-40B4-BE49-F238E27FC236}">
                <a16:creationId xmlns:a16="http://schemas.microsoft.com/office/drawing/2014/main" id="{72E17D54-4DFD-EB4E-B6A2-66FB10B31ADF}"/>
              </a:ext>
            </a:extLst>
          </p:cNvPr>
          <p:cNvSpPr txBox="1"/>
          <p:nvPr/>
        </p:nvSpPr>
        <p:spPr>
          <a:xfrm>
            <a:off x="1560207" y="3016300"/>
            <a:ext cx="7370300" cy="430887"/>
          </a:xfrm>
          <a:prstGeom prst="rect">
            <a:avLst/>
          </a:prstGeom>
          <a:noFill/>
        </p:spPr>
        <p:txBody>
          <a:bodyPr wrap="square" rtlCol="0">
            <a:spAutoFit/>
          </a:bodyPr>
          <a:lstStyle/>
          <a:p>
            <a:pPr algn="ctr"/>
            <a:r>
              <a:rPr lang="en-US" sz="2200" dirty="0"/>
              <a:t>I cut off a 1, and now I ended up with a </a:t>
            </a:r>
            <a:r>
              <a:rPr lang="en-US" sz="2200" b="1" dirty="0"/>
              <a:t>different value!</a:t>
            </a:r>
          </a:p>
        </p:txBody>
      </p:sp>
      <p:sp>
        <p:nvSpPr>
          <p:cNvPr id="13" name="TextBox 12">
            <a:extLst>
              <a:ext uri="{FF2B5EF4-FFF2-40B4-BE49-F238E27FC236}">
                <a16:creationId xmlns:a16="http://schemas.microsoft.com/office/drawing/2014/main" id="{33E95BE7-930D-0A4E-9AEB-E22FD74C057E}"/>
              </a:ext>
            </a:extLst>
          </p:cNvPr>
          <p:cNvSpPr txBox="1"/>
          <p:nvPr/>
        </p:nvSpPr>
        <p:spPr>
          <a:xfrm>
            <a:off x="1383175" y="3435482"/>
            <a:ext cx="7714839" cy="769441"/>
          </a:xfrm>
          <a:prstGeom prst="rect">
            <a:avLst/>
          </a:prstGeom>
          <a:noFill/>
        </p:spPr>
        <p:txBody>
          <a:bodyPr wrap="square" rtlCol="0">
            <a:spAutoFit/>
          </a:bodyPr>
          <a:lstStyle/>
          <a:p>
            <a:pPr algn="ctr"/>
            <a:r>
              <a:rPr lang="en-US" sz="2200" i="1" dirty="0"/>
              <a:t>this</a:t>
            </a:r>
            <a:r>
              <a:rPr lang="en-US" sz="2200" dirty="0"/>
              <a:t> is what the Java compiler means about “possible lossy conversion”: sometimes, </a:t>
            </a:r>
            <a:r>
              <a:rPr lang="en-US" sz="2200" b="1" dirty="0">
                <a:solidFill>
                  <a:srgbClr val="FF0000"/>
                </a:solidFill>
              </a:rPr>
              <a:t>losing bits can change the value!</a:t>
            </a:r>
            <a:endParaRPr lang="en-US" sz="2200" i="1" dirty="0">
              <a:solidFill>
                <a:srgbClr val="FF0000"/>
              </a:solidFill>
            </a:endParaRPr>
          </a:p>
        </p:txBody>
      </p:sp>
      <p:sp>
        <p:nvSpPr>
          <p:cNvPr id="14" name="TextBox 13">
            <a:extLst>
              <a:ext uri="{FF2B5EF4-FFF2-40B4-BE49-F238E27FC236}">
                <a16:creationId xmlns:a16="http://schemas.microsoft.com/office/drawing/2014/main" id="{18FA9F94-49AD-A244-A8E2-87875EA96A30}"/>
              </a:ext>
            </a:extLst>
          </p:cNvPr>
          <p:cNvSpPr txBox="1"/>
          <p:nvPr/>
        </p:nvSpPr>
        <p:spPr>
          <a:xfrm>
            <a:off x="4735604" y="4274240"/>
            <a:ext cx="1390124" cy="1077218"/>
          </a:xfrm>
          <a:prstGeom prst="rect">
            <a:avLst/>
          </a:prstGeom>
          <a:noFill/>
        </p:spPr>
        <p:txBody>
          <a:bodyPr wrap="none" rtlCol="0">
            <a:spAutoFit/>
          </a:bodyPr>
          <a:lstStyle/>
          <a:p>
            <a:r>
              <a:rPr lang="en-US" sz="3200" b="1" dirty="0">
                <a:solidFill>
                  <a:srgbClr val="FF0000"/>
                </a:solidFill>
                <a:latin typeface="Consolas" charset="0"/>
                <a:ea typeface="Consolas" charset="0"/>
                <a:cs typeface="Consolas" charset="0"/>
              </a:rPr>
              <a:t>1</a:t>
            </a:r>
            <a:r>
              <a:rPr lang="en-US" sz="3200" b="1" dirty="0">
                <a:latin typeface="Consolas" charset="0"/>
                <a:ea typeface="Consolas" charset="0"/>
                <a:cs typeface="Consolas" charset="0"/>
              </a:rPr>
              <a:t>001</a:t>
            </a:r>
            <a:r>
              <a:rPr lang="en-US" sz="3200" baseline="-25000" dirty="0">
                <a:latin typeface="Consolas" charset="0"/>
                <a:ea typeface="Consolas" charset="0"/>
                <a:cs typeface="Consolas" charset="0"/>
              </a:rPr>
              <a:t>2</a:t>
            </a:r>
          </a:p>
          <a:p>
            <a:r>
              <a:rPr lang="en-US" sz="3200" dirty="0">
                <a:latin typeface="Consolas" charset="0"/>
                <a:cs typeface="Consolas" charset="0"/>
              </a:rPr>
              <a:t>= </a:t>
            </a:r>
            <a:r>
              <a:rPr lang="en-US" sz="3200" b="1" dirty="0">
                <a:solidFill>
                  <a:srgbClr val="FF0000"/>
                </a:solidFill>
                <a:latin typeface="Consolas" charset="0"/>
                <a:cs typeface="Consolas" charset="0"/>
              </a:rPr>
              <a:t>-</a:t>
            </a:r>
            <a:r>
              <a:rPr lang="en-US" sz="3200" b="1" dirty="0">
                <a:latin typeface="Consolas" charset="0"/>
                <a:cs typeface="Consolas" charset="0"/>
              </a:rPr>
              <a:t>7</a:t>
            </a:r>
            <a:r>
              <a:rPr lang="en-US" sz="3200" baseline="-25000" dirty="0">
                <a:latin typeface="Consolas" charset="0"/>
                <a:cs typeface="Consolas" charset="0"/>
              </a:rPr>
              <a:t>10</a:t>
            </a:r>
            <a:endParaRPr lang="en-US" sz="2800" dirty="0"/>
          </a:p>
        </p:txBody>
      </p:sp>
      <p:sp>
        <p:nvSpPr>
          <p:cNvPr id="15" name="TextBox 14">
            <a:extLst>
              <a:ext uri="{FF2B5EF4-FFF2-40B4-BE49-F238E27FC236}">
                <a16:creationId xmlns:a16="http://schemas.microsoft.com/office/drawing/2014/main" id="{D217ECA5-4CAE-954E-A5B2-48C80D5B5938}"/>
              </a:ext>
            </a:extLst>
          </p:cNvPr>
          <p:cNvSpPr txBox="1"/>
          <p:nvPr/>
        </p:nvSpPr>
        <p:spPr>
          <a:xfrm>
            <a:off x="6876415" y="4274240"/>
            <a:ext cx="1390124" cy="1077218"/>
          </a:xfrm>
          <a:prstGeom prst="rect">
            <a:avLst/>
          </a:prstGeom>
          <a:noFill/>
        </p:spPr>
        <p:txBody>
          <a:bodyPr wrap="none" rtlCol="0">
            <a:spAutoFit/>
          </a:bodyPr>
          <a:lstStyle/>
          <a:p>
            <a:r>
              <a:rPr lang="en-US" sz="3200" b="1" dirty="0">
                <a:solidFill>
                  <a:srgbClr val="FF0000"/>
                </a:solidFill>
                <a:latin typeface="Consolas" charset="0"/>
                <a:ea typeface="Consolas" charset="0"/>
                <a:cs typeface="Consolas" charset="0"/>
              </a:rPr>
              <a:t> 0</a:t>
            </a:r>
            <a:r>
              <a:rPr lang="en-US" sz="3200" b="1" dirty="0">
                <a:latin typeface="Consolas" charset="0"/>
                <a:ea typeface="Consolas" charset="0"/>
                <a:cs typeface="Consolas" charset="0"/>
              </a:rPr>
              <a:t>01</a:t>
            </a:r>
            <a:r>
              <a:rPr lang="en-US" sz="3200" baseline="-25000" dirty="0">
                <a:latin typeface="Consolas" charset="0"/>
                <a:ea typeface="Consolas" charset="0"/>
                <a:cs typeface="Consolas" charset="0"/>
              </a:rPr>
              <a:t>2</a:t>
            </a:r>
          </a:p>
          <a:p>
            <a:r>
              <a:rPr lang="en-US" sz="3200" dirty="0">
                <a:latin typeface="Consolas" charset="0"/>
                <a:cs typeface="Consolas" charset="0"/>
              </a:rPr>
              <a:t>= </a:t>
            </a:r>
            <a:r>
              <a:rPr lang="en-US" sz="3200" b="1" dirty="0">
                <a:solidFill>
                  <a:srgbClr val="FF0000"/>
                </a:solidFill>
                <a:latin typeface="Consolas" charset="0"/>
                <a:cs typeface="Consolas" charset="0"/>
              </a:rPr>
              <a:t>+</a:t>
            </a:r>
            <a:r>
              <a:rPr lang="en-US" sz="3200" b="1" dirty="0">
                <a:latin typeface="Consolas" charset="0"/>
                <a:cs typeface="Consolas" charset="0"/>
              </a:rPr>
              <a:t>1</a:t>
            </a:r>
            <a:r>
              <a:rPr lang="en-US" sz="3200" baseline="-25000" dirty="0">
                <a:latin typeface="Consolas" charset="0"/>
                <a:cs typeface="Consolas" charset="0"/>
              </a:rPr>
              <a:t>10</a:t>
            </a:r>
            <a:endParaRPr lang="en-US" sz="2800" dirty="0"/>
          </a:p>
        </p:txBody>
      </p:sp>
      <p:sp>
        <p:nvSpPr>
          <p:cNvPr id="16" name="TextBox 15">
            <a:extLst>
              <a:ext uri="{FF2B5EF4-FFF2-40B4-BE49-F238E27FC236}">
                <a16:creationId xmlns:a16="http://schemas.microsoft.com/office/drawing/2014/main" id="{B85FECE3-BD6F-0049-8B87-09A0124B7E33}"/>
              </a:ext>
            </a:extLst>
          </p:cNvPr>
          <p:cNvSpPr txBox="1"/>
          <p:nvPr/>
        </p:nvSpPr>
        <p:spPr>
          <a:xfrm>
            <a:off x="407898" y="4366221"/>
            <a:ext cx="3962400" cy="769441"/>
          </a:xfrm>
          <a:prstGeom prst="rect">
            <a:avLst/>
          </a:prstGeom>
          <a:noFill/>
        </p:spPr>
        <p:txBody>
          <a:bodyPr wrap="square" rtlCol="0">
            <a:spAutoFit/>
          </a:bodyPr>
          <a:lstStyle/>
          <a:p>
            <a:pPr algn="ctr"/>
            <a:r>
              <a:rPr lang="en-US" sz="2200" dirty="0"/>
              <a:t>for signed integers, you can get even weirder results.</a:t>
            </a:r>
          </a:p>
        </p:txBody>
      </p:sp>
    </p:spTree>
    <p:extLst>
      <p:ext uri="{BB962C8B-B14F-4D97-AF65-F5344CB8AC3E}">
        <p14:creationId xmlns:p14="http://schemas.microsoft.com/office/powerpoint/2010/main" val="48797878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4"/>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0" grpId="0"/>
      <p:bldP spid="11" grpId="0"/>
      <p:bldP spid="12" grpId="0"/>
      <p:bldP spid="13" grpId="0"/>
      <p:bldP spid="14" grpId="0"/>
      <p:bldP spid="15" grpId="0"/>
      <p:bldP spid="1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D53AE-C7A6-9C4B-8BFF-3ECDC99F297B}"/>
              </a:ext>
            </a:extLst>
          </p:cNvPr>
          <p:cNvSpPr>
            <a:spLocks noGrp="1"/>
          </p:cNvSpPr>
          <p:nvPr>
            <p:ph type="title"/>
          </p:nvPr>
        </p:nvSpPr>
        <p:spPr/>
        <p:txBody>
          <a:bodyPr/>
          <a:lstStyle/>
          <a:p>
            <a:r>
              <a:rPr lang="en-US" dirty="0"/>
              <a:t>Truncation and modular arithmetic</a:t>
            </a:r>
          </a:p>
        </p:txBody>
      </p:sp>
      <p:sp>
        <p:nvSpPr>
          <p:cNvPr id="3" name="Content Placeholder 2">
            <a:extLst>
              <a:ext uri="{FF2B5EF4-FFF2-40B4-BE49-F238E27FC236}">
                <a16:creationId xmlns:a16="http://schemas.microsoft.com/office/drawing/2014/main" id="{77441739-6CE8-F04B-B18A-14F3168DCFBA}"/>
              </a:ext>
            </a:extLst>
          </p:cNvPr>
          <p:cNvSpPr>
            <a:spLocks noGrp="1"/>
          </p:cNvSpPr>
          <p:nvPr>
            <p:ph idx="1"/>
          </p:nvPr>
        </p:nvSpPr>
        <p:spPr>
          <a:xfrm>
            <a:off x="152400" y="495301"/>
            <a:ext cx="8991600" cy="495301"/>
          </a:xfrm>
        </p:spPr>
        <p:txBody>
          <a:bodyPr/>
          <a:lstStyle/>
          <a:p>
            <a:r>
              <a:rPr lang="en-US" dirty="0"/>
              <a:t>let’s see what happens if we truncate 4-bit </a:t>
            </a:r>
            <a:r>
              <a:rPr lang="en-US" b="1" dirty="0"/>
              <a:t>unsigned</a:t>
            </a:r>
            <a:r>
              <a:rPr lang="en-US" dirty="0"/>
              <a:t> </a:t>
            </a:r>
            <a:r>
              <a:rPr lang="en-US" dirty="0" err="1"/>
              <a:t>ints</a:t>
            </a:r>
            <a:r>
              <a:rPr lang="en-US" dirty="0"/>
              <a:t> to 2 bits.</a:t>
            </a:r>
          </a:p>
        </p:txBody>
      </p:sp>
      <p:sp>
        <p:nvSpPr>
          <p:cNvPr id="4" name="Footer Placeholder 3">
            <a:extLst>
              <a:ext uri="{FF2B5EF4-FFF2-40B4-BE49-F238E27FC236}">
                <a16:creationId xmlns:a16="http://schemas.microsoft.com/office/drawing/2014/main" id="{9E05A89F-12D8-A046-895B-86CB15B9F52C}"/>
              </a:ext>
            </a:extLst>
          </p:cNvPr>
          <p:cNvSpPr>
            <a:spLocks noGrp="1"/>
          </p:cNvSpPr>
          <p:nvPr>
            <p:ph type="ftr" sz="quarter" idx="11"/>
          </p:nvPr>
        </p:nvSpPr>
        <p:spPr/>
        <p:txBody>
          <a:bodyPr/>
          <a:lstStyle/>
          <a:p>
            <a:r>
              <a:rPr lang="is-IS"/>
              <a:t>CS447</a:t>
            </a:r>
            <a:endParaRPr lang="en-US"/>
          </a:p>
        </p:txBody>
      </p:sp>
      <p:sp>
        <p:nvSpPr>
          <p:cNvPr id="5" name="Slide Number Placeholder 4">
            <a:extLst>
              <a:ext uri="{FF2B5EF4-FFF2-40B4-BE49-F238E27FC236}">
                <a16:creationId xmlns:a16="http://schemas.microsoft.com/office/drawing/2014/main" id="{72E56A52-DE24-F74D-880A-BFAFB9CC8556}"/>
              </a:ext>
            </a:extLst>
          </p:cNvPr>
          <p:cNvSpPr>
            <a:spLocks noGrp="1"/>
          </p:cNvSpPr>
          <p:nvPr>
            <p:ph type="sldNum" sz="quarter" idx="12"/>
          </p:nvPr>
        </p:nvSpPr>
        <p:spPr/>
        <p:txBody>
          <a:bodyPr/>
          <a:lstStyle/>
          <a:p>
            <a:fld id="{3552B95B-556F-44BD-91A5-D80C1B9E2BB3}" type="slidenum">
              <a:rPr lang="en-US" smtClean="0"/>
              <a:pPr/>
              <a:t>17</a:t>
            </a:fld>
            <a:endParaRPr lang="en-US"/>
          </a:p>
        </p:txBody>
      </p:sp>
      <p:graphicFrame>
        <p:nvGraphicFramePr>
          <p:cNvPr id="6" name="Table 5">
            <a:extLst>
              <a:ext uri="{FF2B5EF4-FFF2-40B4-BE49-F238E27FC236}">
                <a16:creationId xmlns:a16="http://schemas.microsoft.com/office/drawing/2014/main" id="{4E38FACE-A431-B943-84E7-1B010202F367}"/>
              </a:ext>
            </a:extLst>
          </p:cNvPr>
          <p:cNvGraphicFramePr>
            <a:graphicFrameLocks noGrp="1"/>
          </p:cNvGraphicFramePr>
          <p:nvPr>
            <p:extLst>
              <p:ext uri="{D42A27DB-BD31-4B8C-83A1-F6EECF244321}">
                <p14:modId xmlns:p14="http://schemas.microsoft.com/office/powerpoint/2010/main" val="2720776076"/>
              </p:ext>
            </p:extLst>
          </p:nvPr>
        </p:nvGraphicFramePr>
        <p:xfrm>
          <a:off x="304800" y="952500"/>
          <a:ext cx="3276600" cy="792480"/>
        </p:xfrm>
        <a:graphic>
          <a:graphicData uri="http://schemas.openxmlformats.org/drawingml/2006/table">
            <a:tbl>
              <a:tblPr firstRow="1" bandRow="1">
                <a:tableStyleId>{21E4AEA4-8DFA-4A89-87EB-49C32662AFE0}</a:tableStyleId>
              </a:tblPr>
              <a:tblGrid>
                <a:gridCol w="1638300">
                  <a:extLst>
                    <a:ext uri="{9D8B030D-6E8A-4147-A177-3AD203B41FA5}">
                      <a16:colId xmlns:a16="http://schemas.microsoft.com/office/drawing/2014/main" val="1450038225"/>
                    </a:ext>
                  </a:extLst>
                </a:gridCol>
                <a:gridCol w="1638300">
                  <a:extLst>
                    <a:ext uri="{9D8B030D-6E8A-4147-A177-3AD203B41FA5}">
                      <a16:colId xmlns:a16="http://schemas.microsoft.com/office/drawing/2014/main" val="3295084924"/>
                    </a:ext>
                  </a:extLst>
                </a:gridCol>
              </a:tblGrid>
              <a:tr h="370840">
                <a:tc>
                  <a:txBody>
                    <a:bodyPr/>
                    <a:lstStyle/>
                    <a:p>
                      <a:pPr algn="ctr"/>
                      <a:r>
                        <a:rPr lang="en-US" sz="2000" dirty="0"/>
                        <a:t>Original</a:t>
                      </a:r>
                    </a:p>
                  </a:txBody>
                  <a:tcPr/>
                </a:tc>
                <a:tc>
                  <a:txBody>
                    <a:bodyPr/>
                    <a:lstStyle/>
                    <a:p>
                      <a:pPr algn="ctr"/>
                      <a:r>
                        <a:rPr lang="en-US" sz="2000" dirty="0"/>
                        <a:t>Truncated</a:t>
                      </a:r>
                    </a:p>
                  </a:txBody>
                  <a:tcPr/>
                </a:tc>
                <a:extLst>
                  <a:ext uri="{0D108BD9-81ED-4DB2-BD59-A6C34878D82A}">
                    <a16:rowId xmlns:a16="http://schemas.microsoft.com/office/drawing/2014/main" val="2459852184"/>
                  </a:ext>
                </a:extLst>
              </a:tr>
              <a:tr h="370840">
                <a:tc>
                  <a:txBody>
                    <a:bodyPr/>
                    <a:lstStyle/>
                    <a:p>
                      <a:pPr algn="ctr"/>
                      <a:r>
                        <a:rPr lang="en-US" sz="2000" b="1" dirty="0">
                          <a:latin typeface="Consolas" panose="020B0609020204030204" pitchFamily="49" charset="0"/>
                          <a:cs typeface="Consolas" panose="020B0609020204030204" pitchFamily="49" charset="0"/>
                        </a:rPr>
                        <a:t>0000</a:t>
                      </a:r>
                      <a:r>
                        <a:rPr lang="en-US" sz="2000" b="1" baseline="-25000" dirty="0">
                          <a:latin typeface="Consolas" panose="020B0609020204030204" pitchFamily="49" charset="0"/>
                          <a:cs typeface="Consolas" panose="020B0609020204030204" pitchFamily="49" charset="0"/>
                        </a:rPr>
                        <a:t>2</a:t>
                      </a:r>
                      <a:r>
                        <a:rPr lang="en-US" sz="2000" b="1" dirty="0">
                          <a:latin typeface="Consolas" panose="020B0609020204030204" pitchFamily="49" charset="0"/>
                          <a:cs typeface="Consolas" panose="020B0609020204030204" pitchFamily="49" charset="0"/>
                        </a:rPr>
                        <a:t> = 0</a:t>
                      </a:r>
                      <a:r>
                        <a:rPr lang="en-US" sz="2000" b="1" baseline="-25000" dirty="0">
                          <a:latin typeface="Consolas" panose="020B0609020204030204" pitchFamily="49" charset="0"/>
                          <a:cs typeface="Consolas" panose="020B0609020204030204" pitchFamily="49" charset="0"/>
                        </a:rPr>
                        <a:t>10</a:t>
                      </a:r>
                      <a:endParaRPr lang="en-US" sz="2000" b="1" dirty="0">
                        <a:latin typeface="Consolas" panose="020B0609020204030204" pitchFamily="49" charset="0"/>
                        <a:cs typeface="Consolas" panose="020B0609020204030204" pitchFamily="49" charset="0"/>
                      </a:endParaRPr>
                    </a:p>
                  </a:txBody>
                  <a:tcPr/>
                </a:tc>
                <a:tc>
                  <a:txBody>
                    <a:bodyPr/>
                    <a:lstStyle/>
                    <a:p>
                      <a:pPr marL="0" marR="0" lvl="0" indent="0" algn="ctr" defTabSz="822960" rtl="0" eaLnBrk="1" fontAlgn="auto" latinLnBrk="0" hangingPunct="1">
                        <a:lnSpc>
                          <a:spcPct val="100000"/>
                        </a:lnSpc>
                        <a:spcBef>
                          <a:spcPts val="0"/>
                        </a:spcBef>
                        <a:spcAft>
                          <a:spcPts val="0"/>
                        </a:spcAft>
                        <a:buClrTx/>
                        <a:buSzTx/>
                        <a:buFontTx/>
                        <a:buNone/>
                        <a:tabLst/>
                        <a:defRPr/>
                      </a:pPr>
                      <a:r>
                        <a:rPr lang="en-US" sz="2000" b="1" dirty="0">
                          <a:latin typeface="Consolas" panose="020B0609020204030204" pitchFamily="49" charset="0"/>
                          <a:cs typeface="Consolas" panose="020B0609020204030204" pitchFamily="49" charset="0"/>
                        </a:rPr>
                        <a:t>00</a:t>
                      </a:r>
                      <a:r>
                        <a:rPr lang="en-US" sz="2000" b="1" baseline="-25000" dirty="0">
                          <a:latin typeface="Consolas" panose="020B0609020204030204" pitchFamily="49" charset="0"/>
                          <a:cs typeface="Consolas" panose="020B0609020204030204" pitchFamily="49" charset="0"/>
                        </a:rPr>
                        <a:t>2</a:t>
                      </a:r>
                      <a:r>
                        <a:rPr lang="en-US" sz="2000" b="1" dirty="0">
                          <a:latin typeface="Consolas" panose="020B0609020204030204" pitchFamily="49" charset="0"/>
                          <a:cs typeface="Consolas" panose="020B0609020204030204" pitchFamily="49" charset="0"/>
                        </a:rPr>
                        <a:t> = 0</a:t>
                      </a:r>
                      <a:r>
                        <a:rPr lang="en-US" sz="2000" b="1" baseline="-25000" dirty="0">
                          <a:latin typeface="Consolas" panose="020B0609020204030204" pitchFamily="49" charset="0"/>
                          <a:cs typeface="Consolas" panose="020B0609020204030204" pitchFamily="49" charset="0"/>
                        </a:rPr>
                        <a:t>10</a:t>
                      </a:r>
                      <a:endParaRPr lang="en-US" sz="2000" b="1" dirty="0">
                        <a:latin typeface="Consolas" panose="020B0609020204030204" pitchFamily="49" charset="0"/>
                        <a:cs typeface="Consolas" panose="020B0609020204030204" pitchFamily="49" charset="0"/>
                      </a:endParaRPr>
                    </a:p>
                  </a:txBody>
                  <a:tcPr/>
                </a:tc>
                <a:extLst>
                  <a:ext uri="{0D108BD9-81ED-4DB2-BD59-A6C34878D82A}">
                    <a16:rowId xmlns:a16="http://schemas.microsoft.com/office/drawing/2014/main" val="595452137"/>
                  </a:ext>
                </a:extLst>
              </a:tr>
            </a:tbl>
          </a:graphicData>
        </a:graphic>
      </p:graphicFrame>
      <p:graphicFrame>
        <p:nvGraphicFramePr>
          <p:cNvPr id="7" name="Table 6">
            <a:extLst>
              <a:ext uri="{FF2B5EF4-FFF2-40B4-BE49-F238E27FC236}">
                <a16:creationId xmlns:a16="http://schemas.microsoft.com/office/drawing/2014/main" id="{B7CE203A-EF6C-994D-9C1E-4D4400B87B6C}"/>
              </a:ext>
            </a:extLst>
          </p:cNvPr>
          <p:cNvGraphicFramePr>
            <a:graphicFrameLocks noGrp="1"/>
          </p:cNvGraphicFramePr>
          <p:nvPr>
            <p:extLst>
              <p:ext uri="{D42A27DB-BD31-4B8C-83A1-F6EECF244321}">
                <p14:modId xmlns:p14="http://schemas.microsoft.com/office/powerpoint/2010/main" val="2355562314"/>
              </p:ext>
            </p:extLst>
          </p:nvPr>
        </p:nvGraphicFramePr>
        <p:xfrm>
          <a:off x="304800" y="1744980"/>
          <a:ext cx="3276600" cy="396240"/>
        </p:xfrm>
        <a:graphic>
          <a:graphicData uri="http://schemas.openxmlformats.org/drawingml/2006/table">
            <a:tbl>
              <a:tblPr>
                <a:tableStyleId>{21E4AEA4-8DFA-4A89-87EB-49C32662AFE0}</a:tableStyleId>
              </a:tblPr>
              <a:tblGrid>
                <a:gridCol w="1638300">
                  <a:extLst>
                    <a:ext uri="{9D8B030D-6E8A-4147-A177-3AD203B41FA5}">
                      <a16:colId xmlns:a16="http://schemas.microsoft.com/office/drawing/2014/main" val="1450038225"/>
                    </a:ext>
                  </a:extLst>
                </a:gridCol>
                <a:gridCol w="1638300">
                  <a:extLst>
                    <a:ext uri="{9D8B030D-6E8A-4147-A177-3AD203B41FA5}">
                      <a16:colId xmlns:a16="http://schemas.microsoft.com/office/drawing/2014/main" val="3295084924"/>
                    </a:ext>
                  </a:extLst>
                </a:gridCol>
              </a:tblGrid>
              <a:tr h="370840">
                <a:tc>
                  <a:txBody>
                    <a:bodyPr/>
                    <a:lstStyle/>
                    <a:p>
                      <a:pPr algn="ctr"/>
                      <a:r>
                        <a:rPr lang="en-US" sz="2000" b="1" dirty="0">
                          <a:latin typeface="Consolas" panose="020B0609020204030204" pitchFamily="49" charset="0"/>
                          <a:cs typeface="Consolas" panose="020B0609020204030204" pitchFamily="49" charset="0"/>
                        </a:rPr>
                        <a:t>0001</a:t>
                      </a:r>
                      <a:r>
                        <a:rPr lang="en-US" sz="2000" b="1" baseline="-25000" dirty="0">
                          <a:latin typeface="Consolas" panose="020B0609020204030204" pitchFamily="49" charset="0"/>
                          <a:cs typeface="Consolas" panose="020B0609020204030204" pitchFamily="49" charset="0"/>
                        </a:rPr>
                        <a:t>2</a:t>
                      </a:r>
                      <a:r>
                        <a:rPr lang="en-US" sz="2000" b="1" dirty="0">
                          <a:latin typeface="Consolas" panose="020B0609020204030204" pitchFamily="49" charset="0"/>
                          <a:cs typeface="Consolas" panose="020B0609020204030204" pitchFamily="49" charset="0"/>
                        </a:rPr>
                        <a:t> = 1</a:t>
                      </a:r>
                      <a:r>
                        <a:rPr lang="en-US" sz="2000" b="1" baseline="-25000" dirty="0">
                          <a:latin typeface="Consolas" panose="020B0609020204030204" pitchFamily="49" charset="0"/>
                          <a:cs typeface="Consolas" panose="020B0609020204030204" pitchFamily="49" charset="0"/>
                        </a:rPr>
                        <a:t>10</a:t>
                      </a:r>
                      <a:endParaRPr lang="en-US" sz="2000" b="1" dirty="0">
                        <a:latin typeface="Consolas" panose="020B0609020204030204" pitchFamily="49" charset="0"/>
                        <a:cs typeface="Consolas" panose="020B0609020204030204" pitchFamily="49" charset="0"/>
                      </a:endParaRPr>
                    </a:p>
                  </a:txBody>
                  <a:tcPr/>
                </a:tc>
                <a:tc>
                  <a:txBody>
                    <a:bodyPr/>
                    <a:lstStyle/>
                    <a:p>
                      <a:pPr marL="0" marR="0" lvl="0" indent="0" algn="ctr" defTabSz="822960" rtl="0" eaLnBrk="1" fontAlgn="auto" latinLnBrk="0" hangingPunct="1">
                        <a:lnSpc>
                          <a:spcPct val="100000"/>
                        </a:lnSpc>
                        <a:spcBef>
                          <a:spcPts val="0"/>
                        </a:spcBef>
                        <a:spcAft>
                          <a:spcPts val="0"/>
                        </a:spcAft>
                        <a:buClrTx/>
                        <a:buSzTx/>
                        <a:buFontTx/>
                        <a:buNone/>
                        <a:tabLst/>
                        <a:defRPr/>
                      </a:pPr>
                      <a:r>
                        <a:rPr lang="en-US" sz="2000" b="1" dirty="0">
                          <a:latin typeface="Consolas" panose="020B0609020204030204" pitchFamily="49" charset="0"/>
                          <a:cs typeface="Consolas" panose="020B0609020204030204" pitchFamily="49" charset="0"/>
                        </a:rPr>
                        <a:t>01</a:t>
                      </a:r>
                      <a:r>
                        <a:rPr lang="en-US" sz="2000" b="1" baseline="-25000" dirty="0">
                          <a:latin typeface="Consolas" panose="020B0609020204030204" pitchFamily="49" charset="0"/>
                          <a:cs typeface="Consolas" panose="020B0609020204030204" pitchFamily="49" charset="0"/>
                        </a:rPr>
                        <a:t>2</a:t>
                      </a:r>
                      <a:r>
                        <a:rPr lang="en-US" sz="2000" b="1" dirty="0">
                          <a:latin typeface="Consolas" panose="020B0609020204030204" pitchFamily="49" charset="0"/>
                          <a:cs typeface="Consolas" panose="020B0609020204030204" pitchFamily="49" charset="0"/>
                        </a:rPr>
                        <a:t> = 1</a:t>
                      </a:r>
                      <a:r>
                        <a:rPr lang="en-US" sz="2000" b="1" baseline="-25000" dirty="0">
                          <a:latin typeface="Consolas" panose="020B0609020204030204" pitchFamily="49" charset="0"/>
                          <a:cs typeface="Consolas" panose="020B0609020204030204" pitchFamily="49" charset="0"/>
                        </a:rPr>
                        <a:t>10</a:t>
                      </a:r>
                      <a:endParaRPr lang="en-US" sz="2000" b="1" dirty="0">
                        <a:latin typeface="Consolas" panose="020B0609020204030204" pitchFamily="49" charset="0"/>
                        <a:cs typeface="Consolas" panose="020B0609020204030204" pitchFamily="49" charset="0"/>
                      </a:endParaRPr>
                    </a:p>
                  </a:txBody>
                  <a:tcPr/>
                </a:tc>
                <a:extLst>
                  <a:ext uri="{0D108BD9-81ED-4DB2-BD59-A6C34878D82A}">
                    <a16:rowId xmlns:a16="http://schemas.microsoft.com/office/drawing/2014/main" val="595452137"/>
                  </a:ext>
                </a:extLst>
              </a:tr>
            </a:tbl>
          </a:graphicData>
        </a:graphic>
      </p:graphicFrame>
      <p:graphicFrame>
        <p:nvGraphicFramePr>
          <p:cNvPr id="8" name="Table 7">
            <a:extLst>
              <a:ext uri="{FF2B5EF4-FFF2-40B4-BE49-F238E27FC236}">
                <a16:creationId xmlns:a16="http://schemas.microsoft.com/office/drawing/2014/main" id="{88B88EC6-E882-4540-92C1-E5581930073C}"/>
              </a:ext>
            </a:extLst>
          </p:cNvPr>
          <p:cNvGraphicFramePr>
            <a:graphicFrameLocks noGrp="1"/>
          </p:cNvGraphicFramePr>
          <p:nvPr>
            <p:extLst>
              <p:ext uri="{D42A27DB-BD31-4B8C-83A1-F6EECF244321}">
                <p14:modId xmlns:p14="http://schemas.microsoft.com/office/powerpoint/2010/main" val="582622330"/>
              </p:ext>
            </p:extLst>
          </p:nvPr>
        </p:nvGraphicFramePr>
        <p:xfrm>
          <a:off x="304800" y="2141220"/>
          <a:ext cx="3276600" cy="396240"/>
        </p:xfrm>
        <a:graphic>
          <a:graphicData uri="http://schemas.openxmlformats.org/drawingml/2006/table">
            <a:tbl>
              <a:tblPr>
                <a:tableStyleId>{21E4AEA4-8DFA-4A89-87EB-49C32662AFE0}</a:tableStyleId>
              </a:tblPr>
              <a:tblGrid>
                <a:gridCol w="1638300">
                  <a:extLst>
                    <a:ext uri="{9D8B030D-6E8A-4147-A177-3AD203B41FA5}">
                      <a16:colId xmlns:a16="http://schemas.microsoft.com/office/drawing/2014/main" val="1450038225"/>
                    </a:ext>
                  </a:extLst>
                </a:gridCol>
                <a:gridCol w="1638300">
                  <a:extLst>
                    <a:ext uri="{9D8B030D-6E8A-4147-A177-3AD203B41FA5}">
                      <a16:colId xmlns:a16="http://schemas.microsoft.com/office/drawing/2014/main" val="3295084924"/>
                    </a:ext>
                  </a:extLst>
                </a:gridCol>
              </a:tblGrid>
              <a:tr h="370840">
                <a:tc>
                  <a:txBody>
                    <a:bodyPr/>
                    <a:lstStyle/>
                    <a:p>
                      <a:pPr algn="ctr"/>
                      <a:r>
                        <a:rPr lang="en-US" sz="2000" b="1" dirty="0">
                          <a:latin typeface="Consolas" panose="020B0609020204030204" pitchFamily="49" charset="0"/>
                          <a:cs typeface="Consolas" panose="020B0609020204030204" pitchFamily="49" charset="0"/>
                        </a:rPr>
                        <a:t>0010</a:t>
                      </a:r>
                      <a:r>
                        <a:rPr lang="en-US" sz="2000" b="1" baseline="-25000" dirty="0">
                          <a:latin typeface="Consolas" panose="020B0609020204030204" pitchFamily="49" charset="0"/>
                          <a:cs typeface="Consolas" panose="020B0609020204030204" pitchFamily="49" charset="0"/>
                        </a:rPr>
                        <a:t>2</a:t>
                      </a:r>
                      <a:r>
                        <a:rPr lang="en-US" sz="2000" b="1" dirty="0">
                          <a:latin typeface="Consolas" panose="020B0609020204030204" pitchFamily="49" charset="0"/>
                          <a:cs typeface="Consolas" panose="020B0609020204030204" pitchFamily="49" charset="0"/>
                        </a:rPr>
                        <a:t> = 2</a:t>
                      </a:r>
                      <a:r>
                        <a:rPr lang="en-US" sz="2000" b="1" baseline="-25000" dirty="0">
                          <a:latin typeface="Consolas" panose="020B0609020204030204" pitchFamily="49" charset="0"/>
                          <a:cs typeface="Consolas" panose="020B0609020204030204" pitchFamily="49" charset="0"/>
                        </a:rPr>
                        <a:t>10</a:t>
                      </a:r>
                      <a:endParaRPr lang="en-US" sz="2000" b="1" dirty="0">
                        <a:latin typeface="Consolas" panose="020B0609020204030204" pitchFamily="49" charset="0"/>
                        <a:cs typeface="Consolas" panose="020B0609020204030204" pitchFamily="49" charset="0"/>
                      </a:endParaRPr>
                    </a:p>
                  </a:txBody>
                  <a:tcPr>
                    <a:solidFill>
                      <a:srgbClr val="E8D0D0"/>
                    </a:solidFill>
                  </a:tcPr>
                </a:tc>
                <a:tc>
                  <a:txBody>
                    <a:bodyPr/>
                    <a:lstStyle/>
                    <a:p>
                      <a:pPr marL="0" marR="0" lvl="0" indent="0" algn="ctr" defTabSz="822960" rtl="0" eaLnBrk="1" fontAlgn="auto" latinLnBrk="0" hangingPunct="1">
                        <a:lnSpc>
                          <a:spcPct val="100000"/>
                        </a:lnSpc>
                        <a:spcBef>
                          <a:spcPts val="0"/>
                        </a:spcBef>
                        <a:spcAft>
                          <a:spcPts val="0"/>
                        </a:spcAft>
                        <a:buClrTx/>
                        <a:buSzTx/>
                        <a:buFontTx/>
                        <a:buNone/>
                        <a:tabLst/>
                        <a:defRPr/>
                      </a:pPr>
                      <a:r>
                        <a:rPr lang="en-US" sz="2000" b="1" dirty="0">
                          <a:latin typeface="Consolas" panose="020B0609020204030204" pitchFamily="49" charset="0"/>
                          <a:cs typeface="Consolas" panose="020B0609020204030204" pitchFamily="49" charset="0"/>
                        </a:rPr>
                        <a:t>10</a:t>
                      </a:r>
                      <a:r>
                        <a:rPr lang="en-US" sz="2000" b="1" baseline="-25000" dirty="0">
                          <a:latin typeface="Consolas" panose="020B0609020204030204" pitchFamily="49" charset="0"/>
                          <a:cs typeface="Consolas" panose="020B0609020204030204" pitchFamily="49" charset="0"/>
                        </a:rPr>
                        <a:t>2</a:t>
                      </a:r>
                      <a:r>
                        <a:rPr lang="en-US" sz="2000" b="1" dirty="0">
                          <a:latin typeface="Consolas" panose="020B0609020204030204" pitchFamily="49" charset="0"/>
                          <a:cs typeface="Consolas" panose="020B0609020204030204" pitchFamily="49" charset="0"/>
                        </a:rPr>
                        <a:t> = 2</a:t>
                      </a:r>
                      <a:r>
                        <a:rPr lang="en-US" sz="2000" b="1" baseline="-25000" dirty="0">
                          <a:latin typeface="Consolas" panose="020B0609020204030204" pitchFamily="49" charset="0"/>
                          <a:cs typeface="Consolas" panose="020B0609020204030204" pitchFamily="49" charset="0"/>
                        </a:rPr>
                        <a:t>10</a:t>
                      </a:r>
                      <a:endParaRPr lang="en-US" sz="2000" b="1" dirty="0">
                        <a:latin typeface="Consolas" panose="020B0609020204030204" pitchFamily="49" charset="0"/>
                        <a:cs typeface="Consolas" panose="020B0609020204030204" pitchFamily="49" charset="0"/>
                      </a:endParaRPr>
                    </a:p>
                  </a:txBody>
                  <a:tcPr>
                    <a:solidFill>
                      <a:srgbClr val="E8D0D0"/>
                    </a:solidFill>
                  </a:tcPr>
                </a:tc>
                <a:extLst>
                  <a:ext uri="{0D108BD9-81ED-4DB2-BD59-A6C34878D82A}">
                    <a16:rowId xmlns:a16="http://schemas.microsoft.com/office/drawing/2014/main" val="595452137"/>
                  </a:ext>
                </a:extLst>
              </a:tr>
            </a:tbl>
          </a:graphicData>
        </a:graphic>
      </p:graphicFrame>
      <p:graphicFrame>
        <p:nvGraphicFramePr>
          <p:cNvPr id="9" name="Table 8">
            <a:extLst>
              <a:ext uri="{FF2B5EF4-FFF2-40B4-BE49-F238E27FC236}">
                <a16:creationId xmlns:a16="http://schemas.microsoft.com/office/drawing/2014/main" id="{C5B120D2-B151-104E-9BAB-7CEA1B99DCD5}"/>
              </a:ext>
            </a:extLst>
          </p:cNvPr>
          <p:cNvGraphicFramePr>
            <a:graphicFrameLocks noGrp="1"/>
          </p:cNvGraphicFramePr>
          <p:nvPr>
            <p:extLst>
              <p:ext uri="{D42A27DB-BD31-4B8C-83A1-F6EECF244321}">
                <p14:modId xmlns:p14="http://schemas.microsoft.com/office/powerpoint/2010/main" val="82802446"/>
              </p:ext>
            </p:extLst>
          </p:nvPr>
        </p:nvGraphicFramePr>
        <p:xfrm>
          <a:off x="304800" y="2537460"/>
          <a:ext cx="3276600" cy="396240"/>
        </p:xfrm>
        <a:graphic>
          <a:graphicData uri="http://schemas.openxmlformats.org/drawingml/2006/table">
            <a:tbl>
              <a:tblPr>
                <a:tableStyleId>{21E4AEA4-8DFA-4A89-87EB-49C32662AFE0}</a:tableStyleId>
              </a:tblPr>
              <a:tblGrid>
                <a:gridCol w="1638300">
                  <a:extLst>
                    <a:ext uri="{9D8B030D-6E8A-4147-A177-3AD203B41FA5}">
                      <a16:colId xmlns:a16="http://schemas.microsoft.com/office/drawing/2014/main" val="1450038225"/>
                    </a:ext>
                  </a:extLst>
                </a:gridCol>
                <a:gridCol w="1638300">
                  <a:extLst>
                    <a:ext uri="{9D8B030D-6E8A-4147-A177-3AD203B41FA5}">
                      <a16:colId xmlns:a16="http://schemas.microsoft.com/office/drawing/2014/main" val="3295084924"/>
                    </a:ext>
                  </a:extLst>
                </a:gridCol>
              </a:tblGrid>
              <a:tr h="370840">
                <a:tc>
                  <a:txBody>
                    <a:bodyPr/>
                    <a:lstStyle/>
                    <a:p>
                      <a:pPr algn="ctr"/>
                      <a:r>
                        <a:rPr lang="en-US" sz="2000" b="1" dirty="0">
                          <a:latin typeface="Consolas" panose="020B0609020204030204" pitchFamily="49" charset="0"/>
                          <a:cs typeface="Consolas" panose="020B0609020204030204" pitchFamily="49" charset="0"/>
                        </a:rPr>
                        <a:t>0011</a:t>
                      </a:r>
                      <a:r>
                        <a:rPr lang="en-US" sz="2000" b="1" baseline="-25000" dirty="0">
                          <a:latin typeface="Consolas" panose="020B0609020204030204" pitchFamily="49" charset="0"/>
                          <a:cs typeface="Consolas" panose="020B0609020204030204" pitchFamily="49" charset="0"/>
                        </a:rPr>
                        <a:t>2</a:t>
                      </a:r>
                      <a:r>
                        <a:rPr lang="en-US" sz="2000" b="1" dirty="0">
                          <a:latin typeface="Consolas" panose="020B0609020204030204" pitchFamily="49" charset="0"/>
                          <a:cs typeface="Consolas" panose="020B0609020204030204" pitchFamily="49" charset="0"/>
                        </a:rPr>
                        <a:t> = 3</a:t>
                      </a:r>
                      <a:r>
                        <a:rPr lang="en-US" sz="2000" b="1" baseline="-25000" dirty="0">
                          <a:latin typeface="Consolas" panose="020B0609020204030204" pitchFamily="49" charset="0"/>
                          <a:cs typeface="Consolas" panose="020B0609020204030204" pitchFamily="49" charset="0"/>
                        </a:rPr>
                        <a:t>10</a:t>
                      </a:r>
                      <a:endParaRPr lang="en-US" sz="2000" b="1" dirty="0">
                        <a:latin typeface="Consolas" panose="020B0609020204030204" pitchFamily="49" charset="0"/>
                        <a:cs typeface="Consolas" panose="020B0609020204030204" pitchFamily="49" charset="0"/>
                      </a:endParaRPr>
                    </a:p>
                  </a:txBody>
                  <a:tcPr/>
                </a:tc>
                <a:tc>
                  <a:txBody>
                    <a:bodyPr/>
                    <a:lstStyle/>
                    <a:p>
                      <a:pPr marL="0" marR="0" lvl="0" indent="0" algn="ctr" defTabSz="822960" rtl="0" eaLnBrk="1" fontAlgn="auto" latinLnBrk="0" hangingPunct="1">
                        <a:lnSpc>
                          <a:spcPct val="100000"/>
                        </a:lnSpc>
                        <a:spcBef>
                          <a:spcPts val="0"/>
                        </a:spcBef>
                        <a:spcAft>
                          <a:spcPts val="0"/>
                        </a:spcAft>
                        <a:buClrTx/>
                        <a:buSzTx/>
                        <a:buFontTx/>
                        <a:buNone/>
                        <a:tabLst/>
                        <a:defRPr/>
                      </a:pPr>
                      <a:r>
                        <a:rPr lang="en-US" sz="2000" b="1" dirty="0">
                          <a:latin typeface="Consolas" panose="020B0609020204030204" pitchFamily="49" charset="0"/>
                          <a:cs typeface="Consolas" panose="020B0609020204030204" pitchFamily="49" charset="0"/>
                        </a:rPr>
                        <a:t>11</a:t>
                      </a:r>
                      <a:r>
                        <a:rPr lang="en-US" sz="2000" b="1" baseline="-25000" dirty="0">
                          <a:latin typeface="Consolas" panose="020B0609020204030204" pitchFamily="49" charset="0"/>
                          <a:cs typeface="Consolas" panose="020B0609020204030204" pitchFamily="49" charset="0"/>
                        </a:rPr>
                        <a:t>2</a:t>
                      </a:r>
                      <a:r>
                        <a:rPr lang="en-US" sz="2000" b="1" dirty="0">
                          <a:latin typeface="Consolas" panose="020B0609020204030204" pitchFamily="49" charset="0"/>
                          <a:cs typeface="Consolas" panose="020B0609020204030204" pitchFamily="49" charset="0"/>
                        </a:rPr>
                        <a:t> = 3</a:t>
                      </a:r>
                      <a:r>
                        <a:rPr lang="en-US" sz="2000" b="1" baseline="-25000" dirty="0">
                          <a:latin typeface="Consolas" panose="020B0609020204030204" pitchFamily="49" charset="0"/>
                          <a:cs typeface="Consolas" panose="020B0609020204030204" pitchFamily="49" charset="0"/>
                        </a:rPr>
                        <a:t>10</a:t>
                      </a:r>
                      <a:endParaRPr lang="en-US" sz="2000" b="1" dirty="0">
                        <a:latin typeface="Consolas" panose="020B0609020204030204" pitchFamily="49" charset="0"/>
                        <a:cs typeface="Consolas" panose="020B0609020204030204" pitchFamily="49" charset="0"/>
                      </a:endParaRPr>
                    </a:p>
                  </a:txBody>
                  <a:tcPr/>
                </a:tc>
                <a:extLst>
                  <a:ext uri="{0D108BD9-81ED-4DB2-BD59-A6C34878D82A}">
                    <a16:rowId xmlns:a16="http://schemas.microsoft.com/office/drawing/2014/main" val="595452137"/>
                  </a:ext>
                </a:extLst>
              </a:tr>
            </a:tbl>
          </a:graphicData>
        </a:graphic>
      </p:graphicFrame>
      <p:graphicFrame>
        <p:nvGraphicFramePr>
          <p:cNvPr id="10" name="Table 9">
            <a:extLst>
              <a:ext uri="{FF2B5EF4-FFF2-40B4-BE49-F238E27FC236}">
                <a16:creationId xmlns:a16="http://schemas.microsoft.com/office/drawing/2014/main" id="{67168DFC-443C-2647-90D2-00D67536A1BD}"/>
              </a:ext>
            </a:extLst>
          </p:cNvPr>
          <p:cNvGraphicFramePr>
            <a:graphicFrameLocks noGrp="1"/>
          </p:cNvGraphicFramePr>
          <p:nvPr>
            <p:extLst>
              <p:ext uri="{D42A27DB-BD31-4B8C-83A1-F6EECF244321}">
                <p14:modId xmlns:p14="http://schemas.microsoft.com/office/powerpoint/2010/main" val="2840870527"/>
              </p:ext>
            </p:extLst>
          </p:nvPr>
        </p:nvGraphicFramePr>
        <p:xfrm>
          <a:off x="304800" y="2933700"/>
          <a:ext cx="3276600" cy="396240"/>
        </p:xfrm>
        <a:graphic>
          <a:graphicData uri="http://schemas.openxmlformats.org/drawingml/2006/table">
            <a:tbl>
              <a:tblPr>
                <a:tableStyleId>{21E4AEA4-8DFA-4A89-87EB-49C32662AFE0}</a:tableStyleId>
              </a:tblPr>
              <a:tblGrid>
                <a:gridCol w="1638300">
                  <a:extLst>
                    <a:ext uri="{9D8B030D-6E8A-4147-A177-3AD203B41FA5}">
                      <a16:colId xmlns:a16="http://schemas.microsoft.com/office/drawing/2014/main" val="1450038225"/>
                    </a:ext>
                  </a:extLst>
                </a:gridCol>
                <a:gridCol w="1638300">
                  <a:extLst>
                    <a:ext uri="{9D8B030D-6E8A-4147-A177-3AD203B41FA5}">
                      <a16:colId xmlns:a16="http://schemas.microsoft.com/office/drawing/2014/main" val="3295084924"/>
                    </a:ext>
                  </a:extLst>
                </a:gridCol>
              </a:tblGrid>
              <a:tr h="370840">
                <a:tc>
                  <a:txBody>
                    <a:bodyPr/>
                    <a:lstStyle/>
                    <a:p>
                      <a:pPr algn="ctr"/>
                      <a:r>
                        <a:rPr lang="en-US" sz="2000" b="1" dirty="0">
                          <a:latin typeface="Consolas" panose="020B0609020204030204" pitchFamily="49" charset="0"/>
                          <a:cs typeface="Consolas" panose="020B0609020204030204" pitchFamily="49" charset="0"/>
                        </a:rPr>
                        <a:t>0100</a:t>
                      </a:r>
                      <a:r>
                        <a:rPr lang="en-US" sz="2000" b="1" baseline="-25000" dirty="0">
                          <a:latin typeface="Consolas" panose="020B0609020204030204" pitchFamily="49" charset="0"/>
                          <a:cs typeface="Consolas" panose="020B0609020204030204" pitchFamily="49" charset="0"/>
                        </a:rPr>
                        <a:t>2</a:t>
                      </a:r>
                      <a:r>
                        <a:rPr lang="en-US" sz="2000" b="1" dirty="0">
                          <a:latin typeface="Consolas" panose="020B0609020204030204" pitchFamily="49" charset="0"/>
                          <a:cs typeface="Consolas" panose="020B0609020204030204" pitchFamily="49" charset="0"/>
                        </a:rPr>
                        <a:t> = 4</a:t>
                      </a:r>
                      <a:r>
                        <a:rPr lang="en-US" sz="2000" b="1" baseline="-25000" dirty="0">
                          <a:latin typeface="Consolas" panose="020B0609020204030204" pitchFamily="49" charset="0"/>
                          <a:cs typeface="Consolas" panose="020B0609020204030204" pitchFamily="49" charset="0"/>
                        </a:rPr>
                        <a:t>10</a:t>
                      </a:r>
                      <a:endParaRPr lang="en-US" sz="2000" b="1" dirty="0">
                        <a:latin typeface="Consolas" panose="020B0609020204030204" pitchFamily="49" charset="0"/>
                        <a:cs typeface="Consolas" panose="020B0609020204030204" pitchFamily="49" charset="0"/>
                      </a:endParaRPr>
                    </a:p>
                  </a:txBody>
                  <a:tcPr>
                    <a:solidFill>
                      <a:srgbClr val="E8D0D0"/>
                    </a:solidFill>
                  </a:tcPr>
                </a:tc>
                <a:tc>
                  <a:txBody>
                    <a:bodyPr/>
                    <a:lstStyle/>
                    <a:p>
                      <a:pPr marL="0" marR="0" lvl="0" indent="0" algn="ctr" defTabSz="822960" rtl="0" eaLnBrk="1" fontAlgn="auto" latinLnBrk="0" hangingPunct="1">
                        <a:lnSpc>
                          <a:spcPct val="100000"/>
                        </a:lnSpc>
                        <a:spcBef>
                          <a:spcPts val="0"/>
                        </a:spcBef>
                        <a:spcAft>
                          <a:spcPts val="0"/>
                        </a:spcAft>
                        <a:buClrTx/>
                        <a:buSzTx/>
                        <a:buFontTx/>
                        <a:buNone/>
                        <a:tabLst/>
                        <a:defRPr/>
                      </a:pPr>
                      <a:r>
                        <a:rPr lang="en-US" sz="2000" b="1" dirty="0">
                          <a:latin typeface="Consolas" panose="020B0609020204030204" pitchFamily="49" charset="0"/>
                          <a:cs typeface="Consolas" panose="020B0609020204030204" pitchFamily="49" charset="0"/>
                        </a:rPr>
                        <a:t>00</a:t>
                      </a:r>
                      <a:r>
                        <a:rPr lang="en-US" sz="2000" b="1" baseline="-25000" dirty="0">
                          <a:latin typeface="Consolas" panose="020B0609020204030204" pitchFamily="49" charset="0"/>
                          <a:cs typeface="Consolas" panose="020B0609020204030204" pitchFamily="49" charset="0"/>
                        </a:rPr>
                        <a:t>2</a:t>
                      </a:r>
                      <a:r>
                        <a:rPr lang="en-US" sz="2000" b="1" dirty="0">
                          <a:latin typeface="Consolas" panose="020B0609020204030204" pitchFamily="49" charset="0"/>
                          <a:cs typeface="Consolas" panose="020B0609020204030204" pitchFamily="49" charset="0"/>
                        </a:rPr>
                        <a:t> = 0</a:t>
                      </a:r>
                      <a:r>
                        <a:rPr lang="en-US" sz="2000" b="1" baseline="-25000" dirty="0">
                          <a:latin typeface="Consolas" panose="020B0609020204030204" pitchFamily="49" charset="0"/>
                          <a:cs typeface="Consolas" panose="020B0609020204030204" pitchFamily="49" charset="0"/>
                        </a:rPr>
                        <a:t>10</a:t>
                      </a:r>
                      <a:endParaRPr lang="en-US" sz="2000" b="1" dirty="0">
                        <a:latin typeface="Consolas" panose="020B0609020204030204" pitchFamily="49" charset="0"/>
                        <a:cs typeface="Consolas" panose="020B0609020204030204" pitchFamily="49" charset="0"/>
                      </a:endParaRPr>
                    </a:p>
                  </a:txBody>
                  <a:tcPr>
                    <a:solidFill>
                      <a:srgbClr val="E8D0D0"/>
                    </a:solidFill>
                  </a:tcPr>
                </a:tc>
                <a:extLst>
                  <a:ext uri="{0D108BD9-81ED-4DB2-BD59-A6C34878D82A}">
                    <a16:rowId xmlns:a16="http://schemas.microsoft.com/office/drawing/2014/main" val="595452137"/>
                  </a:ext>
                </a:extLst>
              </a:tr>
            </a:tbl>
          </a:graphicData>
        </a:graphic>
      </p:graphicFrame>
      <p:graphicFrame>
        <p:nvGraphicFramePr>
          <p:cNvPr id="11" name="Table 10">
            <a:extLst>
              <a:ext uri="{FF2B5EF4-FFF2-40B4-BE49-F238E27FC236}">
                <a16:creationId xmlns:a16="http://schemas.microsoft.com/office/drawing/2014/main" id="{A1B4C3A2-B4E6-CF43-A705-12B1CF054E18}"/>
              </a:ext>
            </a:extLst>
          </p:cNvPr>
          <p:cNvGraphicFramePr>
            <a:graphicFrameLocks noGrp="1"/>
          </p:cNvGraphicFramePr>
          <p:nvPr>
            <p:extLst>
              <p:ext uri="{D42A27DB-BD31-4B8C-83A1-F6EECF244321}">
                <p14:modId xmlns:p14="http://schemas.microsoft.com/office/powerpoint/2010/main" val="3962963145"/>
              </p:ext>
            </p:extLst>
          </p:nvPr>
        </p:nvGraphicFramePr>
        <p:xfrm>
          <a:off x="304800" y="3329940"/>
          <a:ext cx="3276600" cy="396240"/>
        </p:xfrm>
        <a:graphic>
          <a:graphicData uri="http://schemas.openxmlformats.org/drawingml/2006/table">
            <a:tbl>
              <a:tblPr>
                <a:tableStyleId>{21E4AEA4-8DFA-4A89-87EB-49C32662AFE0}</a:tableStyleId>
              </a:tblPr>
              <a:tblGrid>
                <a:gridCol w="1638300">
                  <a:extLst>
                    <a:ext uri="{9D8B030D-6E8A-4147-A177-3AD203B41FA5}">
                      <a16:colId xmlns:a16="http://schemas.microsoft.com/office/drawing/2014/main" val="1450038225"/>
                    </a:ext>
                  </a:extLst>
                </a:gridCol>
                <a:gridCol w="1638300">
                  <a:extLst>
                    <a:ext uri="{9D8B030D-6E8A-4147-A177-3AD203B41FA5}">
                      <a16:colId xmlns:a16="http://schemas.microsoft.com/office/drawing/2014/main" val="3295084924"/>
                    </a:ext>
                  </a:extLst>
                </a:gridCol>
              </a:tblGrid>
              <a:tr h="370840">
                <a:tc>
                  <a:txBody>
                    <a:bodyPr/>
                    <a:lstStyle/>
                    <a:p>
                      <a:pPr algn="ctr"/>
                      <a:r>
                        <a:rPr lang="en-US" sz="2000" b="1" dirty="0">
                          <a:latin typeface="Consolas" panose="020B0609020204030204" pitchFamily="49" charset="0"/>
                          <a:cs typeface="Consolas" panose="020B0609020204030204" pitchFamily="49" charset="0"/>
                        </a:rPr>
                        <a:t>0101</a:t>
                      </a:r>
                      <a:r>
                        <a:rPr lang="en-US" sz="2000" b="1" baseline="-25000" dirty="0">
                          <a:latin typeface="Consolas" panose="020B0609020204030204" pitchFamily="49" charset="0"/>
                          <a:cs typeface="Consolas" panose="020B0609020204030204" pitchFamily="49" charset="0"/>
                        </a:rPr>
                        <a:t>2</a:t>
                      </a:r>
                      <a:r>
                        <a:rPr lang="en-US" sz="2000" b="1" dirty="0">
                          <a:latin typeface="Consolas" panose="020B0609020204030204" pitchFamily="49" charset="0"/>
                          <a:cs typeface="Consolas" panose="020B0609020204030204" pitchFamily="49" charset="0"/>
                        </a:rPr>
                        <a:t> = 5</a:t>
                      </a:r>
                      <a:r>
                        <a:rPr lang="en-US" sz="2000" b="1" baseline="-25000" dirty="0">
                          <a:latin typeface="Consolas" panose="020B0609020204030204" pitchFamily="49" charset="0"/>
                          <a:cs typeface="Consolas" panose="020B0609020204030204" pitchFamily="49" charset="0"/>
                        </a:rPr>
                        <a:t>10</a:t>
                      </a:r>
                      <a:endParaRPr lang="en-US" sz="2000" b="1" dirty="0">
                        <a:latin typeface="Consolas" panose="020B0609020204030204" pitchFamily="49" charset="0"/>
                        <a:cs typeface="Consolas" panose="020B0609020204030204" pitchFamily="49" charset="0"/>
                      </a:endParaRPr>
                    </a:p>
                  </a:txBody>
                  <a:tcPr/>
                </a:tc>
                <a:tc>
                  <a:txBody>
                    <a:bodyPr/>
                    <a:lstStyle/>
                    <a:p>
                      <a:pPr marL="0" marR="0" lvl="0" indent="0" algn="ctr" defTabSz="822960" rtl="0" eaLnBrk="1" fontAlgn="auto" latinLnBrk="0" hangingPunct="1">
                        <a:lnSpc>
                          <a:spcPct val="100000"/>
                        </a:lnSpc>
                        <a:spcBef>
                          <a:spcPts val="0"/>
                        </a:spcBef>
                        <a:spcAft>
                          <a:spcPts val="0"/>
                        </a:spcAft>
                        <a:buClrTx/>
                        <a:buSzTx/>
                        <a:buFontTx/>
                        <a:buNone/>
                        <a:tabLst/>
                        <a:defRPr/>
                      </a:pPr>
                      <a:r>
                        <a:rPr lang="en-US" sz="2000" b="1" dirty="0">
                          <a:latin typeface="Consolas" panose="020B0609020204030204" pitchFamily="49" charset="0"/>
                          <a:cs typeface="Consolas" panose="020B0609020204030204" pitchFamily="49" charset="0"/>
                        </a:rPr>
                        <a:t>01</a:t>
                      </a:r>
                      <a:r>
                        <a:rPr lang="en-US" sz="2000" b="1" baseline="-25000" dirty="0">
                          <a:latin typeface="Consolas" panose="020B0609020204030204" pitchFamily="49" charset="0"/>
                          <a:cs typeface="Consolas" panose="020B0609020204030204" pitchFamily="49" charset="0"/>
                        </a:rPr>
                        <a:t>2</a:t>
                      </a:r>
                      <a:r>
                        <a:rPr lang="en-US" sz="2000" b="1" dirty="0">
                          <a:latin typeface="Consolas" panose="020B0609020204030204" pitchFamily="49" charset="0"/>
                          <a:cs typeface="Consolas" panose="020B0609020204030204" pitchFamily="49" charset="0"/>
                        </a:rPr>
                        <a:t> = 1</a:t>
                      </a:r>
                      <a:r>
                        <a:rPr lang="en-US" sz="2000" b="1" baseline="-25000" dirty="0">
                          <a:latin typeface="Consolas" panose="020B0609020204030204" pitchFamily="49" charset="0"/>
                          <a:cs typeface="Consolas" panose="020B0609020204030204" pitchFamily="49" charset="0"/>
                        </a:rPr>
                        <a:t>10</a:t>
                      </a:r>
                      <a:endParaRPr lang="en-US" sz="2000" b="1" dirty="0">
                        <a:latin typeface="Consolas" panose="020B0609020204030204" pitchFamily="49" charset="0"/>
                        <a:cs typeface="Consolas" panose="020B0609020204030204" pitchFamily="49" charset="0"/>
                      </a:endParaRPr>
                    </a:p>
                  </a:txBody>
                  <a:tcPr/>
                </a:tc>
                <a:extLst>
                  <a:ext uri="{0D108BD9-81ED-4DB2-BD59-A6C34878D82A}">
                    <a16:rowId xmlns:a16="http://schemas.microsoft.com/office/drawing/2014/main" val="595452137"/>
                  </a:ext>
                </a:extLst>
              </a:tr>
            </a:tbl>
          </a:graphicData>
        </a:graphic>
      </p:graphicFrame>
      <p:graphicFrame>
        <p:nvGraphicFramePr>
          <p:cNvPr id="12" name="Table 11">
            <a:extLst>
              <a:ext uri="{FF2B5EF4-FFF2-40B4-BE49-F238E27FC236}">
                <a16:creationId xmlns:a16="http://schemas.microsoft.com/office/drawing/2014/main" id="{2AB569F9-7C78-6443-A3B9-96846473AE61}"/>
              </a:ext>
            </a:extLst>
          </p:cNvPr>
          <p:cNvGraphicFramePr>
            <a:graphicFrameLocks noGrp="1"/>
          </p:cNvGraphicFramePr>
          <p:nvPr>
            <p:extLst>
              <p:ext uri="{D42A27DB-BD31-4B8C-83A1-F6EECF244321}">
                <p14:modId xmlns:p14="http://schemas.microsoft.com/office/powerpoint/2010/main" val="3329057928"/>
              </p:ext>
            </p:extLst>
          </p:nvPr>
        </p:nvGraphicFramePr>
        <p:xfrm>
          <a:off x="304800" y="3726180"/>
          <a:ext cx="3276600" cy="396240"/>
        </p:xfrm>
        <a:graphic>
          <a:graphicData uri="http://schemas.openxmlformats.org/drawingml/2006/table">
            <a:tbl>
              <a:tblPr>
                <a:tableStyleId>{21E4AEA4-8DFA-4A89-87EB-49C32662AFE0}</a:tableStyleId>
              </a:tblPr>
              <a:tblGrid>
                <a:gridCol w="1638300">
                  <a:extLst>
                    <a:ext uri="{9D8B030D-6E8A-4147-A177-3AD203B41FA5}">
                      <a16:colId xmlns:a16="http://schemas.microsoft.com/office/drawing/2014/main" val="1450038225"/>
                    </a:ext>
                  </a:extLst>
                </a:gridCol>
                <a:gridCol w="1638300">
                  <a:extLst>
                    <a:ext uri="{9D8B030D-6E8A-4147-A177-3AD203B41FA5}">
                      <a16:colId xmlns:a16="http://schemas.microsoft.com/office/drawing/2014/main" val="3295084924"/>
                    </a:ext>
                  </a:extLst>
                </a:gridCol>
              </a:tblGrid>
              <a:tr h="370840">
                <a:tc>
                  <a:txBody>
                    <a:bodyPr/>
                    <a:lstStyle/>
                    <a:p>
                      <a:pPr algn="ctr"/>
                      <a:r>
                        <a:rPr lang="en-US" sz="2000" b="1" dirty="0">
                          <a:latin typeface="Consolas" panose="020B0609020204030204" pitchFamily="49" charset="0"/>
                          <a:cs typeface="Consolas" panose="020B0609020204030204" pitchFamily="49" charset="0"/>
                        </a:rPr>
                        <a:t>0110</a:t>
                      </a:r>
                      <a:r>
                        <a:rPr lang="en-US" sz="2000" b="1" baseline="-25000" dirty="0">
                          <a:latin typeface="Consolas" panose="020B0609020204030204" pitchFamily="49" charset="0"/>
                          <a:cs typeface="Consolas" panose="020B0609020204030204" pitchFamily="49" charset="0"/>
                        </a:rPr>
                        <a:t>2</a:t>
                      </a:r>
                      <a:r>
                        <a:rPr lang="en-US" sz="2000" b="1" dirty="0">
                          <a:latin typeface="Consolas" panose="020B0609020204030204" pitchFamily="49" charset="0"/>
                          <a:cs typeface="Consolas" panose="020B0609020204030204" pitchFamily="49" charset="0"/>
                        </a:rPr>
                        <a:t> = 6</a:t>
                      </a:r>
                      <a:r>
                        <a:rPr lang="en-US" sz="2000" b="1" baseline="-25000" dirty="0">
                          <a:latin typeface="Consolas" panose="020B0609020204030204" pitchFamily="49" charset="0"/>
                          <a:cs typeface="Consolas" panose="020B0609020204030204" pitchFamily="49" charset="0"/>
                        </a:rPr>
                        <a:t>10</a:t>
                      </a:r>
                      <a:endParaRPr lang="en-US" sz="2000" b="1" dirty="0">
                        <a:latin typeface="Consolas" panose="020B0609020204030204" pitchFamily="49" charset="0"/>
                        <a:cs typeface="Consolas" panose="020B0609020204030204" pitchFamily="49" charset="0"/>
                      </a:endParaRPr>
                    </a:p>
                  </a:txBody>
                  <a:tcPr>
                    <a:solidFill>
                      <a:srgbClr val="E8D0D0"/>
                    </a:solidFill>
                  </a:tcPr>
                </a:tc>
                <a:tc>
                  <a:txBody>
                    <a:bodyPr/>
                    <a:lstStyle/>
                    <a:p>
                      <a:pPr marL="0" marR="0" lvl="0" indent="0" algn="ctr" defTabSz="822960" rtl="0" eaLnBrk="1" fontAlgn="auto" latinLnBrk="0" hangingPunct="1">
                        <a:lnSpc>
                          <a:spcPct val="100000"/>
                        </a:lnSpc>
                        <a:spcBef>
                          <a:spcPts val="0"/>
                        </a:spcBef>
                        <a:spcAft>
                          <a:spcPts val="0"/>
                        </a:spcAft>
                        <a:buClrTx/>
                        <a:buSzTx/>
                        <a:buFontTx/>
                        <a:buNone/>
                        <a:tabLst/>
                        <a:defRPr/>
                      </a:pPr>
                      <a:r>
                        <a:rPr lang="en-US" sz="2000" b="1" dirty="0">
                          <a:latin typeface="Consolas" panose="020B0609020204030204" pitchFamily="49" charset="0"/>
                          <a:cs typeface="Consolas" panose="020B0609020204030204" pitchFamily="49" charset="0"/>
                        </a:rPr>
                        <a:t>10</a:t>
                      </a:r>
                      <a:r>
                        <a:rPr lang="en-US" sz="2000" b="1" baseline="-25000" dirty="0">
                          <a:latin typeface="Consolas" panose="020B0609020204030204" pitchFamily="49" charset="0"/>
                          <a:cs typeface="Consolas" panose="020B0609020204030204" pitchFamily="49" charset="0"/>
                        </a:rPr>
                        <a:t>2</a:t>
                      </a:r>
                      <a:r>
                        <a:rPr lang="en-US" sz="2000" b="1" dirty="0">
                          <a:latin typeface="Consolas" panose="020B0609020204030204" pitchFamily="49" charset="0"/>
                          <a:cs typeface="Consolas" panose="020B0609020204030204" pitchFamily="49" charset="0"/>
                        </a:rPr>
                        <a:t> = 2</a:t>
                      </a:r>
                      <a:r>
                        <a:rPr lang="en-US" sz="2000" b="1" baseline="-25000" dirty="0">
                          <a:latin typeface="Consolas" panose="020B0609020204030204" pitchFamily="49" charset="0"/>
                          <a:cs typeface="Consolas" panose="020B0609020204030204" pitchFamily="49" charset="0"/>
                        </a:rPr>
                        <a:t>10</a:t>
                      </a:r>
                      <a:endParaRPr lang="en-US" sz="2000" b="1" dirty="0">
                        <a:latin typeface="Consolas" panose="020B0609020204030204" pitchFamily="49" charset="0"/>
                        <a:cs typeface="Consolas" panose="020B0609020204030204" pitchFamily="49" charset="0"/>
                      </a:endParaRPr>
                    </a:p>
                  </a:txBody>
                  <a:tcPr>
                    <a:solidFill>
                      <a:srgbClr val="E8D0D0"/>
                    </a:solidFill>
                  </a:tcPr>
                </a:tc>
                <a:extLst>
                  <a:ext uri="{0D108BD9-81ED-4DB2-BD59-A6C34878D82A}">
                    <a16:rowId xmlns:a16="http://schemas.microsoft.com/office/drawing/2014/main" val="595452137"/>
                  </a:ext>
                </a:extLst>
              </a:tr>
            </a:tbl>
          </a:graphicData>
        </a:graphic>
      </p:graphicFrame>
      <p:graphicFrame>
        <p:nvGraphicFramePr>
          <p:cNvPr id="13" name="Table 12">
            <a:extLst>
              <a:ext uri="{FF2B5EF4-FFF2-40B4-BE49-F238E27FC236}">
                <a16:creationId xmlns:a16="http://schemas.microsoft.com/office/drawing/2014/main" id="{A7B63D4D-69CD-7C45-B4B6-D7BA64FB38E2}"/>
              </a:ext>
            </a:extLst>
          </p:cNvPr>
          <p:cNvGraphicFramePr>
            <a:graphicFrameLocks noGrp="1"/>
          </p:cNvGraphicFramePr>
          <p:nvPr>
            <p:extLst>
              <p:ext uri="{D42A27DB-BD31-4B8C-83A1-F6EECF244321}">
                <p14:modId xmlns:p14="http://schemas.microsoft.com/office/powerpoint/2010/main" val="2643240324"/>
              </p:ext>
            </p:extLst>
          </p:nvPr>
        </p:nvGraphicFramePr>
        <p:xfrm>
          <a:off x="304800" y="4122420"/>
          <a:ext cx="3276600" cy="396240"/>
        </p:xfrm>
        <a:graphic>
          <a:graphicData uri="http://schemas.openxmlformats.org/drawingml/2006/table">
            <a:tbl>
              <a:tblPr>
                <a:tableStyleId>{21E4AEA4-8DFA-4A89-87EB-49C32662AFE0}</a:tableStyleId>
              </a:tblPr>
              <a:tblGrid>
                <a:gridCol w="1638300">
                  <a:extLst>
                    <a:ext uri="{9D8B030D-6E8A-4147-A177-3AD203B41FA5}">
                      <a16:colId xmlns:a16="http://schemas.microsoft.com/office/drawing/2014/main" val="1450038225"/>
                    </a:ext>
                  </a:extLst>
                </a:gridCol>
                <a:gridCol w="1638300">
                  <a:extLst>
                    <a:ext uri="{9D8B030D-6E8A-4147-A177-3AD203B41FA5}">
                      <a16:colId xmlns:a16="http://schemas.microsoft.com/office/drawing/2014/main" val="3295084924"/>
                    </a:ext>
                  </a:extLst>
                </a:gridCol>
              </a:tblGrid>
              <a:tr h="370840">
                <a:tc>
                  <a:txBody>
                    <a:bodyPr/>
                    <a:lstStyle/>
                    <a:p>
                      <a:pPr algn="ctr"/>
                      <a:r>
                        <a:rPr lang="en-US" sz="2000" b="1" dirty="0">
                          <a:latin typeface="Consolas" panose="020B0609020204030204" pitchFamily="49" charset="0"/>
                          <a:cs typeface="Consolas" panose="020B0609020204030204" pitchFamily="49" charset="0"/>
                        </a:rPr>
                        <a:t>0111</a:t>
                      </a:r>
                      <a:r>
                        <a:rPr lang="en-US" sz="2000" b="1" baseline="-25000" dirty="0">
                          <a:latin typeface="Consolas" panose="020B0609020204030204" pitchFamily="49" charset="0"/>
                          <a:cs typeface="Consolas" panose="020B0609020204030204" pitchFamily="49" charset="0"/>
                        </a:rPr>
                        <a:t>2</a:t>
                      </a:r>
                      <a:r>
                        <a:rPr lang="en-US" sz="2000" b="1" dirty="0">
                          <a:latin typeface="Consolas" panose="020B0609020204030204" pitchFamily="49" charset="0"/>
                          <a:cs typeface="Consolas" panose="020B0609020204030204" pitchFamily="49" charset="0"/>
                        </a:rPr>
                        <a:t> = 7</a:t>
                      </a:r>
                      <a:r>
                        <a:rPr lang="en-US" sz="2000" b="1" baseline="-25000" dirty="0">
                          <a:latin typeface="Consolas" panose="020B0609020204030204" pitchFamily="49" charset="0"/>
                          <a:cs typeface="Consolas" panose="020B0609020204030204" pitchFamily="49" charset="0"/>
                        </a:rPr>
                        <a:t>10</a:t>
                      </a:r>
                      <a:endParaRPr lang="en-US" sz="2000" b="1" dirty="0">
                        <a:latin typeface="Consolas" panose="020B0609020204030204" pitchFamily="49" charset="0"/>
                        <a:cs typeface="Consolas" panose="020B0609020204030204" pitchFamily="49" charset="0"/>
                      </a:endParaRPr>
                    </a:p>
                  </a:txBody>
                  <a:tcPr/>
                </a:tc>
                <a:tc>
                  <a:txBody>
                    <a:bodyPr/>
                    <a:lstStyle/>
                    <a:p>
                      <a:pPr marL="0" marR="0" lvl="0" indent="0" algn="ctr" defTabSz="822960" rtl="0" eaLnBrk="1" fontAlgn="auto" latinLnBrk="0" hangingPunct="1">
                        <a:lnSpc>
                          <a:spcPct val="100000"/>
                        </a:lnSpc>
                        <a:spcBef>
                          <a:spcPts val="0"/>
                        </a:spcBef>
                        <a:spcAft>
                          <a:spcPts val="0"/>
                        </a:spcAft>
                        <a:buClrTx/>
                        <a:buSzTx/>
                        <a:buFontTx/>
                        <a:buNone/>
                        <a:tabLst/>
                        <a:defRPr/>
                      </a:pPr>
                      <a:r>
                        <a:rPr lang="en-US" sz="2000" b="1" dirty="0">
                          <a:latin typeface="Consolas" panose="020B0609020204030204" pitchFamily="49" charset="0"/>
                          <a:cs typeface="Consolas" panose="020B0609020204030204" pitchFamily="49" charset="0"/>
                        </a:rPr>
                        <a:t>11</a:t>
                      </a:r>
                      <a:r>
                        <a:rPr lang="en-US" sz="2000" b="1" baseline="-25000" dirty="0">
                          <a:latin typeface="Consolas" panose="020B0609020204030204" pitchFamily="49" charset="0"/>
                          <a:cs typeface="Consolas" panose="020B0609020204030204" pitchFamily="49" charset="0"/>
                        </a:rPr>
                        <a:t>2</a:t>
                      </a:r>
                      <a:r>
                        <a:rPr lang="en-US" sz="2000" b="1" dirty="0">
                          <a:latin typeface="Consolas" panose="020B0609020204030204" pitchFamily="49" charset="0"/>
                          <a:cs typeface="Consolas" panose="020B0609020204030204" pitchFamily="49" charset="0"/>
                        </a:rPr>
                        <a:t> = 3</a:t>
                      </a:r>
                      <a:r>
                        <a:rPr lang="en-US" sz="2000" b="1" baseline="-25000" dirty="0">
                          <a:latin typeface="Consolas" panose="020B0609020204030204" pitchFamily="49" charset="0"/>
                          <a:cs typeface="Consolas" panose="020B0609020204030204" pitchFamily="49" charset="0"/>
                        </a:rPr>
                        <a:t>10</a:t>
                      </a:r>
                      <a:endParaRPr lang="en-US" sz="2000" b="1" dirty="0">
                        <a:latin typeface="Consolas" panose="020B0609020204030204" pitchFamily="49" charset="0"/>
                        <a:cs typeface="Consolas" panose="020B0609020204030204" pitchFamily="49" charset="0"/>
                      </a:endParaRPr>
                    </a:p>
                  </a:txBody>
                  <a:tcPr/>
                </a:tc>
                <a:extLst>
                  <a:ext uri="{0D108BD9-81ED-4DB2-BD59-A6C34878D82A}">
                    <a16:rowId xmlns:a16="http://schemas.microsoft.com/office/drawing/2014/main" val="595452137"/>
                  </a:ext>
                </a:extLst>
              </a:tr>
            </a:tbl>
          </a:graphicData>
        </a:graphic>
      </p:graphicFrame>
      <p:graphicFrame>
        <p:nvGraphicFramePr>
          <p:cNvPr id="14" name="Table 13">
            <a:extLst>
              <a:ext uri="{FF2B5EF4-FFF2-40B4-BE49-F238E27FC236}">
                <a16:creationId xmlns:a16="http://schemas.microsoft.com/office/drawing/2014/main" id="{3466BCA4-7BB4-3240-9CB8-3EDACEC70F54}"/>
              </a:ext>
            </a:extLst>
          </p:cNvPr>
          <p:cNvGraphicFramePr>
            <a:graphicFrameLocks noGrp="1"/>
          </p:cNvGraphicFramePr>
          <p:nvPr>
            <p:extLst>
              <p:ext uri="{D42A27DB-BD31-4B8C-83A1-F6EECF244321}">
                <p14:modId xmlns:p14="http://schemas.microsoft.com/office/powerpoint/2010/main" val="3950930153"/>
              </p:ext>
            </p:extLst>
          </p:nvPr>
        </p:nvGraphicFramePr>
        <p:xfrm>
          <a:off x="304800" y="4518660"/>
          <a:ext cx="3276600" cy="396240"/>
        </p:xfrm>
        <a:graphic>
          <a:graphicData uri="http://schemas.openxmlformats.org/drawingml/2006/table">
            <a:tbl>
              <a:tblPr>
                <a:tableStyleId>{21E4AEA4-8DFA-4A89-87EB-49C32662AFE0}</a:tableStyleId>
              </a:tblPr>
              <a:tblGrid>
                <a:gridCol w="1638300">
                  <a:extLst>
                    <a:ext uri="{9D8B030D-6E8A-4147-A177-3AD203B41FA5}">
                      <a16:colId xmlns:a16="http://schemas.microsoft.com/office/drawing/2014/main" val="1450038225"/>
                    </a:ext>
                  </a:extLst>
                </a:gridCol>
                <a:gridCol w="1638300">
                  <a:extLst>
                    <a:ext uri="{9D8B030D-6E8A-4147-A177-3AD203B41FA5}">
                      <a16:colId xmlns:a16="http://schemas.microsoft.com/office/drawing/2014/main" val="3295084924"/>
                    </a:ext>
                  </a:extLst>
                </a:gridCol>
              </a:tblGrid>
              <a:tr h="370840">
                <a:tc>
                  <a:txBody>
                    <a:bodyPr/>
                    <a:lstStyle/>
                    <a:p>
                      <a:pPr algn="ctr"/>
                      <a:r>
                        <a:rPr lang="en-US" sz="2000" b="1" dirty="0">
                          <a:latin typeface="Consolas" panose="020B0609020204030204" pitchFamily="49" charset="0"/>
                          <a:cs typeface="Consolas" panose="020B0609020204030204" pitchFamily="49" charset="0"/>
                        </a:rPr>
                        <a:t>1000</a:t>
                      </a:r>
                      <a:r>
                        <a:rPr lang="en-US" sz="2000" b="1" baseline="-25000" dirty="0">
                          <a:latin typeface="Consolas" panose="020B0609020204030204" pitchFamily="49" charset="0"/>
                          <a:cs typeface="Consolas" panose="020B0609020204030204" pitchFamily="49" charset="0"/>
                        </a:rPr>
                        <a:t>2</a:t>
                      </a:r>
                      <a:r>
                        <a:rPr lang="en-US" sz="2000" b="1" dirty="0">
                          <a:latin typeface="Consolas" panose="020B0609020204030204" pitchFamily="49" charset="0"/>
                          <a:cs typeface="Consolas" panose="020B0609020204030204" pitchFamily="49" charset="0"/>
                        </a:rPr>
                        <a:t> = 8</a:t>
                      </a:r>
                      <a:r>
                        <a:rPr lang="en-US" sz="2000" b="1" baseline="-25000" dirty="0">
                          <a:latin typeface="Consolas" panose="020B0609020204030204" pitchFamily="49" charset="0"/>
                          <a:cs typeface="Consolas" panose="020B0609020204030204" pitchFamily="49" charset="0"/>
                        </a:rPr>
                        <a:t>10</a:t>
                      </a:r>
                      <a:endParaRPr lang="en-US" sz="2000" b="1" dirty="0">
                        <a:latin typeface="Consolas" panose="020B0609020204030204" pitchFamily="49" charset="0"/>
                        <a:cs typeface="Consolas" panose="020B0609020204030204" pitchFamily="49" charset="0"/>
                      </a:endParaRPr>
                    </a:p>
                  </a:txBody>
                  <a:tcPr>
                    <a:solidFill>
                      <a:srgbClr val="E8D0D0"/>
                    </a:solidFill>
                  </a:tcPr>
                </a:tc>
                <a:tc>
                  <a:txBody>
                    <a:bodyPr/>
                    <a:lstStyle/>
                    <a:p>
                      <a:pPr marL="0" marR="0" lvl="0" indent="0" algn="ctr" defTabSz="822960" rtl="0" eaLnBrk="1" fontAlgn="auto" latinLnBrk="0" hangingPunct="1">
                        <a:lnSpc>
                          <a:spcPct val="100000"/>
                        </a:lnSpc>
                        <a:spcBef>
                          <a:spcPts val="0"/>
                        </a:spcBef>
                        <a:spcAft>
                          <a:spcPts val="0"/>
                        </a:spcAft>
                        <a:buClrTx/>
                        <a:buSzTx/>
                        <a:buFontTx/>
                        <a:buNone/>
                        <a:tabLst/>
                        <a:defRPr/>
                      </a:pPr>
                      <a:r>
                        <a:rPr lang="en-US" sz="2000" b="1" dirty="0">
                          <a:latin typeface="Consolas" panose="020B0609020204030204" pitchFamily="49" charset="0"/>
                          <a:cs typeface="Consolas" panose="020B0609020204030204" pitchFamily="49" charset="0"/>
                        </a:rPr>
                        <a:t>00</a:t>
                      </a:r>
                      <a:r>
                        <a:rPr lang="en-US" sz="2000" b="1" baseline="-25000" dirty="0">
                          <a:latin typeface="Consolas" panose="020B0609020204030204" pitchFamily="49" charset="0"/>
                          <a:cs typeface="Consolas" panose="020B0609020204030204" pitchFamily="49" charset="0"/>
                        </a:rPr>
                        <a:t>2</a:t>
                      </a:r>
                      <a:r>
                        <a:rPr lang="en-US" sz="2000" b="1" dirty="0">
                          <a:latin typeface="Consolas" panose="020B0609020204030204" pitchFamily="49" charset="0"/>
                          <a:cs typeface="Consolas" panose="020B0609020204030204" pitchFamily="49" charset="0"/>
                        </a:rPr>
                        <a:t> = 0</a:t>
                      </a:r>
                      <a:r>
                        <a:rPr lang="en-US" sz="2000" b="1" baseline="-25000" dirty="0">
                          <a:latin typeface="Consolas" panose="020B0609020204030204" pitchFamily="49" charset="0"/>
                          <a:cs typeface="Consolas" panose="020B0609020204030204" pitchFamily="49" charset="0"/>
                        </a:rPr>
                        <a:t>10</a:t>
                      </a:r>
                      <a:endParaRPr lang="en-US" sz="2000" b="1" dirty="0">
                        <a:latin typeface="Consolas" panose="020B0609020204030204" pitchFamily="49" charset="0"/>
                        <a:cs typeface="Consolas" panose="020B0609020204030204" pitchFamily="49" charset="0"/>
                      </a:endParaRPr>
                    </a:p>
                  </a:txBody>
                  <a:tcPr>
                    <a:solidFill>
                      <a:srgbClr val="E8D0D0"/>
                    </a:solidFill>
                  </a:tcPr>
                </a:tc>
                <a:extLst>
                  <a:ext uri="{0D108BD9-81ED-4DB2-BD59-A6C34878D82A}">
                    <a16:rowId xmlns:a16="http://schemas.microsoft.com/office/drawing/2014/main" val="595452137"/>
                  </a:ext>
                </a:extLst>
              </a:tr>
            </a:tbl>
          </a:graphicData>
        </a:graphic>
      </p:graphicFrame>
      <p:graphicFrame>
        <p:nvGraphicFramePr>
          <p:cNvPr id="15" name="Table 14">
            <a:extLst>
              <a:ext uri="{FF2B5EF4-FFF2-40B4-BE49-F238E27FC236}">
                <a16:creationId xmlns:a16="http://schemas.microsoft.com/office/drawing/2014/main" id="{55EA38E6-8C96-AA45-8F84-1BA47DE63DC1}"/>
              </a:ext>
            </a:extLst>
          </p:cNvPr>
          <p:cNvGraphicFramePr>
            <a:graphicFrameLocks noGrp="1"/>
          </p:cNvGraphicFramePr>
          <p:nvPr>
            <p:extLst>
              <p:ext uri="{D42A27DB-BD31-4B8C-83A1-F6EECF244321}">
                <p14:modId xmlns:p14="http://schemas.microsoft.com/office/powerpoint/2010/main" val="3724599454"/>
              </p:ext>
            </p:extLst>
          </p:nvPr>
        </p:nvGraphicFramePr>
        <p:xfrm>
          <a:off x="304800" y="4914900"/>
          <a:ext cx="3276600" cy="396240"/>
        </p:xfrm>
        <a:graphic>
          <a:graphicData uri="http://schemas.openxmlformats.org/drawingml/2006/table">
            <a:tbl>
              <a:tblPr>
                <a:tableStyleId>{21E4AEA4-8DFA-4A89-87EB-49C32662AFE0}</a:tableStyleId>
              </a:tblPr>
              <a:tblGrid>
                <a:gridCol w="1638300">
                  <a:extLst>
                    <a:ext uri="{9D8B030D-6E8A-4147-A177-3AD203B41FA5}">
                      <a16:colId xmlns:a16="http://schemas.microsoft.com/office/drawing/2014/main" val="1450038225"/>
                    </a:ext>
                  </a:extLst>
                </a:gridCol>
                <a:gridCol w="1638300">
                  <a:extLst>
                    <a:ext uri="{9D8B030D-6E8A-4147-A177-3AD203B41FA5}">
                      <a16:colId xmlns:a16="http://schemas.microsoft.com/office/drawing/2014/main" val="3295084924"/>
                    </a:ext>
                  </a:extLst>
                </a:gridCol>
              </a:tblGrid>
              <a:tr h="370840">
                <a:tc>
                  <a:txBody>
                    <a:bodyPr/>
                    <a:lstStyle/>
                    <a:p>
                      <a:pPr algn="ctr"/>
                      <a:r>
                        <a:rPr lang="en-US" sz="2000" b="1" dirty="0">
                          <a:latin typeface="Consolas" panose="020B0609020204030204" pitchFamily="49" charset="0"/>
                          <a:cs typeface="Consolas" panose="020B0609020204030204" pitchFamily="49" charset="0"/>
                        </a:rPr>
                        <a:t>1001</a:t>
                      </a:r>
                      <a:r>
                        <a:rPr lang="en-US" sz="2000" b="1" baseline="-25000" dirty="0">
                          <a:latin typeface="Consolas" panose="020B0609020204030204" pitchFamily="49" charset="0"/>
                          <a:cs typeface="Consolas" panose="020B0609020204030204" pitchFamily="49" charset="0"/>
                        </a:rPr>
                        <a:t>2</a:t>
                      </a:r>
                      <a:r>
                        <a:rPr lang="en-US" sz="2000" b="1" dirty="0">
                          <a:latin typeface="Consolas" panose="020B0609020204030204" pitchFamily="49" charset="0"/>
                          <a:cs typeface="Consolas" panose="020B0609020204030204" pitchFamily="49" charset="0"/>
                        </a:rPr>
                        <a:t> = 9</a:t>
                      </a:r>
                      <a:r>
                        <a:rPr lang="en-US" sz="2000" b="1" baseline="-25000" dirty="0">
                          <a:latin typeface="Consolas" panose="020B0609020204030204" pitchFamily="49" charset="0"/>
                          <a:cs typeface="Consolas" panose="020B0609020204030204" pitchFamily="49" charset="0"/>
                        </a:rPr>
                        <a:t>10</a:t>
                      </a:r>
                      <a:endParaRPr lang="en-US" sz="2000" b="1" dirty="0">
                        <a:latin typeface="Consolas" panose="020B0609020204030204" pitchFamily="49" charset="0"/>
                        <a:cs typeface="Consolas" panose="020B0609020204030204" pitchFamily="49" charset="0"/>
                      </a:endParaRPr>
                    </a:p>
                  </a:txBody>
                  <a:tcPr/>
                </a:tc>
                <a:tc>
                  <a:txBody>
                    <a:bodyPr/>
                    <a:lstStyle/>
                    <a:p>
                      <a:pPr marL="0" marR="0" lvl="0" indent="0" algn="ctr" defTabSz="822960" rtl="0" eaLnBrk="1" fontAlgn="auto" latinLnBrk="0" hangingPunct="1">
                        <a:lnSpc>
                          <a:spcPct val="100000"/>
                        </a:lnSpc>
                        <a:spcBef>
                          <a:spcPts val="0"/>
                        </a:spcBef>
                        <a:spcAft>
                          <a:spcPts val="0"/>
                        </a:spcAft>
                        <a:buClrTx/>
                        <a:buSzTx/>
                        <a:buFontTx/>
                        <a:buNone/>
                        <a:tabLst/>
                        <a:defRPr/>
                      </a:pPr>
                      <a:r>
                        <a:rPr lang="en-US" sz="2000" b="1" dirty="0">
                          <a:latin typeface="Consolas" panose="020B0609020204030204" pitchFamily="49" charset="0"/>
                          <a:cs typeface="Consolas" panose="020B0609020204030204" pitchFamily="49" charset="0"/>
                        </a:rPr>
                        <a:t>01</a:t>
                      </a:r>
                      <a:r>
                        <a:rPr lang="en-US" sz="2000" b="1" baseline="-25000" dirty="0">
                          <a:latin typeface="Consolas" panose="020B0609020204030204" pitchFamily="49" charset="0"/>
                          <a:cs typeface="Consolas" panose="020B0609020204030204" pitchFamily="49" charset="0"/>
                        </a:rPr>
                        <a:t>2</a:t>
                      </a:r>
                      <a:r>
                        <a:rPr lang="en-US" sz="2000" b="1" dirty="0">
                          <a:latin typeface="Consolas" panose="020B0609020204030204" pitchFamily="49" charset="0"/>
                          <a:cs typeface="Consolas" panose="020B0609020204030204" pitchFamily="49" charset="0"/>
                        </a:rPr>
                        <a:t> = 1</a:t>
                      </a:r>
                      <a:r>
                        <a:rPr lang="en-US" sz="2000" b="1" baseline="-25000" dirty="0">
                          <a:latin typeface="Consolas" panose="020B0609020204030204" pitchFamily="49" charset="0"/>
                          <a:cs typeface="Consolas" panose="020B0609020204030204" pitchFamily="49" charset="0"/>
                        </a:rPr>
                        <a:t>10</a:t>
                      </a:r>
                      <a:endParaRPr lang="en-US" sz="2000" b="1" dirty="0">
                        <a:latin typeface="Consolas" panose="020B0609020204030204" pitchFamily="49" charset="0"/>
                        <a:cs typeface="Consolas" panose="020B0609020204030204" pitchFamily="49" charset="0"/>
                      </a:endParaRPr>
                    </a:p>
                  </a:txBody>
                  <a:tcPr/>
                </a:tc>
                <a:extLst>
                  <a:ext uri="{0D108BD9-81ED-4DB2-BD59-A6C34878D82A}">
                    <a16:rowId xmlns:a16="http://schemas.microsoft.com/office/drawing/2014/main" val="595452137"/>
                  </a:ext>
                </a:extLst>
              </a:tr>
            </a:tbl>
          </a:graphicData>
        </a:graphic>
      </p:graphicFrame>
      <p:sp>
        <p:nvSpPr>
          <p:cNvPr id="16" name="TextBox 15">
            <a:extLst>
              <a:ext uri="{FF2B5EF4-FFF2-40B4-BE49-F238E27FC236}">
                <a16:creationId xmlns:a16="http://schemas.microsoft.com/office/drawing/2014/main" id="{3E8F8418-E424-D94E-B4E5-9A0A13D703A8}"/>
              </a:ext>
            </a:extLst>
          </p:cNvPr>
          <p:cNvSpPr txBox="1"/>
          <p:nvPr/>
        </p:nvSpPr>
        <p:spPr>
          <a:xfrm>
            <a:off x="4191000" y="1112048"/>
            <a:ext cx="4419600" cy="1107996"/>
          </a:xfrm>
          <a:prstGeom prst="rect">
            <a:avLst/>
          </a:prstGeom>
          <a:noFill/>
        </p:spPr>
        <p:txBody>
          <a:bodyPr wrap="square" rtlCol="0">
            <a:spAutoFit/>
          </a:bodyPr>
          <a:lstStyle/>
          <a:p>
            <a:pPr algn="ctr"/>
            <a:r>
              <a:rPr lang="en-US" sz="2200" dirty="0"/>
              <a:t>the value you get after truncation to </a:t>
            </a:r>
            <a:r>
              <a:rPr lang="en-US" sz="2200" i="1" dirty="0"/>
              <a:t>n</a:t>
            </a:r>
            <a:r>
              <a:rPr lang="en-US" sz="2200" dirty="0"/>
              <a:t> bits is not arbitrary. </a:t>
            </a:r>
            <a:r>
              <a:rPr lang="en-US" sz="2200" b="1" dirty="0">
                <a:solidFill>
                  <a:srgbClr val="FF0000"/>
                </a:solidFill>
              </a:rPr>
              <a:t>it is the original number </a:t>
            </a:r>
            <a:r>
              <a:rPr lang="en-US" sz="2200" b="1" i="1" dirty="0">
                <a:solidFill>
                  <a:srgbClr val="FF0000"/>
                </a:solidFill>
              </a:rPr>
              <a:t>modulo 2</a:t>
            </a:r>
            <a:r>
              <a:rPr lang="en-US" sz="2200" b="1" i="1" baseline="30000" dirty="0">
                <a:solidFill>
                  <a:srgbClr val="FF0000"/>
                </a:solidFill>
              </a:rPr>
              <a:t>n</a:t>
            </a:r>
            <a:r>
              <a:rPr lang="en-US" sz="2200" b="1" i="1" dirty="0">
                <a:solidFill>
                  <a:srgbClr val="FF0000"/>
                </a:solidFill>
              </a:rPr>
              <a:t>!</a:t>
            </a:r>
            <a:endParaRPr lang="en-US" sz="2200" dirty="0">
              <a:solidFill>
                <a:srgbClr val="FF0000"/>
              </a:solidFill>
            </a:endParaRPr>
          </a:p>
        </p:txBody>
      </p:sp>
      <p:sp>
        <p:nvSpPr>
          <p:cNvPr id="17" name="TextBox 16">
            <a:extLst>
              <a:ext uri="{FF2B5EF4-FFF2-40B4-BE49-F238E27FC236}">
                <a16:creationId xmlns:a16="http://schemas.microsoft.com/office/drawing/2014/main" id="{66A294E1-31D1-8644-9992-374F43ABD48D}"/>
              </a:ext>
            </a:extLst>
          </p:cNvPr>
          <p:cNvSpPr txBox="1"/>
          <p:nvPr/>
        </p:nvSpPr>
        <p:spPr>
          <a:xfrm>
            <a:off x="3810000" y="2537460"/>
            <a:ext cx="5181600" cy="769441"/>
          </a:xfrm>
          <a:prstGeom prst="rect">
            <a:avLst/>
          </a:prstGeom>
          <a:noFill/>
        </p:spPr>
        <p:txBody>
          <a:bodyPr wrap="square" rtlCol="0">
            <a:spAutoFit/>
          </a:bodyPr>
          <a:lstStyle/>
          <a:p>
            <a:pPr algn="ctr"/>
            <a:r>
              <a:rPr lang="en-US" sz="2200" dirty="0"/>
              <a:t>here, </a:t>
            </a:r>
            <a:r>
              <a:rPr lang="en-US" sz="2200" i="1" dirty="0"/>
              <a:t>n</a:t>
            </a:r>
            <a:r>
              <a:rPr lang="en-US" sz="2200" dirty="0"/>
              <a:t> = 2, so the truncated values are the original numbers modulo 2</a:t>
            </a:r>
            <a:r>
              <a:rPr lang="en-US" sz="2200" baseline="30000" dirty="0"/>
              <a:t>2</a:t>
            </a:r>
            <a:r>
              <a:rPr lang="en-US" sz="2200" dirty="0"/>
              <a:t> = 4.</a:t>
            </a:r>
            <a:endParaRPr lang="en-US" sz="2200" dirty="0">
              <a:solidFill>
                <a:srgbClr val="FF0000"/>
              </a:solidFill>
            </a:endParaRPr>
          </a:p>
        </p:txBody>
      </p:sp>
      <p:sp>
        <p:nvSpPr>
          <p:cNvPr id="18" name="TextBox 17">
            <a:extLst>
              <a:ext uri="{FF2B5EF4-FFF2-40B4-BE49-F238E27FC236}">
                <a16:creationId xmlns:a16="http://schemas.microsoft.com/office/drawing/2014/main" id="{1862B0D5-39AB-D445-ACBA-ECB5DBE4D312}"/>
              </a:ext>
            </a:extLst>
          </p:cNvPr>
          <p:cNvSpPr txBox="1"/>
          <p:nvPr/>
        </p:nvSpPr>
        <p:spPr>
          <a:xfrm>
            <a:off x="4495800" y="3468350"/>
            <a:ext cx="3810000" cy="1446550"/>
          </a:xfrm>
          <a:prstGeom prst="rect">
            <a:avLst/>
          </a:prstGeom>
          <a:noFill/>
        </p:spPr>
        <p:txBody>
          <a:bodyPr wrap="square" rtlCol="0">
            <a:spAutoFit/>
          </a:bodyPr>
          <a:lstStyle/>
          <a:p>
            <a:pPr algn="ctr"/>
            <a:r>
              <a:rPr lang="en-US" sz="2200" dirty="0"/>
              <a:t>remember when we tried to do unsigned </a:t>
            </a:r>
            <a:r>
              <a:rPr lang="en-US" sz="2200" b="1" dirty="0">
                <a:latin typeface="Consolas" panose="020B0609020204030204" pitchFamily="49" charset="0"/>
                <a:cs typeface="Consolas" panose="020B0609020204030204" pitchFamily="49" charset="0"/>
              </a:rPr>
              <a:t>1111</a:t>
            </a:r>
            <a:r>
              <a:rPr lang="en-US" sz="2200" b="1" baseline="-25000" dirty="0">
                <a:latin typeface="Consolas" panose="020B0609020204030204" pitchFamily="49" charset="0"/>
                <a:cs typeface="Consolas" panose="020B0609020204030204" pitchFamily="49" charset="0"/>
              </a:rPr>
              <a:t>2</a:t>
            </a:r>
            <a:r>
              <a:rPr lang="en-US" sz="2200" dirty="0"/>
              <a:t> + </a:t>
            </a:r>
            <a:r>
              <a:rPr lang="en-US" sz="2200" b="1" dirty="0">
                <a:latin typeface="Consolas" panose="020B0609020204030204" pitchFamily="49" charset="0"/>
                <a:cs typeface="Consolas" panose="020B0609020204030204" pitchFamily="49" charset="0"/>
              </a:rPr>
              <a:t>0001</a:t>
            </a:r>
            <a:r>
              <a:rPr lang="en-US" sz="2200" b="1" baseline="-25000" dirty="0">
                <a:latin typeface="Consolas" panose="020B0609020204030204" pitchFamily="49" charset="0"/>
                <a:cs typeface="Consolas" panose="020B0609020204030204" pitchFamily="49" charset="0"/>
              </a:rPr>
              <a:t>2</a:t>
            </a:r>
            <a:r>
              <a:rPr lang="en-US" sz="2200" dirty="0"/>
              <a:t>? </a:t>
            </a:r>
            <a:r>
              <a:rPr lang="en-US" sz="2200" i="1" dirty="0"/>
              <a:t>what happens if we truncate the result to 4 bits?</a:t>
            </a:r>
            <a:endParaRPr lang="en-US" sz="2200" dirty="0">
              <a:solidFill>
                <a:srgbClr val="FF0000"/>
              </a:solidFill>
            </a:endParaRPr>
          </a:p>
        </p:txBody>
      </p:sp>
    </p:spTree>
    <p:extLst>
      <p:ext uri="{BB962C8B-B14F-4D97-AF65-F5344CB8AC3E}">
        <p14:creationId xmlns:p14="http://schemas.microsoft.com/office/powerpoint/2010/main" val="304721989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4"/>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5"/>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6"/>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7"/>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7" grpId="0"/>
      <p:bldP spid="18"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Integers aren’t on a line, they’re on a </a:t>
            </a:r>
            <a:r>
              <a:rPr lang="en-US" i="1" dirty="0"/>
              <a:t>circle!</a:t>
            </a:r>
          </a:p>
        </p:txBody>
      </p:sp>
      <p:sp>
        <p:nvSpPr>
          <p:cNvPr id="3" name="Content Placeholder 2"/>
          <p:cNvSpPr>
            <a:spLocks noGrp="1"/>
          </p:cNvSpPr>
          <p:nvPr>
            <p:ph idx="1"/>
          </p:nvPr>
        </p:nvSpPr>
        <p:spPr>
          <a:xfrm>
            <a:off x="152400" y="495302"/>
            <a:ext cx="8991600" cy="482372"/>
          </a:xfrm>
        </p:spPr>
        <p:txBody>
          <a:bodyPr>
            <a:normAutofit/>
          </a:bodyPr>
          <a:lstStyle/>
          <a:p>
            <a:r>
              <a:rPr lang="en-US" dirty="0"/>
              <a:t>because of this behavior, integers </a:t>
            </a:r>
            <a:r>
              <a:rPr lang="en-US" b="1" dirty="0"/>
              <a:t>wrap around, </a:t>
            </a:r>
            <a:r>
              <a:rPr lang="en-US" dirty="0"/>
              <a:t>like on a clock.</a:t>
            </a:r>
          </a:p>
        </p:txBody>
      </p:sp>
      <p:sp>
        <p:nvSpPr>
          <p:cNvPr id="4" name="Footer Placeholder 3"/>
          <p:cNvSpPr>
            <a:spLocks noGrp="1"/>
          </p:cNvSpPr>
          <p:nvPr>
            <p:ph type="ftr" sz="quarter" idx="11"/>
          </p:nvPr>
        </p:nvSpPr>
        <p:spPr/>
        <p:txBody>
          <a:bodyPr/>
          <a:lstStyle/>
          <a:p>
            <a:r>
              <a:rPr lang="is-IS"/>
              <a:t>CS447</a:t>
            </a:r>
            <a:endParaRPr lang="en-US"/>
          </a:p>
        </p:txBody>
      </p:sp>
      <p:sp>
        <p:nvSpPr>
          <p:cNvPr id="5" name="Slide Number Placeholder 4"/>
          <p:cNvSpPr>
            <a:spLocks noGrp="1"/>
          </p:cNvSpPr>
          <p:nvPr>
            <p:ph type="sldNum" sz="quarter" idx="12"/>
          </p:nvPr>
        </p:nvSpPr>
        <p:spPr/>
        <p:txBody>
          <a:bodyPr/>
          <a:lstStyle/>
          <a:p>
            <a:fld id="{3552B95B-556F-44BD-91A5-D80C1B9E2BB3}" type="slidenum">
              <a:rPr lang="en-US" smtClean="0"/>
              <a:pPr/>
              <a:t>18</a:t>
            </a:fld>
            <a:endParaRPr lang="en-US"/>
          </a:p>
        </p:txBody>
      </p:sp>
      <p:grpSp>
        <p:nvGrpSpPr>
          <p:cNvPr id="58" name="Group 57"/>
          <p:cNvGrpSpPr/>
          <p:nvPr/>
        </p:nvGrpSpPr>
        <p:grpSpPr>
          <a:xfrm>
            <a:off x="296752" y="1028700"/>
            <a:ext cx="3073188" cy="3376643"/>
            <a:chOff x="531123" y="1426189"/>
            <a:chExt cx="3073188" cy="3376643"/>
          </a:xfrm>
        </p:grpSpPr>
        <p:grpSp>
          <p:nvGrpSpPr>
            <p:cNvPr id="32" name="Group 31"/>
            <p:cNvGrpSpPr/>
            <p:nvPr/>
          </p:nvGrpSpPr>
          <p:grpSpPr>
            <a:xfrm>
              <a:off x="557403" y="1841268"/>
              <a:ext cx="3020628" cy="2961564"/>
              <a:chOff x="583683" y="1841268"/>
              <a:chExt cx="3020628" cy="2961564"/>
            </a:xfrm>
          </p:grpSpPr>
          <p:sp>
            <p:nvSpPr>
              <p:cNvPr id="13" name="Oval 12"/>
              <p:cNvSpPr/>
              <p:nvPr/>
            </p:nvSpPr>
            <p:spPr>
              <a:xfrm>
                <a:off x="1062567" y="2225384"/>
                <a:ext cx="2133600" cy="2127761"/>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1948869" y="1841268"/>
                <a:ext cx="360996" cy="461665"/>
              </a:xfrm>
              <a:prstGeom prst="rect">
                <a:avLst/>
              </a:prstGeom>
              <a:noFill/>
            </p:spPr>
            <p:txBody>
              <a:bodyPr wrap="none" rtlCol="0">
                <a:spAutoFit/>
              </a:bodyPr>
              <a:lstStyle/>
              <a:p>
                <a:pPr algn="ctr"/>
                <a:r>
                  <a:rPr lang="en-US" sz="2400" b="1" dirty="0">
                    <a:latin typeface="Consolas" charset="0"/>
                    <a:ea typeface="Consolas" charset="0"/>
                    <a:cs typeface="Consolas" charset="0"/>
                  </a:rPr>
                  <a:t>0</a:t>
                </a:r>
              </a:p>
            </p:txBody>
          </p:sp>
          <p:sp>
            <p:nvSpPr>
              <p:cNvPr id="15" name="TextBox 14"/>
              <p:cNvSpPr txBox="1"/>
              <p:nvPr/>
            </p:nvSpPr>
            <p:spPr>
              <a:xfrm>
                <a:off x="2438400" y="1896301"/>
                <a:ext cx="360996" cy="461665"/>
              </a:xfrm>
              <a:prstGeom prst="rect">
                <a:avLst/>
              </a:prstGeom>
              <a:noFill/>
            </p:spPr>
            <p:txBody>
              <a:bodyPr wrap="none" rtlCol="0">
                <a:spAutoFit/>
              </a:bodyPr>
              <a:lstStyle/>
              <a:p>
                <a:pPr algn="ctr"/>
                <a:r>
                  <a:rPr lang="en-US" sz="2400" b="1" dirty="0">
                    <a:latin typeface="Consolas" charset="0"/>
                    <a:ea typeface="Consolas" charset="0"/>
                    <a:cs typeface="Consolas" charset="0"/>
                  </a:rPr>
                  <a:t>1</a:t>
                </a:r>
              </a:p>
            </p:txBody>
          </p:sp>
          <p:sp>
            <p:nvSpPr>
              <p:cNvPr id="16" name="TextBox 15"/>
              <p:cNvSpPr txBox="1"/>
              <p:nvPr/>
            </p:nvSpPr>
            <p:spPr>
              <a:xfrm>
                <a:off x="2895600" y="2212568"/>
                <a:ext cx="360996" cy="461665"/>
              </a:xfrm>
              <a:prstGeom prst="rect">
                <a:avLst/>
              </a:prstGeom>
              <a:noFill/>
            </p:spPr>
            <p:txBody>
              <a:bodyPr wrap="none" rtlCol="0">
                <a:spAutoFit/>
              </a:bodyPr>
              <a:lstStyle/>
              <a:p>
                <a:pPr algn="ctr"/>
                <a:r>
                  <a:rPr lang="en-US" sz="2400" b="1" dirty="0">
                    <a:latin typeface="Consolas" charset="0"/>
                    <a:ea typeface="Consolas" charset="0"/>
                    <a:cs typeface="Consolas" charset="0"/>
                  </a:rPr>
                  <a:t>2</a:t>
                </a:r>
              </a:p>
            </p:txBody>
          </p:sp>
          <p:sp>
            <p:nvSpPr>
              <p:cNvPr id="17" name="TextBox 16"/>
              <p:cNvSpPr txBox="1"/>
              <p:nvPr/>
            </p:nvSpPr>
            <p:spPr>
              <a:xfrm>
                <a:off x="3160183" y="2607733"/>
                <a:ext cx="360996" cy="461665"/>
              </a:xfrm>
              <a:prstGeom prst="rect">
                <a:avLst/>
              </a:prstGeom>
              <a:noFill/>
            </p:spPr>
            <p:txBody>
              <a:bodyPr wrap="none" rtlCol="0">
                <a:spAutoFit/>
              </a:bodyPr>
              <a:lstStyle/>
              <a:p>
                <a:pPr algn="ctr"/>
                <a:r>
                  <a:rPr lang="en-US" sz="2400" b="1" dirty="0">
                    <a:latin typeface="Consolas" charset="0"/>
                    <a:ea typeface="Consolas" charset="0"/>
                    <a:cs typeface="Consolas" charset="0"/>
                  </a:rPr>
                  <a:t>3</a:t>
                </a:r>
              </a:p>
            </p:txBody>
          </p:sp>
          <p:sp>
            <p:nvSpPr>
              <p:cNvPr id="18" name="TextBox 17"/>
              <p:cNvSpPr txBox="1"/>
              <p:nvPr/>
            </p:nvSpPr>
            <p:spPr>
              <a:xfrm>
                <a:off x="3243315" y="3091636"/>
                <a:ext cx="360996" cy="461665"/>
              </a:xfrm>
              <a:prstGeom prst="rect">
                <a:avLst/>
              </a:prstGeom>
              <a:noFill/>
            </p:spPr>
            <p:txBody>
              <a:bodyPr wrap="none" rtlCol="0">
                <a:spAutoFit/>
              </a:bodyPr>
              <a:lstStyle/>
              <a:p>
                <a:pPr algn="ctr"/>
                <a:r>
                  <a:rPr lang="en-US" sz="2400" b="1" dirty="0">
                    <a:latin typeface="Consolas" charset="0"/>
                    <a:ea typeface="Consolas" charset="0"/>
                    <a:cs typeface="Consolas" charset="0"/>
                  </a:rPr>
                  <a:t>4</a:t>
                </a:r>
              </a:p>
            </p:txBody>
          </p:sp>
          <p:sp>
            <p:nvSpPr>
              <p:cNvPr id="19" name="TextBox 18"/>
              <p:cNvSpPr txBox="1"/>
              <p:nvPr/>
            </p:nvSpPr>
            <p:spPr>
              <a:xfrm>
                <a:off x="3139017" y="3553301"/>
                <a:ext cx="360996" cy="461665"/>
              </a:xfrm>
              <a:prstGeom prst="rect">
                <a:avLst/>
              </a:prstGeom>
              <a:noFill/>
            </p:spPr>
            <p:txBody>
              <a:bodyPr wrap="none" rtlCol="0">
                <a:spAutoFit/>
              </a:bodyPr>
              <a:lstStyle/>
              <a:p>
                <a:pPr algn="ctr"/>
                <a:r>
                  <a:rPr lang="en-US" sz="2400" b="1" dirty="0">
                    <a:latin typeface="Consolas" charset="0"/>
                    <a:ea typeface="Consolas" charset="0"/>
                    <a:cs typeface="Consolas" charset="0"/>
                  </a:rPr>
                  <a:t>5</a:t>
                </a:r>
              </a:p>
            </p:txBody>
          </p:sp>
          <p:sp>
            <p:nvSpPr>
              <p:cNvPr id="20" name="TextBox 19"/>
              <p:cNvSpPr txBox="1"/>
              <p:nvPr/>
            </p:nvSpPr>
            <p:spPr>
              <a:xfrm>
                <a:off x="2871735" y="3948466"/>
                <a:ext cx="360996" cy="461665"/>
              </a:xfrm>
              <a:prstGeom prst="rect">
                <a:avLst/>
              </a:prstGeom>
              <a:noFill/>
            </p:spPr>
            <p:txBody>
              <a:bodyPr wrap="none" rtlCol="0">
                <a:spAutoFit/>
              </a:bodyPr>
              <a:lstStyle/>
              <a:p>
                <a:pPr algn="ctr"/>
                <a:r>
                  <a:rPr lang="en-US" sz="2400" b="1" dirty="0">
                    <a:latin typeface="Consolas" charset="0"/>
                    <a:ea typeface="Consolas" charset="0"/>
                    <a:cs typeface="Consolas" charset="0"/>
                  </a:rPr>
                  <a:t>6</a:t>
                </a:r>
              </a:p>
            </p:txBody>
          </p:sp>
          <p:sp>
            <p:nvSpPr>
              <p:cNvPr id="21" name="TextBox 20"/>
              <p:cNvSpPr txBox="1"/>
              <p:nvPr/>
            </p:nvSpPr>
            <p:spPr>
              <a:xfrm>
                <a:off x="2463591" y="4275596"/>
                <a:ext cx="360996" cy="461665"/>
              </a:xfrm>
              <a:prstGeom prst="rect">
                <a:avLst/>
              </a:prstGeom>
              <a:noFill/>
            </p:spPr>
            <p:txBody>
              <a:bodyPr wrap="none" rtlCol="0">
                <a:spAutoFit/>
              </a:bodyPr>
              <a:lstStyle/>
              <a:p>
                <a:pPr algn="ctr"/>
                <a:r>
                  <a:rPr lang="en-US" sz="2400" b="1" dirty="0">
                    <a:latin typeface="Consolas" charset="0"/>
                    <a:ea typeface="Consolas" charset="0"/>
                    <a:cs typeface="Consolas" charset="0"/>
                  </a:rPr>
                  <a:t>7</a:t>
                </a:r>
              </a:p>
            </p:txBody>
          </p:sp>
          <p:sp>
            <p:nvSpPr>
              <p:cNvPr id="22" name="TextBox 21"/>
              <p:cNvSpPr txBox="1"/>
              <p:nvPr/>
            </p:nvSpPr>
            <p:spPr>
              <a:xfrm>
                <a:off x="1975595" y="4341167"/>
                <a:ext cx="360996" cy="461665"/>
              </a:xfrm>
              <a:prstGeom prst="rect">
                <a:avLst/>
              </a:prstGeom>
              <a:noFill/>
            </p:spPr>
            <p:txBody>
              <a:bodyPr wrap="none" rtlCol="0">
                <a:spAutoFit/>
              </a:bodyPr>
              <a:lstStyle/>
              <a:p>
                <a:pPr algn="ctr"/>
                <a:r>
                  <a:rPr lang="en-US" sz="2400" b="1" dirty="0">
                    <a:latin typeface="Consolas" charset="0"/>
                    <a:ea typeface="Consolas" charset="0"/>
                    <a:cs typeface="Consolas" charset="0"/>
                  </a:rPr>
                  <a:t>8</a:t>
                </a:r>
              </a:p>
            </p:txBody>
          </p:sp>
          <p:sp>
            <p:nvSpPr>
              <p:cNvPr id="23" name="TextBox 22"/>
              <p:cNvSpPr txBox="1"/>
              <p:nvPr/>
            </p:nvSpPr>
            <p:spPr>
              <a:xfrm>
                <a:off x="1496490" y="4219399"/>
                <a:ext cx="360996" cy="461665"/>
              </a:xfrm>
              <a:prstGeom prst="rect">
                <a:avLst/>
              </a:prstGeom>
              <a:noFill/>
            </p:spPr>
            <p:txBody>
              <a:bodyPr wrap="none" rtlCol="0">
                <a:spAutoFit/>
              </a:bodyPr>
              <a:lstStyle/>
              <a:p>
                <a:pPr algn="ctr"/>
                <a:r>
                  <a:rPr lang="en-US" sz="2400" b="1" dirty="0">
                    <a:latin typeface="Consolas" charset="0"/>
                    <a:ea typeface="Consolas" charset="0"/>
                    <a:cs typeface="Consolas" charset="0"/>
                  </a:rPr>
                  <a:t>9</a:t>
                </a:r>
              </a:p>
            </p:txBody>
          </p:sp>
          <p:sp>
            <p:nvSpPr>
              <p:cNvPr id="24" name="TextBox 23"/>
              <p:cNvSpPr txBox="1"/>
              <p:nvPr/>
            </p:nvSpPr>
            <p:spPr>
              <a:xfrm>
                <a:off x="950022" y="3979332"/>
                <a:ext cx="524503" cy="461665"/>
              </a:xfrm>
              <a:prstGeom prst="rect">
                <a:avLst/>
              </a:prstGeom>
              <a:noFill/>
            </p:spPr>
            <p:txBody>
              <a:bodyPr wrap="none" rtlCol="0">
                <a:spAutoFit/>
              </a:bodyPr>
              <a:lstStyle/>
              <a:p>
                <a:pPr algn="ctr"/>
                <a:r>
                  <a:rPr lang="en-US" sz="2400" b="1" dirty="0">
                    <a:latin typeface="Consolas" charset="0"/>
                    <a:ea typeface="Consolas" charset="0"/>
                    <a:cs typeface="Consolas" charset="0"/>
                  </a:rPr>
                  <a:t>10</a:t>
                </a:r>
              </a:p>
            </p:txBody>
          </p:sp>
          <p:sp>
            <p:nvSpPr>
              <p:cNvPr id="25" name="TextBox 24"/>
              <p:cNvSpPr txBox="1"/>
              <p:nvPr/>
            </p:nvSpPr>
            <p:spPr>
              <a:xfrm>
                <a:off x="665805" y="3517667"/>
                <a:ext cx="524503" cy="461665"/>
              </a:xfrm>
              <a:prstGeom prst="rect">
                <a:avLst/>
              </a:prstGeom>
              <a:noFill/>
            </p:spPr>
            <p:txBody>
              <a:bodyPr wrap="none" rtlCol="0">
                <a:spAutoFit/>
              </a:bodyPr>
              <a:lstStyle/>
              <a:p>
                <a:pPr algn="ctr"/>
                <a:r>
                  <a:rPr lang="en-US" sz="2400" b="1" dirty="0">
                    <a:latin typeface="Consolas" charset="0"/>
                    <a:ea typeface="Consolas" charset="0"/>
                    <a:cs typeface="Consolas" charset="0"/>
                  </a:rPr>
                  <a:t>11</a:t>
                </a:r>
              </a:p>
            </p:txBody>
          </p:sp>
          <p:sp>
            <p:nvSpPr>
              <p:cNvPr id="26" name="TextBox 25"/>
              <p:cNvSpPr txBox="1"/>
              <p:nvPr/>
            </p:nvSpPr>
            <p:spPr>
              <a:xfrm>
                <a:off x="583683" y="3065748"/>
                <a:ext cx="524503" cy="461665"/>
              </a:xfrm>
              <a:prstGeom prst="rect">
                <a:avLst/>
              </a:prstGeom>
              <a:noFill/>
            </p:spPr>
            <p:txBody>
              <a:bodyPr wrap="none" rtlCol="0">
                <a:spAutoFit/>
              </a:bodyPr>
              <a:lstStyle/>
              <a:p>
                <a:pPr algn="ctr"/>
                <a:r>
                  <a:rPr lang="en-US" sz="2400" b="1" dirty="0">
                    <a:latin typeface="Consolas" charset="0"/>
                    <a:ea typeface="Consolas" charset="0"/>
                    <a:cs typeface="Consolas" charset="0"/>
                  </a:rPr>
                  <a:t>12</a:t>
                </a:r>
              </a:p>
            </p:txBody>
          </p:sp>
          <p:sp>
            <p:nvSpPr>
              <p:cNvPr id="27" name="TextBox 26"/>
              <p:cNvSpPr txBox="1"/>
              <p:nvPr/>
            </p:nvSpPr>
            <p:spPr>
              <a:xfrm>
                <a:off x="665804" y="2594337"/>
                <a:ext cx="524503" cy="461665"/>
              </a:xfrm>
              <a:prstGeom prst="rect">
                <a:avLst/>
              </a:prstGeom>
              <a:noFill/>
            </p:spPr>
            <p:txBody>
              <a:bodyPr wrap="none" rtlCol="0">
                <a:spAutoFit/>
              </a:bodyPr>
              <a:lstStyle/>
              <a:p>
                <a:pPr algn="ctr"/>
                <a:r>
                  <a:rPr lang="en-US" sz="2400" b="1" dirty="0">
                    <a:latin typeface="Consolas" charset="0"/>
                    <a:ea typeface="Consolas" charset="0"/>
                    <a:cs typeface="Consolas" charset="0"/>
                  </a:rPr>
                  <a:t>13</a:t>
                </a:r>
              </a:p>
            </p:txBody>
          </p:sp>
          <p:sp>
            <p:nvSpPr>
              <p:cNvPr id="28" name="TextBox 27"/>
              <p:cNvSpPr txBox="1"/>
              <p:nvPr/>
            </p:nvSpPr>
            <p:spPr>
              <a:xfrm>
                <a:off x="935464" y="2176102"/>
                <a:ext cx="524503" cy="461665"/>
              </a:xfrm>
              <a:prstGeom prst="rect">
                <a:avLst/>
              </a:prstGeom>
              <a:noFill/>
            </p:spPr>
            <p:txBody>
              <a:bodyPr wrap="none" rtlCol="0">
                <a:spAutoFit/>
              </a:bodyPr>
              <a:lstStyle/>
              <a:p>
                <a:pPr algn="ctr"/>
                <a:r>
                  <a:rPr lang="en-US" sz="2400" b="1" dirty="0">
                    <a:latin typeface="Consolas" charset="0"/>
                    <a:ea typeface="Consolas" charset="0"/>
                    <a:cs typeface="Consolas" charset="0"/>
                  </a:rPr>
                  <a:t>14</a:t>
                </a:r>
              </a:p>
            </p:txBody>
          </p:sp>
          <p:sp>
            <p:nvSpPr>
              <p:cNvPr id="29" name="TextBox 28"/>
              <p:cNvSpPr txBox="1"/>
              <p:nvPr/>
            </p:nvSpPr>
            <p:spPr>
              <a:xfrm>
                <a:off x="1404362" y="1883389"/>
                <a:ext cx="524503" cy="461665"/>
              </a:xfrm>
              <a:prstGeom prst="rect">
                <a:avLst/>
              </a:prstGeom>
              <a:noFill/>
            </p:spPr>
            <p:txBody>
              <a:bodyPr wrap="none" rtlCol="0">
                <a:spAutoFit/>
              </a:bodyPr>
              <a:lstStyle/>
              <a:p>
                <a:pPr algn="ctr"/>
                <a:r>
                  <a:rPr lang="en-US" sz="2400" b="1" dirty="0">
                    <a:latin typeface="Consolas" charset="0"/>
                    <a:ea typeface="Consolas" charset="0"/>
                    <a:cs typeface="Consolas" charset="0"/>
                  </a:rPr>
                  <a:t>15</a:t>
                </a:r>
              </a:p>
            </p:txBody>
          </p:sp>
        </p:grpSp>
        <p:sp>
          <p:nvSpPr>
            <p:cNvPr id="56" name="TextBox 55"/>
            <p:cNvSpPr txBox="1"/>
            <p:nvPr/>
          </p:nvSpPr>
          <p:spPr>
            <a:xfrm>
              <a:off x="531123" y="1426189"/>
              <a:ext cx="3073188" cy="430887"/>
            </a:xfrm>
            <a:prstGeom prst="rect">
              <a:avLst/>
            </a:prstGeom>
            <a:noFill/>
          </p:spPr>
          <p:txBody>
            <a:bodyPr wrap="square" rtlCol="0">
              <a:spAutoFit/>
            </a:bodyPr>
            <a:lstStyle/>
            <a:p>
              <a:pPr algn="ctr"/>
              <a:r>
                <a:rPr lang="en-US" sz="2200" dirty="0"/>
                <a:t>unsigned integers:</a:t>
              </a:r>
            </a:p>
          </p:txBody>
        </p:sp>
      </p:grpSp>
      <p:grpSp>
        <p:nvGrpSpPr>
          <p:cNvPr id="59" name="Group 58"/>
          <p:cNvGrpSpPr/>
          <p:nvPr/>
        </p:nvGrpSpPr>
        <p:grpSpPr>
          <a:xfrm>
            <a:off x="3533578" y="1027998"/>
            <a:ext cx="3095822" cy="3377345"/>
            <a:chOff x="4664444" y="1425905"/>
            <a:chExt cx="3095822" cy="3377345"/>
          </a:xfrm>
        </p:grpSpPr>
        <p:grpSp>
          <p:nvGrpSpPr>
            <p:cNvPr id="33" name="Group 32"/>
            <p:cNvGrpSpPr/>
            <p:nvPr/>
          </p:nvGrpSpPr>
          <p:grpSpPr>
            <a:xfrm>
              <a:off x="4664444" y="1824871"/>
              <a:ext cx="3095822" cy="2978379"/>
              <a:chOff x="508489" y="1824453"/>
              <a:chExt cx="3095822" cy="2978379"/>
            </a:xfrm>
          </p:grpSpPr>
          <p:sp>
            <p:nvSpPr>
              <p:cNvPr id="72" name="Pie 71"/>
              <p:cNvSpPr/>
              <p:nvPr/>
            </p:nvSpPr>
            <p:spPr>
              <a:xfrm>
                <a:off x="1068007" y="2234271"/>
                <a:ext cx="2133600" cy="2127761"/>
              </a:xfrm>
              <a:prstGeom prst="pie">
                <a:avLst>
                  <a:gd name="adj1" fmla="val 4557826"/>
                  <a:gd name="adj2" fmla="val 15388099"/>
                </a:avLst>
              </a:prstGeom>
              <a:solidFill>
                <a:srgbClr val="FF9FA0"/>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Oval 33"/>
              <p:cNvSpPr/>
              <p:nvPr/>
            </p:nvSpPr>
            <p:spPr>
              <a:xfrm>
                <a:off x="1062567" y="2225384"/>
                <a:ext cx="2133600" cy="2127761"/>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p:cNvSpPr txBox="1"/>
              <p:nvPr/>
            </p:nvSpPr>
            <p:spPr>
              <a:xfrm>
                <a:off x="1950664" y="1824453"/>
                <a:ext cx="360996" cy="461665"/>
              </a:xfrm>
              <a:prstGeom prst="rect">
                <a:avLst/>
              </a:prstGeom>
              <a:noFill/>
            </p:spPr>
            <p:txBody>
              <a:bodyPr wrap="none" rtlCol="0">
                <a:spAutoFit/>
              </a:bodyPr>
              <a:lstStyle/>
              <a:p>
                <a:pPr algn="ctr"/>
                <a:r>
                  <a:rPr lang="en-US" sz="2400" b="1" dirty="0">
                    <a:latin typeface="Consolas" charset="0"/>
                    <a:ea typeface="Consolas" charset="0"/>
                    <a:cs typeface="Consolas" charset="0"/>
                  </a:rPr>
                  <a:t>0</a:t>
                </a:r>
              </a:p>
            </p:txBody>
          </p:sp>
          <p:sp>
            <p:nvSpPr>
              <p:cNvPr id="36" name="TextBox 35"/>
              <p:cNvSpPr txBox="1"/>
              <p:nvPr/>
            </p:nvSpPr>
            <p:spPr>
              <a:xfrm>
                <a:off x="2438400" y="1896301"/>
                <a:ext cx="360996" cy="461665"/>
              </a:xfrm>
              <a:prstGeom prst="rect">
                <a:avLst/>
              </a:prstGeom>
              <a:noFill/>
            </p:spPr>
            <p:txBody>
              <a:bodyPr wrap="none" rtlCol="0">
                <a:spAutoFit/>
              </a:bodyPr>
              <a:lstStyle/>
              <a:p>
                <a:pPr algn="ctr"/>
                <a:r>
                  <a:rPr lang="en-US" sz="2400" b="1" dirty="0">
                    <a:latin typeface="Consolas" charset="0"/>
                    <a:ea typeface="Consolas" charset="0"/>
                    <a:cs typeface="Consolas" charset="0"/>
                  </a:rPr>
                  <a:t>1</a:t>
                </a:r>
              </a:p>
            </p:txBody>
          </p:sp>
          <p:sp>
            <p:nvSpPr>
              <p:cNvPr id="37" name="TextBox 36"/>
              <p:cNvSpPr txBox="1"/>
              <p:nvPr/>
            </p:nvSpPr>
            <p:spPr>
              <a:xfrm>
                <a:off x="2895600" y="2212568"/>
                <a:ext cx="360996" cy="461665"/>
              </a:xfrm>
              <a:prstGeom prst="rect">
                <a:avLst/>
              </a:prstGeom>
              <a:noFill/>
            </p:spPr>
            <p:txBody>
              <a:bodyPr wrap="none" rtlCol="0">
                <a:spAutoFit/>
              </a:bodyPr>
              <a:lstStyle/>
              <a:p>
                <a:pPr algn="ctr"/>
                <a:r>
                  <a:rPr lang="en-US" sz="2400" b="1" dirty="0">
                    <a:latin typeface="Consolas" charset="0"/>
                    <a:ea typeface="Consolas" charset="0"/>
                    <a:cs typeface="Consolas" charset="0"/>
                  </a:rPr>
                  <a:t>2</a:t>
                </a:r>
              </a:p>
            </p:txBody>
          </p:sp>
          <p:sp>
            <p:nvSpPr>
              <p:cNvPr id="38" name="TextBox 37"/>
              <p:cNvSpPr txBox="1"/>
              <p:nvPr/>
            </p:nvSpPr>
            <p:spPr>
              <a:xfrm>
                <a:off x="3160183" y="2607733"/>
                <a:ext cx="360996" cy="461665"/>
              </a:xfrm>
              <a:prstGeom prst="rect">
                <a:avLst/>
              </a:prstGeom>
              <a:noFill/>
            </p:spPr>
            <p:txBody>
              <a:bodyPr wrap="none" rtlCol="0">
                <a:spAutoFit/>
              </a:bodyPr>
              <a:lstStyle/>
              <a:p>
                <a:pPr algn="ctr"/>
                <a:r>
                  <a:rPr lang="en-US" sz="2400" b="1" dirty="0">
                    <a:latin typeface="Consolas" charset="0"/>
                    <a:ea typeface="Consolas" charset="0"/>
                    <a:cs typeface="Consolas" charset="0"/>
                  </a:rPr>
                  <a:t>3</a:t>
                </a:r>
              </a:p>
            </p:txBody>
          </p:sp>
          <p:sp>
            <p:nvSpPr>
              <p:cNvPr id="39" name="TextBox 38"/>
              <p:cNvSpPr txBox="1"/>
              <p:nvPr/>
            </p:nvSpPr>
            <p:spPr>
              <a:xfrm>
                <a:off x="3243315" y="3091636"/>
                <a:ext cx="360996" cy="461665"/>
              </a:xfrm>
              <a:prstGeom prst="rect">
                <a:avLst/>
              </a:prstGeom>
              <a:noFill/>
            </p:spPr>
            <p:txBody>
              <a:bodyPr wrap="none" rtlCol="0">
                <a:spAutoFit/>
              </a:bodyPr>
              <a:lstStyle/>
              <a:p>
                <a:pPr algn="ctr"/>
                <a:r>
                  <a:rPr lang="en-US" sz="2400" b="1" dirty="0">
                    <a:latin typeface="Consolas" charset="0"/>
                    <a:ea typeface="Consolas" charset="0"/>
                    <a:cs typeface="Consolas" charset="0"/>
                  </a:rPr>
                  <a:t>4</a:t>
                </a:r>
              </a:p>
            </p:txBody>
          </p:sp>
          <p:sp>
            <p:nvSpPr>
              <p:cNvPr id="40" name="TextBox 39"/>
              <p:cNvSpPr txBox="1"/>
              <p:nvPr/>
            </p:nvSpPr>
            <p:spPr>
              <a:xfrm>
                <a:off x="3139017" y="3553301"/>
                <a:ext cx="360996" cy="461665"/>
              </a:xfrm>
              <a:prstGeom prst="rect">
                <a:avLst/>
              </a:prstGeom>
              <a:noFill/>
            </p:spPr>
            <p:txBody>
              <a:bodyPr wrap="none" rtlCol="0">
                <a:spAutoFit/>
              </a:bodyPr>
              <a:lstStyle/>
              <a:p>
                <a:pPr algn="ctr"/>
                <a:r>
                  <a:rPr lang="en-US" sz="2400" b="1" dirty="0">
                    <a:latin typeface="Consolas" charset="0"/>
                    <a:ea typeface="Consolas" charset="0"/>
                    <a:cs typeface="Consolas" charset="0"/>
                  </a:rPr>
                  <a:t>5</a:t>
                </a:r>
              </a:p>
            </p:txBody>
          </p:sp>
          <p:sp>
            <p:nvSpPr>
              <p:cNvPr id="41" name="TextBox 40"/>
              <p:cNvSpPr txBox="1"/>
              <p:nvPr/>
            </p:nvSpPr>
            <p:spPr>
              <a:xfrm>
                <a:off x="2871735" y="3948466"/>
                <a:ext cx="360996" cy="461665"/>
              </a:xfrm>
              <a:prstGeom prst="rect">
                <a:avLst/>
              </a:prstGeom>
              <a:noFill/>
            </p:spPr>
            <p:txBody>
              <a:bodyPr wrap="none" rtlCol="0">
                <a:spAutoFit/>
              </a:bodyPr>
              <a:lstStyle/>
              <a:p>
                <a:pPr algn="ctr"/>
                <a:r>
                  <a:rPr lang="en-US" sz="2400" b="1" dirty="0">
                    <a:latin typeface="Consolas" charset="0"/>
                    <a:ea typeface="Consolas" charset="0"/>
                    <a:cs typeface="Consolas" charset="0"/>
                  </a:rPr>
                  <a:t>6</a:t>
                </a:r>
              </a:p>
            </p:txBody>
          </p:sp>
          <p:sp>
            <p:nvSpPr>
              <p:cNvPr id="42" name="TextBox 41"/>
              <p:cNvSpPr txBox="1"/>
              <p:nvPr/>
            </p:nvSpPr>
            <p:spPr>
              <a:xfrm>
                <a:off x="2463591" y="4275596"/>
                <a:ext cx="360996" cy="461665"/>
              </a:xfrm>
              <a:prstGeom prst="rect">
                <a:avLst/>
              </a:prstGeom>
              <a:noFill/>
            </p:spPr>
            <p:txBody>
              <a:bodyPr wrap="none" rtlCol="0">
                <a:spAutoFit/>
              </a:bodyPr>
              <a:lstStyle/>
              <a:p>
                <a:pPr algn="ctr"/>
                <a:r>
                  <a:rPr lang="en-US" sz="2400" b="1" dirty="0">
                    <a:latin typeface="Consolas" charset="0"/>
                    <a:ea typeface="Consolas" charset="0"/>
                    <a:cs typeface="Consolas" charset="0"/>
                  </a:rPr>
                  <a:t>7</a:t>
                </a:r>
              </a:p>
            </p:txBody>
          </p:sp>
          <p:sp>
            <p:nvSpPr>
              <p:cNvPr id="43" name="TextBox 42"/>
              <p:cNvSpPr txBox="1"/>
              <p:nvPr/>
            </p:nvSpPr>
            <p:spPr>
              <a:xfrm>
                <a:off x="1893842" y="4341167"/>
                <a:ext cx="524503" cy="461665"/>
              </a:xfrm>
              <a:prstGeom prst="rect">
                <a:avLst/>
              </a:prstGeom>
              <a:noFill/>
            </p:spPr>
            <p:txBody>
              <a:bodyPr wrap="none" rtlCol="0">
                <a:spAutoFit/>
              </a:bodyPr>
              <a:lstStyle/>
              <a:p>
                <a:pPr algn="ctr"/>
                <a:r>
                  <a:rPr lang="en-US" sz="2400" b="1" dirty="0">
                    <a:solidFill>
                      <a:srgbClr val="FF0000"/>
                    </a:solidFill>
                    <a:latin typeface="Consolas" charset="0"/>
                    <a:ea typeface="Consolas" charset="0"/>
                    <a:cs typeface="Consolas" charset="0"/>
                  </a:rPr>
                  <a:t>-8</a:t>
                </a:r>
              </a:p>
            </p:txBody>
          </p:sp>
          <p:sp>
            <p:nvSpPr>
              <p:cNvPr id="44" name="TextBox 43"/>
              <p:cNvSpPr txBox="1"/>
              <p:nvPr/>
            </p:nvSpPr>
            <p:spPr>
              <a:xfrm>
                <a:off x="1358636" y="4275177"/>
                <a:ext cx="524503" cy="461665"/>
              </a:xfrm>
              <a:prstGeom prst="rect">
                <a:avLst/>
              </a:prstGeom>
              <a:noFill/>
            </p:spPr>
            <p:txBody>
              <a:bodyPr wrap="none" rtlCol="0">
                <a:spAutoFit/>
              </a:bodyPr>
              <a:lstStyle/>
              <a:p>
                <a:pPr algn="ctr"/>
                <a:r>
                  <a:rPr lang="en-US" sz="2400" b="1" dirty="0">
                    <a:solidFill>
                      <a:srgbClr val="FF0000"/>
                    </a:solidFill>
                    <a:latin typeface="Consolas" charset="0"/>
                    <a:ea typeface="Consolas" charset="0"/>
                    <a:cs typeface="Consolas" charset="0"/>
                  </a:rPr>
                  <a:t>-7</a:t>
                </a:r>
              </a:p>
            </p:txBody>
          </p:sp>
          <p:sp>
            <p:nvSpPr>
              <p:cNvPr id="45" name="TextBox 44"/>
              <p:cNvSpPr txBox="1"/>
              <p:nvPr/>
            </p:nvSpPr>
            <p:spPr>
              <a:xfrm>
                <a:off x="874828" y="3979332"/>
                <a:ext cx="524503" cy="461665"/>
              </a:xfrm>
              <a:prstGeom prst="rect">
                <a:avLst/>
              </a:prstGeom>
              <a:noFill/>
            </p:spPr>
            <p:txBody>
              <a:bodyPr wrap="none" rtlCol="0">
                <a:spAutoFit/>
              </a:bodyPr>
              <a:lstStyle/>
              <a:p>
                <a:pPr algn="ctr"/>
                <a:r>
                  <a:rPr lang="en-US" sz="2400" b="1" dirty="0">
                    <a:solidFill>
                      <a:srgbClr val="FF0000"/>
                    </a:solidFill>
                    <a:latin typeface="Consolas" charset="0"/>
                    <a:ea typeface="Consolas" charset="0"/>
                    <a:cs typeface="Consolas" charset="0"/>
                  </a:rPr>
                  <a:t>-6</a:t>
                </a:r>
              </a:p>
            </p:txBody>
          </p:sp>
          <p:sp>
            <p:nvSpPr>
              <p:cNvPr id="46" name="TextBox 45"/>
              <p:cNvSpPr txBox="1"/>
              <p:nvPr/>
            </p:nvSpPr>
            <p:spPr>
              <a:xfrm>
                <a:off x="590611" y="3517667"/>
                <a:ext cx="524503" cy="461665"/>
              </a:xfrm>
              <a:prstGeom prst="rect">
                <a:avLst/>
              </a:prstGeom>
              <a:noFill/>
            </p:spPr>
            <p:txBody>
              <a:bodyPr wrap="none" rtlCol="0">
                <a:spAutoFit/>
              </a:bodyPr>
              <a:lstStyle/>
              <a:p>
                <a:pPr algn="ctr"/>
                <a:r>
                  <a:rPr lang="en-US" sz="2400" b="1" dirty="0">
                    <a:solidFill>
                      <a:srgbClr val="FF0000"/>
                    </a:solidFill>
                    <a:latin typeface="Consolas" charset="0"/>
                    <a:ea typeface="Consolas" charset="0"/>
                    <a:cs typeface="Consolas" charset="0"/>
                  </a:rPr>
                  <a:t>-5</a:t>
                </a:r>
              </a:p>
            </p:txBody>
          </p:sp>
          <p:sp>
            <p:nvSpPr>
              <p:cNvPr id="47" name="TextBox 46"/>
              <p:cNvSpPr txBox="1"/>
              <p:nvPr/>
            </p:nvSpPr>
            <p:spPr>
              <a:xfrm>
                <a:off x="508489" y="3065748"/>
                <a:ext cx="524503" cy="461665"/>
              </a:xfrm>
              <a:prstGeom prst="rect">
                <a:avLst/>
              </a:prstGeom>
              <a:noFill/>
            </p:spPr>
            <p:txBody>
              <a:bodyPr wrap="none" rtlCol="0">
                <a:spAutoFit/>
              </a:bodyPr>
              <a:lstStyle/>
              <a:p>
                <a:pPr algn="ctr"/>
                <a:r>
                  <a:rPr lang="en-US" sz="2400" b="1" dirty="0">
                    <a:solidFill>
                      <a:srgbClr val="FF0000"/>
                    </a:solidFill>
                    <a:latin typeface="Consolas" charset="0"/>
                    <a:ea typeface="Consolas" charset="0"/>
                    <a:cs typeface="Consolas" charset="0"/>
                  </a:rPr>
                  <a:t>-4</a:t>
                </a:r>
              </a:p>
            </p:txBody>
          </p:sp>
          <p:sp>
            <p:nvSpPr>
              <p:cNvPr id="48" name="TextBox 47"/>
              <p:cNvSpPr txBox="1"/>
              <p:nvPr/>
            </p:nvSpPr>
            <p:spPr>
              <a:xfrm>
                <a:off x="590610" y="2594337"/>
                <a:ext cx="524503" cy="461665"/>
              </a:xfrm>
              <a:prstGeom prst="rect">
                <a:avLst/>
              </a:prstGeom>
              <a:noFill/>
            </p:spPr>
            <p:txBody>
              <a:bodyPr wrap="none" rtlCol="0">
                <a:spAutoFit/>
              </a:bodyPr>
              <a:lstStyle/>
              <a:p>
                <a:pPr algn="ctr"/>
                <a:r>
                  <a:rPr lang="en-US" sz="2400" b="1" dirty="0">
                    <a:solidFill>
                      <a:srgbClr val="FF0000"/>
                    </a:solidFill>
                    <a:latin typeface="Consolas" charset="0"/>
                    <a:ea typeface="Consolas" charset="0"/>
                    <a:cs typeface="Consolas" charset="0"/>
                  </a:rPr>
                  <a:t>-3</a:t>
                </a:r>
              </a:p>
            </p:txBody>
          </p:sp>
          <p:sp>
            <p:nvSpPr>
              <p:cNvPr id="49" name="TextBox 48"/>
              <p:cNvSpPr txBox="1"/>
              <p:nvPr/>
            </p:nvSpPr>
            <p:spPr>
              <a:xfrm>
                <a:off x="860270" y="2176102"/>
                <a:ext cx="524503" cy="461665"/>
              </a:xfrm>
              <a:prstGeom prst="rect">
                <a:avLst/>
              </a:prstGeom>
              <a:noFill/>
            </p:spPr>
            <p:txBody>
              <a:bodyPr wrap="none" rtlCol="0">
                <a:spAutoFit/>
              </a:bodyPr>
              <a:lstStyle/>
              <a:p>
                <a:pPr algn="ctr"/>
                <a:r>
                  <a:rPr lang="en-US" sz="2400" b="1" dirty="0">
                    <a:solidFill>
                      <a:srgbClr val="FF0000"/>
                    </a:solidFill>
                    <a:latin typeface="Consolas" charset="0"/>
                    <a:ea typeface="Consolas" charset="0"/>
                    <a:cs typeface="Consolas" charset="0"/>
                  </a:rPr>
                  <a:t>-2</a:t>
                </a:r>
              </a:p>
            </p:txBody>
          </p:sp>
          <p:sp>
            <p:nvSpPr>
              <p:cNvPr id="50" name="TextBox 49"/>
              <p:cNvSpPr txBox="1"/>
              <p:nvPr/>
            </p:nvSpPr>
            <p:spPr>
              <a:xfrm>
                <a:off x="1404362" y="1883389"/>
                <a:ext cx="524503" cy="461665"/>
              </a:xfrm>
              <a:prstGeom prst="rect">
                <a:avLst/>
              </a:prstGeom>
              <a:noFill/>
            </p:spPr>
            <p:txBody>
              <a:bodyPr wrap="none" rtlCol="0">
                <a:spAutoFit/>
              </a:bodyPr>
              <a:lstStyle/>
              <a:p>
                <a:pPr algn="ctr"/>
                <a:r>
                  <a:rPr lang="en-US" sz="2400" b="1" dirty="0">
                    <a:solidFill>
                      <a:srgbClr val="FF0000"/>
                    </a:solidFill>
                    <a:latin typeface="Consolas" charset="0"/>
                    <a:ea typeface="Consolas" charset="0"/>
                    <a:cs typeface="Consolas" charset="0"/>
                  </a:rPr>
                  <a:t>-1</a:t>
                </a:r>
              </a:p>
            </p:txBody>
          </p:sp>
        </p:grpSp>
        <p:sp>
          <p:nvSpPr>
            <p:cNvPr id="57" name="TextBox 56"/>
            <p:cNvSpPr txBox="1"/>
            <p:nvPr/>
          </p:nvSpPr>
          <p:spPr>
            <a:xfrm>
              <a:off x="4664444" y="1425905"/>
              <a:ext cx="3073188" cy="430887"/>
            </a:xfrm>
            <a:prstGeom prst="rect">
              <a:avLst/>
            </a:prstGeom>
            <a:noFill/>
          </p:spPr>
          <p:txBody>
            <a:bodyPr wrap="square" rtlCol="0">
              <a:spAutoFit/>
            </a:bodyPr>
            <a:lstStyle/>
            <a:p>
              <a:pPr algn="ctr"/>
              <a:r>
                <a:rPr lang="en-US" sz="2200" dirty="0"/>
                <a:t>signed integers:</a:t>
              </a:r>
            </a:p>
          </p:txBody>
        </p:sp>
      </p:grpSp>
      <p:sp>
        <p:nvSpPr>
          <p:cNvPr id="60" name="TextBox 59"/>
          <p:cNvSpPr txBox="1"/>
          <p:nvPr/>
        </p:nvSpPr>
        <p:spPr>
          <a:xfrm>
            <a:off x="6770404" y="964524"/>
            <a:ext cx="2332364" cy="1785104"/>
          </a:xfrm>
          <a:prstGeom prst="rect">
            <a:avLst/>
          </a:prstGeom>
          <a:noFill/>
        </p:spPr>
        <p:txBody>
          <a:bodyPr wrap="square" rtlCol="0">
            <a:spAutoFit/>
          </a:bodyPr>
          <a:lstStyle/>
          <a:p>
            <a:pPr algn="ctr"/>
            <a:r>
              <a:rPr lang="en-US" sz="2200" dirty="0"/>
              <a:t>the same </a:t>
            </a:r>
            <a:r>
              <a:rPr lang="en-US" sz="2200" b="1" dirty="0"/>
              <a:t>positions</a:t>
            </a:r>
            <a:r>
              <a:rPr lang="en-US" sz="2200" dirty="0"/>
              <a:t> are represented by the same </a:t>
            </a:r>
            <a:r>
              <a:rPr lang="en-US" sz="2200" b="1" dirty="0"/>
              <a:t>bit patterns</a:t>
            </a:r>
            <a:r>
              <a:rPr lang="mr-IN" sz="2200" b="1" dirty="0"/>
              <a:t>…</a:t>
            </a:r>
            <a:endParaRPr lang="en-US" sz="2200" dirty="0"/>
          </a:p>
        </p:txBody>
      </p:sp>
      <p:sp>
        <p:nvSpPr>
          <p:cNvPr id="61" name="TextBox 60"/>
          <p:cNvSpPr txBox="1"/>
          <p:nvPr/>
        </p:nvSpPr>
        <p:spPr>
          <a:xfrm>
            <a:off x="7044327" y="2904646"/>
            <a:ext cx="1784517" cy="1107996"/>
          </a:xfrm>
          <a:prstGeom prst="rect">
            <a:avLst/>
          </a:prstGeom>
          <a:noFill/>
        </p:spPr>
        <p:txBody>
          <a:bodyPr wrap="square" rtlCol="0">
            <a:spAutoFit/>
          </a:bodyPr>
          <a:lstStyle/>
          <a:p>
            <a:pPr algn="ctr"/>
            <a:r>
              <a:rPr lang="en-US" sz="2200" dirty="0"/>
              <a:t>but the </a:t>
            </a:r>
            <a:r>
              <a:rPr lang="en-US" sz="2200" b="1" dirty="0">
                <a:solidFill>
                  <a:srgbClr val="FF0000"/>
                </a:solidFill>
              </a:rPr>
              <a:t>meanings</a:t>
            </a:r>
            <a:r>
              <a:rPr lang="en-US" sz="2200" dirty="0">
                <a:solidFill>
                  <a:srgbClr val="FF0000"/>
                </a:solidFill>
              </a:rPr>
              <a:t> </a:t>
            </a:r>
            <a:r>
              <a:rPr lang="en-US" sz="2200" dirty="0"/>
              <a:t>are different.</a:t>
            </a:r>
          </a:p>
        </p:txBody>
      </p:sp>
      <p:sp>
        <p:nvSpPr>
          <p:cNvPr id="62" name="TextBox 61"/>
          <p:cNvSpPr txBox="1"/>
          <p:nvPr/>
        </p:nvSpPr>
        <p:spPr>
          <a:xfrm>
            <a:off x="0" y="4371427"/>
            <a:ext cx="7648494" cy="430887"/>
          </a:xfrm>
          <a:prstGeom prst="rect">
            <a:avLst/>
          </a:prstGeom>
          <a:noFill/>
        </p:spPr>
        <p:txBody>
          <a:bodyPr wrap="square" rtlCol="0">
            <a:spAutoFit/>
          </a:bodyPr>
          <a:lstStyle/>
          <a:p>
            <a:pPr algn="ctr"/>
            <a:r>
              <a:rPr lang="en-US" sz="2200" dirty="0"/>
              <a:t>adding goes clockwise; subtracting goes counterclockwise.</a:t>
            </a:r>
          </a:p>
        </p:txBody>
      </p:sp>
      <p:sp>
        <p:nvSpPr>
          <p:cNvPr id="63" name="TextBox 62"/>
          <p:cNvSpPr txBox="1"/>
          <p:nvPr/>
        </p:nvSpPr>
        <p:spPr>
          <a:xfrm>
            <a:off x="3824247" y="4784734"/>
            <a:ext cx="2656777" cy="430887"/>
          </a:xfrm>
          <a:prstGeom prst="rect">
            <a:avLst/>
          </a:prstGeom>
          <a:noFill/>
        </p:spPr>
        <p:txBody>
          <a:bodyPr wrap="square" rtlCol="0">
            <a:spAutoFit/>
          </a:bodyPr>
          <a:lstStyle/>
          <a:p>
            <a:pPr algn="ctr"/>
            <a:r>
              <a:rPr lang="en-US" sz="2200" dirty="0"/>
              <a:t>what is -2 + 5?</a:t>
            </a:r>
          </a:p>
        </p:txBody>
      </p:sp>
      <p:sp>
        <p:nvSpPr>
          <p:cNvPr id="64" name="TextBox 63"/>
          <p:cNvSpPr txBox="1"/>
          <p:nvPr/>
        </p:nvSpPr>
        <p:spPr>
          <a:xfrm>
            <a:off x="540327" y="4788168"/>
            <a:ext cx="2656777" cy="430887"/>
          </a:xfrm>
          <a:prstGeom prst="rect">
            <a:avLst/>
          </a:prstGeom>
          <a:noFill/>
        </p:spPr>
        <p:txBody>
          <a:bodyPr wrap="square" rtlCol="0">
            <a:spAutoFit/>
          </a:bodyPr>
          <a:lstStyle/>
          <a:p>
            <a:pPr algn="ctr"/>
            <a:r>
              <a:rPr lang="en-US" sz="2200" dirty="0"/>
              <a:t>what is 14 + 5?</a:t>
            </a:r>
          </a:p>
        </p:txBody>
      </p:sp>
      <p:sp>
        <p:nvSpPr>
          <p:cNvPr id="65" name="Arc 64"/>
          <p:cNvSpPr/>
          <p:nvPr/>
        </p:nvSpPr>
        <p:spPr>
          <a:xfrm>
            <a:off x="914762" y="1922034"/>
            <a:ext cx="1920240" cy="1920240"/>
          </a:xfrm>
          <a:prstGeom prst="arc">
            <a:avLst>
              <a:gd name="adj1" fmla="val 13659479"/>
              <a:gd name="adj2" fmla="val 20380612"/>
            </a:avLst>
          </a:prstGeom>
          <a:ln w="381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6" name="Arc 65"/>
          <p:cNvSpPr/>
          <p:nvPr/>
        </p:nvSpPr>
        <p:spPr>
          <a:xfrm>
            <a:off x="4181616" y="1931006"/>
            <a:ext cx="1920240" cy="1920240"/>
          </a:xfrm>
          <a:prstGeom prst="arc">
            <a:avLst>
              <a:gd name="adj1" fmla="val 13659479"/>
              <a:gd name="adj2" fmla="val 20380612"/>
            </a:avLst>
          </a:prstGeom>
          <a:ln w="381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240488709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60"/>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6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 grpId="0"/>
      <p:bldP spid="61" grpId="0"/>
      <p:bldP spid="62" grpId="0"/>
      <p:bldP spid="63" grpId="0"/>
      <p:bldP spid="64" grpId="0"/>
      <p:bldP spid="65" grpId="0" animBg="1"/>
      <p:bldP spid="66"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Addition </a:t>
            </a:r>
            <a:r>
              <a:rPr lang="en-US" sz="1400" dirty="0"/>
              <a:t>and subtraction</a:t>
            </a:r>
            <a:endParaRPr lang="en-US" dirty="0"/>
          </a:p>
        </p:txBody>
      </p:sp>
      <p:sp>
        <p:nvSpPr>
          <p:cNvPr id="6" name="Footer Placeholder 5"/>
          <p:cNvSpPr>
            <a:spLocks noGrp="1"/>
          </p:cNvSpPr>
          <p:nvPr>
            <p:ph type="ftr" sz="quarter" idx="11"/>
          </p:nvPr>
        </p:nvSpPr>
        <p:spPr/>
        <p:txBody>
          <a:bodyPr/>
          <a:lstStyle/>
          <a:p>
            <a:r>
              <a:rPr lang="is-IS"/>
              <a:t>CS447</a:t>
            </a:r>
            <a:endParaRPr lang="en-US" dirty="0"/>
          </a:p>
        </p:txBody>
      </p:sp>
      <p:sp>
        <p:nvSpPr>
          <p:cNvPr id="7" name="Slide Number Placeholder 6"/>
          <p:cNvSpPr>
            <a:spLocks noGrp="1"/>
          </p:cNvSpPr>
          <p:nvPr>
            <p:ph type="sldNum" sz="quarter" idx="12"/>
          </p:nvPr>
        </p:nvSpPr>
        <p:spPr/>
        <p:txBody>
          <a:bodyPr/>
          <a:lstStyle/>
          <a:p>
            <a:fld id="{3552B95B-556F-44BD-91A5-D80C1B9E2BB3}" type="slidenum">
              <a:rPr lang="en-US" smtClean="0"/>
              <a:pPr/>
              <a:t>19</a:t>
            </a:fld>
            <a:endParaRPr lang="en-US"/>
          </a:p>
        </p:txBody>
      </p:sp>
    </p:spTree>
    <p:extLst>
      <p:ext uri="{BB962C8B-B14F-4D97-AF65-F5344CB8AC3E}">
        <p14:creationId xmlns:p14="http://schemas.microsoft.com/office/powerpoint/2010/main" val="1868335206"/>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Class announcements</a:t>
            </a:r>
          </a:p>
        </p:txBody>
      </p:sp>
      <p:sp>
        <p:nvSpPr>
          <p:cNvPr id="3" name="Content Placeholder 2"/>
          <p:cNvSpPr>
            <a:spLocks noGrp="1"/>
          </p:cNvSpPr>
          <p:nvPr>
            <p:ph idx="1"/>
          </p:nvPr>
        </p:nvSpPr>
        <p:spPr/>
        <p:txBody>
          <a:bodyPr/>
          <a:lstStyle/>
          <a:p>
            <a:r>
              <a:rPr lang="en-US" dirty="0"/>
              <a:t>add/drop ends </a:t>
            </a:r>
            <a:r>
              <a:rPr lang="en-US" b="1" dirty="0"/>
              <a:t>this Friday 9/6</a:t>
            </a:r>
          </a:p>
          <a:p>
            <a:pPr lvl="1"/>
            <a:r>
              <a:rPr lang="en-US" dirty="0"/>
              <a:t>but you can </a:t>
            </a:r>
            <a:r>
              <a:rPr lang="en-US" i="1" dirty="0"/>
              <a:t>drop</a:t>
            </a:r>
            <a:r>
              <a:rPr lang="en-US" dirty="0"/>
              <a:t> as late as 9/13</a:t>
            </a:r>
          </a:p>
          <a:p>
            <a:r>
              <a:rPr lang="en-US" dirty="0"/>
              <a:t>I say </a:t>
            </a:r>
            <a:r>
              <a:rPr lang="en-US" b="1" dirty="0"/>
              <a:t>comparison, </a:t>
            </a:r>
            <a:r>
              <a:rPr lang="en-US" dirty="0"/>
              <a:t>you say </a:t>
            </a:r>
            <a:r>
              <a:rPr lang="en-US" b="1" dirty="0"/>
              <a:t>subtraction. </a:t>
            </a:r>
            <a:endParaRPr lang="en-US" dirty="0"/>
          </a:p>
        </p:txBody>
      </p:sp>
      <p:sp>
        <p:nvSpPr>
          <p:cNvPr id="5" name="Footer Placeholder 4"/>
          <p:cNvSpPr>
            <a:spLocks noGrp="1"/>
          </p:cNvSpPr>
          <p:nvPr>
            <p:ph type="ftr" sz="quarter" idx="11"/>
          </p:nvPr>
        </p:nvSpPr>
        <p:spPr/>
        <p:txBody>
          <a:bodyPr/>
          <a:lstStyle/>
          <a:p>
            <a:r>
              <a:rPr lang="is-IS"/>
              <a:t>CS447</a:t>
            </a:r>
            <a:endParaRPr lang="en-US"/>
          </a:p>
        </p:txBody>
      </p:sp>
      <p:sp>
        <p:nvSpPr>
          <p:cNvPr id="6" name="Slide Number Placeholder 5"/>
          <p:cNvSpPr>
            <a:spLocks noGrp="1"/>
          </p:cNvSpPr>
          <p:nvPr>
            <p:ph type="sldNum" sz="quarter" idx="12"/>
          </p:nvPr>
        </p:nvSpPr>
        <p:spPr/>
        <p:txBody>
          <a:bodyPr/>
          <a:lstStyle/>
          <a:p>
            <a:fld id="{3552B95B-556F-44BD-91A5-D80C1B9E2BB3}" type="slidenum">
              <a:rPr lang="en-US" smtClean="0"/>
              <a:pPr/>
              <a:t>2</a:t>
            </a:fld>
            <a:endParaRPr lang="en-US"/>
          </a:p>
        </p:txBody>
      </p:sp>
    </p:spTree>
    <p:extLst>
      <p:ext uri="{BB962C8B-B14F-4D97-AF65-F5344CB8AC3E}">
        <p14:creationId xmlns:p14="http://schemas.microsoft.com/office/powerpoint/2010/main" val="154588638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905000" y="3422005"/>
            <a:ext cx="1371600" cy="584775"/>
          </a:xfrm>
          <a:prstGeom prst="rect">
            <a:avLst/>
          </a:prstGeom>
          <a:noFill/>
        </p:spPr>
        <p:txBody>
          <a:bodyPr wrap="square" rtlCol="0">
            <a:spAutoFit/>
          </a:bodyPr>
          <a:lstStyle/>
          <a:p>
            <a:r>
              <a:rPr lang="en-US" sz="3200" b="1" dirty="0">
                <a:latin typeface="Consolas" charset="0"/>
                <a:ea typeface="Consolas" charset="0"/>
                <a:cs typeface="Consolas" charset="0"/>
              </a:rPr>
              <a:t> 1101</a:t>
            </a:r>
          </a:p>
        </p:txBody>
      </p:sp>
      <p:sp>
        <p:nvSpPr>
          <p:cNvPr id="9" name="TextBox 8"/>
          <p:cNvSpPr txBox="1"/>
          <p:nvPr/>
        </p:nvSpPr>
        <p:spPr>
          <a:xfrm>
            <a:off x="4091354" y="2437120"/>
            <a:ext cx="861646" cy="1569660"/>
          </a:xfrm>
          <a:prstGeom prst="rect">
            <a:avLst/>
          </a:prstGeom>
          <a:noFill/>
        </p:spPr>
        <p:txBody>
          <a:bodyPr wrap="square" rtlCol="0">
            <a:spAutoFit/>
          </a:bodyPr>
          <a:lstStyle/>
          <a:p>
            <a:r>
              <a:rPr lang="en-US" sz="3200" b="1" dirty="0">
                <a:latin typeface="Consolas" charset="0"/>
                <a:ea typeface="Consolas" charset="0"/>
                <a:cs typeface="Consolas" charset="0"/>
              </a:rPr>
              <a:t>  3</a:t>
            </a:r>
          </a:p>
          <a:p>
            <a:r>
              <a:rPr lang="en-US" sz="3200" b="1" u="sng" dirty="0">
                <a:latin typeface="Consolas" charset="0"/>
                <a:ea typeface="Consolas" charset="0"/>
                <a:cs typeface="Consolas" charset="0"/>
              </a:rPr>
              <a:t>+-6</a:t>
            </a:r>
          </a:p>
          <a:p>
            <a:r>
              <a:rPr lang="en-US" sz="3200" b="1" dirty="0">
                <a:latin typeface="Consolas" charset="0"/>
                <a:ea typeface="Consolas" charset="0"/>
                <a:cs typeface="Consolas" charset="0"/>
              </a:rPr>
              <a:t> -3</a:t>
            </a:r>
          </a:p>
        </p:txBody>
      </p:sp>
      <p:sp>
        <p:nvSpPr>
          <p:cNvPr id="2" name="Title 1"/>
          <p:cNvSpPr>
            <a:spLocks noGrp="1"/>
          </p:cNvSpPr>
          <p:nvPr>
            <p:ph type="title"/>
          </p:nvPr>
        </p:nvSpPr>
        <p:spPr/>
        <p:txBody>
          <a:bodyPr/>
          <a:lstStyle/>
          <a:p>
            <a:r>
              <a:rPr lang="en-US" dirty="0"/>
              <a:t>Two's complement addition</a:t>
            </a:r>
          </a:p>
        </p:txBody>
      </p:sp>
      <p:sp>
        <p:nvSpPr>
          <p:cNvPr id="3" name="Content Placeholder 2"/>
          <p:cNvSpPr>
            <a:spLocks noGrp="1"/>
          </p:cNvSpPr>
          <p:nvPr>
            <p:ph idx="1"/>
          </p:nvPr>
        </p:nvSpPr>
        <p:spPr>
          <a:xfrm>
            <a:off x="152400" y="495301"/>
            <a:ext cx="8763000" cy="1321178"/>
          </a:xfrm>
        </p:spPr>
        <p:txBody>
          <a:bodyPr>
            <a:normAutofit/>
          </a:bodyPr>
          <a:lstStyle/>
          <a:p>
            <a:r>
              <a:rPr lang="en-US" dirty="0"/>
              <a:t>the whole reason two’s complement is so useful is that addition is </a:t>
            </a:r>
            <a:r>
              <a:rPr lang="en-US" b="1" dirty="0"/>
              <a:t>dead simple. </a:t>
            </a:r>
            <a:r>
              <a:rPr lang="en-US" dirty="0"/>
              <a:t>you can add any pair of two’s complement numbers using the </a:t>
            </a:r>
            <a:r>
              <a:rPr lang="en-US" b="1" dirty="0"/>
              <a:t>same procedure </a:t>
            </a:r>
            <a:r>
              <a:rPr lang="en-US" dirty="0"/>
              <a:t>as we learned for unsigned numbers.</a:t>
            </a:r>
          </a:p>
        </p:txBody>
      </p:sp>
      <p:sp>
        <p:nvSpPr>
          <p:cNvPr id="5" name="Footer Placeholder 4"/>
          <p:cNvSpPr>
            <a:spLocks noGrp="1"/>
          </p:cNvSpPr>
          <p:nvPr>
            <p:ph type="ftr" sz="quarter" idx="11"/>
          </p:nvPr>
        </p:nvSpPr>
        <p:spPr/>
        <p:txBody>
          <a:bodyPr/>
          <a:lstStyle/>
          <a:p>
            <a:r>
              <a:rPr lang="is-IS"/>
              <a:t>CS447</a:t>
            </a:r>
            <a:endParaRPr lang="en-US" dirty="0"/>
          </a:p>
        </p:txBody>
      </p:sp>
      <p:sp>
        <p:nvSpPr>
          <p:cNvPr id="6" name="Slide Number Placeholder 5"/>
          <p:cNvSpPr>
            <a:spLocks noGrp="1"/>
          </p:cNvSpPr>
          <p:nvPr>
            <p:ph type="sldNum" sz="quarter" idx="12"/>
          </p:nvPr>
        </p:nvSpPr>
        <p:spPr/>
        <p:txBody>
          <a:bodyPr/>
          <a:lstStyle/>
          <a:p>
            <a:fld id="{3552B95B-556F-44BD-91A5-D80C1B9E2BB3}" type="slidenum">
              <a:rPr lang="en-US" smtClean="0"/>
              <a:pPr/>
              <a:t>20</a:t>
            </a:fld>
            <a:endParaRPr lang="en-US"/>
          </a:p>
        </p:txBody>
      </p:sp>
      <p:sp>
        <p:nvSpPr>
          <p:cNvPr id="7" name="TextBox 6"/>
          <p:cNvSpPr txBox="1"/>
          <p:nvPr/>
        </p:nvSpPr>
        <p:spPr>
          <a:xfrm>
            <a:off x="685800" y="2437120"/>
            <a:ext cx="1043354" cy="1569660"/>
          </a:xfrm>
          <a:prstGeom prst="rect">
            <a:avLst/>
          </a:prstGeom>
          <a:noFill/>
        </p:spPr>
        <p:txBody>
          <a:bodyPr wrap="square" rtlCol="0">
            <a:spAutoFit/>
          </a:bodyPr>
          <a:lstStyle/>
          <a:p>
            <a:r>
              <a:rPr lang="en-US" sz="3200" b="1" dirty="0">
                <a:latin typeface="Consolas" charset="0"/>
                <a:ea typeface="Consolas" charset="0"/>
                <a:cs typeface="Consolas" charset="0"/>
              </a:rPr>
              <a:t>  3</a:t>
            </a:r>
          </a:p>
          <a:p>
            <a:r>
              <a:rPr lang="en-US" sz="3200" b="1" u="sng" dirty="0">
                <a:latin typeface="Consolas" charset="0"/>
                <a:ea typeface="Consolas" charset="0"/>
                <a:cs typeface="Consolas" charset="0"/>
              </a:rPr>
              <a:t>+10</a:t>
            </a:r>
          </a:p>
          <a:p>
            <a:r>
              <a:rPr lang="en-US" sz="3200" b="1" dirty="0">
                <a:latin typeface="Consolas" charset="0"/>
                <a:ea typeface="Consolas" charset="0"/>
                <a:cs typeface="Consolas" charset="0"/>
              </a:rPr>
              <a:t> 13</a:t>
            </a:r>
          </a:p>
        </p:txBody>
      </p:sp>
      <p:sp>
        <p:nvSpPr>
          <p:cNvPr id="16" name="TextBox 15"/>
          <p:cNvSpPr txBox="1"/>
          <p:nvPr/>
        </p:nvSpPr>
        <p:spPr>
          <a:xfrm>
            <a:off x="1905000" y="2065441"/>
            <a:ext cx="1371600" cy="584775"/>
          </a:xfrm>
          <a:prstGeom prst="rect">
            <a:avLst/>
          </a:prstGeom>
          <a:noFill/>
        </p:spPr>
        <p:txBody>
          <a:bodyPr wrap="square" rtlCol="0">
            <a:spAutoFit/>
          </a:bodyPr>
          <a:lstStyle/>
          <a:p>
            <a:r>
              <a:rPr lang="en-US" sz="3200" b="1" dirty="0">
                <a:latin typeface="Consolas" charset="0"/>
                <a:ea typeface="Consolas" charset="0"/>
                <a:cs typeface="Consolas" charset="0"/>
              </a:rPr>
              <a:t>  </a:t>
            </a:r>
            <a:r>
              <a:rPr lang="en-US" sz="3200" i="1" dirty="0">
                <a:latin typeface="Consolas" charset="0"/>
                <a:ea typeface="Consolas" charset="0"/>
                <a:cs typeface="Consolas" charset="0"/>
              </a:rPr>
              <a:t>1</a:t>
            </a:r>
          </a:p>
        </p:txBody>
      </p:sp>
      <p:sp>
        <p:nvSpPr>
          <p:cNvPr id="17" name="TextBox 16"/>
          <p:cNvSpPr txBox="1"/>
          <p:nvPr/>
        </p:nvSpPr>
        <p:spPr>
          <a:xfrm>
            <a:off x="1905000" y="2927887"/>
            <a:ext cx="1371600" cy="584775"/>
          </a:xfrm>
          <a:prstGeom prst="rect">
            <a:avLst/>
          </a:prstGeom>
          <a:noFill/>
        </p:spPr>
        <p:txBody>
          <a:bodyPr wrap="square" rtlCol="0">
            <a:spAutoFit/>
          </a:bodyPr>
          <a:lstStyle/>
          <a:p>
            <a:r>
              <a:rPr lang="en-US" sz="3200" b="1" u="sng" dirty="0">
                <a:latin typeface="Consolas" charset="0"/>
                <a:ea typeface="Consolas" charset="0"/>
                <a:cs typeface="Consolas" charset="0"/>
              </a:rPr>
              <a:t>+1010</a:t>
            </a:r>
          </a:p>
        </p:txBody>
      </p:sp>
      <p:sp>
        <p:nvSpPr>
          <p:cNvPr id="18" name="TextBox 17"/>
          <p:cNvSpPr txBox="1"/>
          <p:nvPr/>
        </p:nvSpPr>
        <p:spPr>
          <a:xfrm>
            <a:off x="1905000" y="2431405"/>
            <a:ext cx="1371600" cy="584775"/>
          </a:xfrm>
          <a:prstGeom prst="rect">
            <a:avLst/>
          </a:prstGeom>
          <a:noFill/>
        </p:spPr>
        <p:txBody>
          <a:bodyPr wrap="square" rtlCol="0">
            <a:spAutoFit/>
          </a:bodyPr>
          <a:lstStyle/>
          <a:p>
            <a:r>
              <a:rPr lang="en-US" sz="3200" b="1" dirty="0">
                <a:latin typeface="Consolas" charset="0"/>
                <a:ea typeface="Consolas" charset="0"/>
                <a:cs typeface="Consolas" charset="0"/>
              </a:rPr>
              <a:t> 0011</a:t>
            </a:r>
          </a:p>
        </p:txBody>
      </p:sp>
      <p:sp>
        <p:nvSpPr>
          <p:cNvPr id="25" name="TextBox 24"/>
          <p:cNvSpPr txBox="1"/>
          <p:nvPr/>
        </p:nvSpPr>
        <p:spPr>
          <a:xfrm>
            <a:off x="6598254" y="3422005"/>
            <a:ext cx="1371600" cy="584775"/>
          </a:xfrm>
          <a:prstGeom prst="rect">
            <a:avLst/>
          </a:prstGeom>
          <a:noFill/>
        </p:spPr>
        <p:txBody>
          <a:bodyPr wrap="square" rtlCol="0">
            <a:spAutoFit/>
          </a:bodyPr>
          <a:lstStyle/>
          <a:p>
            <a:r>
              <a:rPr lang="en-US" sz="3200" b="1" dirty="0">
                <a:latin typeface="Consolas" charset="0"/>
                <a:ea typeface="Consolas" charset="0"/>
                <a:cs typeface="Consolas" charset="0"/>
              </a:rPr>
              <a:t> </a:t>
            </a:r>
            <a:r>
              <a:rPr lang="en-US" sz="3200" b="1" dirty="0">
                <a:solidFill>
                  <a:srgbClr val="FF0000"/>
                </a:solidFill>
                <a:latin typeface="Consolas" charset="0"/>
                <a:ea typeface="Consolas" charset="0"/>
                <a:cs typeface="Consolas" charset="0"/>
              </a:rPr>
              <a:t>1</a:t>
            </a:r>
            <a:r>
              <a:rPr lang="en-US" sz="3200" b="1" dirty="0">
                <a:latin typeface="Consolas" charset="0"/>
                <a:ea typeface="Consolas" charset="0"/>
                <a:cs typeface="Consolas" charset="0"/>
              </a:rPr>
              <a:t>101</a:t>
            </a:r>
          </a:p>
        </p:txBody>
      </p:sp>
      <p:sp>
        <p:nvSpPr>
          <p:cNvPr id="26" name="TextBox 25"/>
          <p:cNvSpPr txBox="1"/>
          <p:nvPr/>
        </p:nvSpPr>
        <p:spPr>
          <a:xfrm>
            <a:off x="6598254" y="2065441"/>
            <a:ext cx="1371600" cy="584775"/>
          </a:xfrm>
          <a:prstGeom prst="rect">
            <a:avLst/>
          </a:prstGeom>
          <a:noFill/>
        </p:spPr>
        <p:txBody>
          <a:bodyPr wrap="square" rtlCol="0">
            <a:spAutoFit/>
          </a:bodyPr>
          <a:lstStyle/>
          <a:p>
            <a:r>
              <a:rPr lang="en-US" sz="3200" i="1" dirty="0">
                <a:latin typeface="Consolas" charset="0"/>
                <a:ea typeface="Consolas" charset="0"/>
                <a:cs typeface="Consolas" charset="0"/>
              </a:rPr>
              <a:t>  1</a:t>
            </a:r>
          </a:p>
        </p:txBody>
      </p:sp>
      <p:sp>
        <p:nvSpPr>
          <p:cNvPr id="27" name="TextBox 26"/>
          <p:cNvSpPr txBox="1"/>
          <p:nvPr/>
        </p:nvSpPr>
        <p:spPr>
          <a:xfrm>
            <a:off x="6598254" y="2927887"/>
            <a:ext cx="1371600" cy="584775"/>
          </a:xfrm>
          <a:prstGeom prst="rect">
            <a:avLst/>
          </a:prstGeom>
          <a:noFill/>
        </p:spPr>
        <p:txBody>
          <a:bodyPr wrap="square" rtlCol="0">
            <a:spAutoFit/>
          </a:bodyPr>
          <a:lstStyle/>
          <a:p>
            <a:r>
              <a:rPr lang="en-US" sz="3200" b="1" u="sng" dirty="0">
                <a:latin typeface="Consolas" charset="0"/>
                <a:ea typeface="Consolas" charset="0"/>
                <a:cs typeface="Consolas" charset="0"/>
              </a:rPr>
              <a:t>+</a:t>
            </a:r>
            <a:r>
              <a:rPr lang="en-US" sz="3200" b="1" u="sng" dirty="0">
                <a:solidFill>
                  <a:srgbClr val="FF0000"/>
                </a:solidFill>
                <a:latin typeface="Consolas" charset="0"/>
                <a:ea typeface="Consolas" charset="0"/>
                <a:cs typeface="Consolas" charset="0"/>
              </a:rPr>
              <a:t>1</a:t>
            </a:r>
            <a:r>
              <a:rPr lang="en-US" sz="3200" b="1" u="sng" dirty="0">
                <a:latin typeface="Consolas" charset="0"/>
                <a:ea typeface="Consolas" charset="0"/>
                <a:cs typeface="Consolas" charset="0"/>
              </a:rPr>
              <a:t>010</a:t>
            </a:r>
          </a:p>
        </p:txBody>
      </p:sp>
      <p:sp>
        <p:nvSpPr>
          <p:cNvPr id="28" name="TextBox 27"/>
          <p:cNvSpPr txBox="1"/>
          <p:nvPr/>
        </p:nvSpPr>
        <p:spPr>
          <a:xfrm>
            <a:off x="6598254" y="2431405"/>
            <a:ext cx="1371600" cy="584775"/>
          </a:xfrm>
          <a:prstGeom prst="rect">
            <a:avLst/>
          </a:prstGeom>
          <a:noFill/>
        </p:spPr>
        <p:txBody>
          <a:bodyPr wrap="square" rtlCol="0">
            <a:spAutoFit/>
          </a:bodyPr>
          <a:lstStyle/>
          <a:p>
            <a:r>
              <a:rPr lang="en-US" sz="3200" b="1" dirty="0">
                <a:latin typeface="Consolas" charset="0"/>
                <a:ea typeface="Consolas" charset="0"/>
                <a:cs typeface="Consolas" charset="0"/>
              </a:rPr>
              <a:t> </a:t>
            </a:r>
            <a:r>
              <a:rPr lang="en-US" sz="3200" b="1" dirty="0">
                <a:solidFill>
                  <a:srgbClr val="FF0000"/>
                </a:solidFill>
                <a:latin typeface="Consolas" charset="0"/>
                <a:ea typeface="Consolas" charset="0"/>
                <a:cs typeface="Consolas" charset="0"/>
              </a:rPr>
              <a:t>0</a:t>
            </a:r>
            <a:r>
              <a:rPr lang="en-US" sz="3200" b="1" dirty="0">
                <a:latin typeface="Consolas" charset="0"/>
                <a:ea typeface="Consolas" charset="0"/>
                <a:cs typeface="Consolas" charset="0"/>
              </a:rPr>
              <a:t>011</a:t>
            </a:r>
          </a:p>
        </p:txBody>
      </p:sp>
      <p:sp>
        <p:nvSpPr>
          <p:cNvPr id="30" name="Right Arrow 29"/>
          <p:cNvSpPr/>
          <p:nvPr/>
        </p:nvSpPr>
        <p:spPr>
          <a:xfrm>
            <a:off x="1547446" y="3080257"/>
            <a:ext cx="433754" cy="277671"/>
          </a:xfrm>
          <a:prstGeom prst="rightArrow">
            <a:avLst>
              <a:gd name="adj1" fmla="val 18336"/>
              <a:gd name="adj2" fmla="val 50000"/>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8" name="Group 37"/>
          <p:cNvGrpSpPr/>
          <p:nvPr/>
        </p:nvGrpSpPr>
        <p:grpSpPr>
          <a:xfrm>
            <a:off x="884760" y="2178478"/>
            <a:ext cx="1325371" cy="684149"/>
            <a:chOff x="503760" y="1485900"/>
            <a:chExt cx="1325371" cy="684149"/>
          </a:xfrm>
        </p:grpSpPr>
        <p:sp>
          <p:nvSpPr>
            <p:cNvPr id="29" name="Right Arrow 28"/>
            <p:cNvSpPr/>
            <p:nvPr/>
          </p:nvSpPr>
          <p:spPr>
            <a:xfrm>
              <a:off x="1166446" y="1892378"/>
              <a:ext cx="433754" cy="277671"/>
            </a:xfrm>
            <a:prstGeom prst="rightArrow">
              <a:avLst>
                <a:gd name="adj1" fmla="val 18336"/>
                <a:gd name="adj2" fmla="val 50000"/>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p:cNvSpPr txBox="1"/>
            <p:nvPr/>
          </p:nvSpPr>
          <p:spPr>
            <a:xfrm>
              <a:off x="503760" y="1485900"/>
              <a:ext cx="1325371" cy="400110"/>
            </a:xfrm>
            <a:prstGeom prst="rect">
              <a:avLst/>
            </a:prstGeom>
            <a:noFill/>
          </p:spPr>
          <p:txBody>
            <a:bodyPr wrap="square" rtlCol="0">
              <a:spAutoFit/>
            </a:bodyPr>
            <a:lstStyle/>
            <a:p>
              <a:r>
                <a:rPr lang="en-US" sz="2000" i="1" dirty="0">
                  <a:solidFill>
                    <a:schemeClr val="bg1">
                      <a:lumMod val="50000"/>
                    </a:schemeClr>
                  </a:solidFill>
                  <a:latin typeface="Segoe UI" charset="0"/>
                  <a:ea typeface="Segoe UI" charset="0"/>
                  <a:cs typeface="Segoe UI" charset="0"/>
                </a:rPr>
                <a:t>to binary?</a:t>
              </a:r>
            </a:p>
          </p:txBody>
        </p:sp>
      </p:grpSp>
      <p:grpSp>
        <p:nvGrpSpPr>
          <p:cNvPr id="42" name="Group 41"/>
          <p:cNvGrpSpPr/>
          <p:nvPr/>
        </p:nvGrpSpPr>
        <p:grpSpPr>
          <a:xfrm>
            <a:off x="4830240" y="2441693"/>
            <a:ext cx="1827680" cy="922876"/>
            <a:chOff x="3915840" y="1749115"/>
            <a:chExt cx="1827680" cy="922876"/>
          </a:xfrm>
        </p:grpSpPr>
        <p:sp>
          <p:nvSpPr>
            <p:cNvPr id="33" name="Right Arrow 32"/>
            <p:cNvSpPr/>
            <p:nvPr/>
          </p:nvSpPr>
          <p:spPr>
            <a:xfrm>
              <a:off x="3985394" y="2394320"/>
              <a:ext cx="1758126" cy="277671"/>
            </a:xfrm>
            <a:prstGeom prst="rightArrow">
              <a:avLst>
                <a:gd name="adj1" fmla="val 18336"/>
                <a:gd name="adj2" fmla="val 50000"/>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extBox 38"/>
            <p:cNvSpPr txBox="1"/>
            <p:nvPr/>
          </p:nvSpPr>
          <p:spPr>
            <a:xfrm>
              <a:off x="3915840" y="1749115"/>
              <a:ext cx="1827680" cy="707886"/>
            </a:xfrm>
            <a:prstGeom prst="rect">
              <a:avLst/>
            </a:prstGeom>
            <a:noFill/>
          </p:spPr>
          <p:txBody>
            <a:bodyPr wrap="square" rtlCol="0">
              <a:spAutoFit/>
            </a:bodyPr>
            <a:lstStyle/>
            <a:p>
              <a:pPr algn="ctr"/>
              <a:r>
                <a:rPr lang="en-US" sz="2000" i="1" dirty="0">
                  <a:solidFill>
                    <a:schemeClr val="bg1">
                      <a:lumMod val="50000"/>
                    </a:schemeClr>
                  </a:solidFill>
                  <a:latin typeface="Segoe UI" charset="0"/>
                  <a:ea typeface="Segoe UI" charset="0"/>
                  <a:cs typeface="Segoe UI" charset="0"/>
                </a:rPr>
                <a:t>bit pattern for</a:t>
              </a:r>
              <a:br>
                <a:rPr lang="en-US" sz="2000" i="1" dirty="0">
                  <a:solidFill>
                    <a:schemeClr val="bg1">
                      <a:lumMod val="50000"/>
                    </a:schemeClr>
                  </a:solidFill>
                  <a:latin typeface="Segoe UI" charset="0"/>
                  <a:ea typeface="Segoe UI" charset="0"/>
                  <a:cs typeface="Segoe UI" charset="0"/>
                </a:rPr>
              </a:br>
              <a:r>
                <a:rPr lang="en-US" sz="2000" i="1" dirty="0">
                  <a:solidFill>
                    <a:schemeClr val="bg1">
                      <a:lumMod val="50000"/>
                    </a:schemeClr>
                  </a:solidFill>
                  <a:latin typeface="Segoe UI" charset="0"/>
                  <a:ea typeface="Segoe UI" charset="0"/>
                  <a:cs typeface="Segoe UI" charset="0"/>
                </a:rPr>
                <a:t>-6 is</a:t>
              </a:r>
              <a:r>
                <a:rPr lang="mr-IN" sz="2000" i="1" dirty="0">
                  <a:solidFill>
                    <a:schemeClr val="bg1">
                      <a:lumMod val="50000"/>
                    </a:schemeClr>
                  </a:solidFill>
                  <a:latin typeface="Segoe UI" charset="0"/>
                  <a:ea typeface="Segoe UI" charset="0"/>
                  <a:cs typeface="Segoe UI" charset="0"/>
                </a:rPr>
                <a:t>…</a:t>
              </a:r>
              <a:r>
                <a:rPr lang="en-US" sz="2000" i="1" dirty="0">
                  <a:solidFill>
                    <a:schemeClr val="bg1">
                      <a:lumMod val="50000"/>
                    </a:schemeClr>
                  </a:solidFill>
                  <a:latin typeface="Segoe UI" charset="0"/>
                  <a:ea typeface="Segoe UI" charset="0"/>
                  <a:cs typeface="Segoe UI" charset="0"/>
                </a:rPr>
                <a:t> -8+2</a:t>
              </a:r>
            </a:p>
          </p:txBody>
        </p:sp>
      </p:grpSp>
      <p:sp>
        <p:nvSpPr>
          <p:cNvPr id="52" name="TextBox 51"/>
          <p:cNvSpPr txBox="1"/>
          <p:nvPr/>
        </p:nvSpPr>
        <p:spPr>
          <a:xfrm>
            <a:off x="1729154" y="3865312"/>
            <a:ext cx="1783665" cy="400110"/>
          </a:xfrm>
          <a:prstGeom prst="rect">
            <a:avLst/>
          </a:prstGeom>
          <a:noFill/>
        </p:spPr>
        <p:txBody>
          <a:bodyPr wrap="square" rtlCol="0">
            <a:spAutoFit/>
          </a:bodyPr>
          <a:lstStyle/>
          <a:p>
            <a:pPr algn="r"/>
            <a:r>
              <a:rPr lang="en-US" sz="2000" i="1" dirty="0">
                <a:solidFill>
                  <a:schemeClr val="bg1">
                    <a:lumMod val="50000"/>
                  </a:schemeClr>
                </a:solidFill>
                <a:latin typeface="Segoe UI" charset="0"/>
                <a:ea typeface="Segoe UI" charset="0"/>
                <a:cs typeface="Segoe UI" charset="0"/>
              </a:rPr>
              <a:t>8 + 4 + 1 is</a:t>
            </a:r>
            <a:r>
              <a:rPr lang="mr-IN" sz="2000" i="1" dirty="0">
                <a:solidFill>
                  <a:schemeClr val="bg1">
                    <a:lumMod val="50000"/>
                  </a:schemeClr>
                </a:solidFill>
                <a:latin typeface="Segoe UI" charset="0"/>
                <a:ea typeface="Segoe UI" charset="0"/>
                <a:cs typeface="Segoe UI" charset="0"/>
              </a:rPr>
              <a:t>…</a:t>
            </a:r>
            <a:endParaRPr lang="en-US" sz="2000" i="1" dirty="0">
              <a:solidFill>
                <a:schemeClr val="bg1">
                  <a:lumMod val="50000"/>
                </a:schemeClr>
              </a:solidFill>
              <a:latin typeface="Segoe UI" charset="0"/>
              <a:ea typeface="Segoe UI" charset="0"/>
              <a:cs typeface="Segoe UI" charset="0"/>
            </a:endParaRPr>
          </a:p>
        </p:txBody>
      </p:sp>
      <p:sp>
        <p:nvSpPr>
          <p:cNvPr id="60" name="TextBox 59"/>
          <p:cNvSpPr txBox="1"/>
          <p:nvPr/>
        </p:nvSpPr>
        <p:spPr>
          <a:xfrm>
            <a:off x="1090494" y="4432637"/>
            <a:ext cx="5236690" cy="1015663"/>
          </a:xfrm>
          <a:prstGeom prst="rect">
            <a:avLst/>
          </a:prstGeom>
          <a:noFill/>
        </p:spPr>
        <p:txBody>
          <a:bodyPr wrap="none" rtlCol="0">
            <a:spAutoFit/>
          </a:bodyPr>
          <a:lstStyle/>
          <a:p>
            <a:pPr algn="ctr"/>
            <a:r>
              <a:rPr lang="en-US" sz="2000" dirty="0"/>
              <a:t>the actual patterns of bits are the same.</a:t>
            </a:r>
            <a:br>
              <a:rPr lang="en-US" sz="2000" dirty="0"/>
            </a:br>
            <a:r>
              <a:rPr lang="en-US" sz="2000" dirty="0"/>
              <a:t>so how does a computer "know" whether it's</a:t>
            </a:r>
          </a:p>
          <a:p>
            <a:pPr algn="ctr"/>
            <a:r>
              <a:rPr lang="en-US" sz="2000" dirty="0"/>
              <a:t>doing signed or unsigned addition?</a:t>
            </a:r>
          </a:p>
        </p:txBody>
      </p:sp>
      <p:sp>
        <p:nvSpPr>
          <p:cNvPr id="45" name="TextBox 44"/>
          <p:cNvSpPr txBox="1"/>
          <p:nvPr/>
        </p:nvSpPr>
        <p:spPr>
          <a:xfrm>
            <a:off x="6445935" y="3844034"/>
            <a:ext cx="1783665" cy="400110"/>
          </a:xfrm>
          <a:prstGeom prst="rect">
            <a:avLst/>
          </a:prstGeom>
          <a:noFill/>
        </p:spPr>
        <p:txBody>
          <a:bodyPr wrap="square" rtlCol="0">
            <a:spAutoFit/>
          </a:bodyPr>
          <a:lstStyle/>
          <a:p>
            <a:pPr algn="r"/>
            <a:r>
              <a:rPr lang="en-US" sz="2000" i="1" dirty="0">
                <a:solidFill>
                  <a:schemeClr val="bg1">
                    <a:lumMod val="50000"/>
                  </a:schemeClr>
                </a:solidFill>
                <a:latin typeface="Segoe UI" charset="0"/>
                <a:ea typeface="Segoe UI" charset="0"/>
                <a:cs typeface="Segoe UI" charset="0"/>
              </a:rPr>
              <a:t>-8 + 4 + 1 is</a:t>
            </a:r>
            <a:r>
              <a:rPr lang="mr-IN" sz="2000" i="1" dirty="0">
                <a:solidFill>
                  <a:schemeClr val="bg1">
                    <a:lumMod val="50000"/>
                  </a:schemeClr>
                </a:solidFill>
                <a:latin typeface="Segoe UI" charset="0"/>
                <a:ea typeface="Segoe UI" charset="0"/>
                <a:cs typeface="Segoe UI" charset="0"/>
              </a:rPr>
              <a:t>…</a:t>
            </a:r>
            <a:endParaRPr lang="en-US" sz="2000" i="1" dirty="0">
              <a:solidFill>
                <a:schemeClr val="bg1">
                  <a:lumMod val="50000"/>
                </a:schemeClr>
              </a:solidFill>
              <a:latin typeface="Segoe UI" charset="0"/>
              <a:ea typeface="Segoe UI" charset="0"/>
              <a:cs typeface="Segoe UI" charset="0"/>
            </a:endParaRPr>
          </a:p>
        </p:txBody>
      </p:sp>
      <p:sp>
        <p:nvSpPr>
          <p:cNvPr id="46" name="TextBox 45"/>
          <p:cNvSpPr txBox="1"/>
          <p:nvPr/>
        </p:nvSpPr>
        <p:spPr>
          <a:xfrm>
            <a:off x="5044614" y="1618077"/>
            <a:ext cx="2362201" cy="430887"/>
          </a:xfrm>
          <a:prstGeom prst="rect">
            <a:avLst/>
          </a:prstGeom>
          <a:noFill/>
        </p:spPr>
        <p:txBody>
          <a:bodyPr wrap="square" rtlCol="0">
            <a:spAutoFit/>
          </a:bodyPr>
          <a:lstStyle/>
          <a:p>
            <a:pPr algn="ctr"/>
            <a:r>
              <a:rPr lang="en-US" sz="2200" b="1" dirty="0"/>
              <a:t>Signed</a:t>
            </a:r>
          </a:p>
        </p:txBody>
      </p:sp>
      <p:sp>
        <p:nvSpPr>
          <p:cNvPr id="47" name="TextBox 46"/>
          <p:cNvSpPr txBox="1"/>
          <p:nvPr/>
        </p:nvSpPr>
        <p:spPr>
          <a:xfrm>
            <a:off x="914399" y="1618077"/>
            <a:ext cx="2362201" cy="430887"/>
          </a:xfrm>
          <a:prstGeom prst="rect">
            <a:avLst/>
          </a:prstGeom>
          <a:noFill/>
        </p:spPr>
        <p:txBody>
          <a:bodyPr wrap="square" rtlCol="0">
            <a:spAutoFit/>
          </a:bodyPr>
          <a:lstStyle/>
          <a:p>
            <a:pPr algn="ctr"/>
            <a:r>
              <a:rPr lang="en-US" sz="2200" b="1" dirty="0"/>
              <a:t>Unsigned</a:t>
            </a:r>
          </a:p>
        </p:txBody>
      </p:sp>
      <p:cxnSp>
        <p:nvCxnSpPr>
          <p:cNvPr id="10" name="Straight Connector 9"/>
          <p:cNvCxnSpPr/>
          <p:nvPr/>
        </p:nvCxnSpPr>
        <p:spPr>
          <a:xfrm>
            <a:off x="3886200" y="2046945"/>
            <a:ext cx="0" cy="209078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2" name="TextBox 61"/>
          <p:cNvSpPr txBox="1"/>
          <p:nvPr/>
        </p:nvSpPr>
        <p:spPr>
          <a:xfrm>
            <a:off x="6467294" y="4286190"/>
            <a:ext cx="1879041" cy="400110"/>
          </a:xfrm>
          <a:prstGeom prst="rect">
            <a:avLst/>
          </a:prstGeom>
          <a:noFill/>
        </p:spPr>
        <p:txBody>
          <a:bodyPr wrap="none" rtlCol="0">
            <a:spAutoFit/>
          </a:bodyPr>
          <a:lstStyle/>
          <a:p>
            <a:pPr algn="ctr"/>
            <a:r>
              <a:rPr lang="en-US" sz="2000" dirty="0"/>
              <a:t>it Just Works™.</a:t>
            </a:r>
          </a:p>
        </p:txBody>
      </p:sp>
    </p:spTree>
    <p:extLst>
      <p:ext uri="{BB962C8B-B14F-4D97-AF65-F5344CB8AC3E}">
        <p14:creationId xmlns:p14="http://schemas.microsoft.com/office/powerpoint/2010/main" val="63992341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6"/>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52"/>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46"/>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10"/>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9"/>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8"/>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42"/>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27"/>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25"/>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26"/>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45"/>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62"/>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6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7" grpId="0"/>
      <p:bldP spid="16" grpId="0"/>
      <p:bldP spid="17" grpId="0"/>
      <p:bldP spid="18" grpId="0"/>
      <p:bldP spid="25" grpId="0"/>
      <p:bldP spid="26" grpId="0"/>
      <p:bldP spid="27" grpId="0"/>
      <p:bldP spid="28" grpId="0"/>
      <p:bldP spid="30" grpId="0" animBg="1"/>
      <p:bldP spid="52" grpId="0"/>
      <p:bldP spid="60" grpId="0"/>
      <p:bldP spid="45" grpId="0"/>
      <p:bldP spid="46" grpId="0"/>
      <p:bldP spid="47" grpId="0"/>
      <p:bldP spid="6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is-IS"/>
              <a:t>CS447</a:t>
            </a:r>
            <a:endParaRPr lang="en-US"/>
          </a:p>
        </p:txBody>
      </p:sp>
      <p:sp>
        <p:nvSpPr>
          <p:cNvPr id="4" name="Slide Number Placeholder 3"/>
          <p:cNvSpPr>
            <a:spLocks noGrp="1"/>
          </p:cNvSpPr>
          <p:nvPr>
            <p:ph type="sldNum" sz="quarter" idx="12"/>
          </p:nvPr>
        </p:nvSpPr>
        <p:spPr/>
        <p:txBody>
          <a:bodyPr/>
          <a:lstStyle/>
          <a:p>
            <a:fld id="{3552B95B-556F-44BD-91A5-D80C1B9E2BB3}" type="slidenum">
              <a:rPr lang="en-US" smtClean="0"/>
              <a:pPr/>
              <a:t>21</a:t>
            </a:fld>
            <a:endParaRPr lang="en-US"/>
          </a:p>
        </p:txBody>
      </p:sp>
      <p:sp>
        <p:nvSpPr>
          <p:cNvPr id="5" name="TextBox 4"/>
          <p:cNvSpPr txBox="1"/>
          <p:nvPr/>
        </p:nvSpPr>
        <p:spPr>
          <a:xfrm>
            <a:off x="1413123" y="2134225"/>
            <a:ext cx="6317755" cy="1446550"/>
          </a:xfrm>
          <a:prstGeom prst="rect">
            <a:avLst/>
          </a:prstGeom>
          <a:noFill/>
        </p:spPr>
        <p:txBody>
          <a:bodyPr wrap="none" rtlCol="0">
            <a:spAutoFit/>
          </a:bodyPr>
          <a:lstStyle/>
          <a:p>
            <a:r>
              <a:rPr lang="en-US" sz="8800" b="1" i="1" dirty="0"/>
              <a:t>IT DOESN'T</a:t>
            </a:r>
          </a:p>
        </p:txBody>
      </p:sp>
    </p:spTree>
    <p:extLst>
      <p:ext uri="{BB962C8B-B14F-4D97-AF65-F5344CB8AC3E}">
        <p14:creationId xmlns:p14="http://schemas.microsoft.com/office/powerpoint/2010/main" val="431492709"/>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It's up to you!</a:t>
            </a:r>
          </a:p>
        </p:txBody>
      </p:sp>
      <p:sp>
        <p:nvSpPr>
          <p:cNvPr id="3" name="Content Placeholder 2"/>
          <p:cNvSpPr>
            <a:spLocks noGrp="1"/>
          </p:cNvSpPr>
          <p:nvPr>
            <p:ph idx="1"/>
          </p:nvPr>
        </p:nvSpPr>
        <p:spPr/>
        <p:txBody>
          <a:bodyPr/>
          <a:lstStyle/>
          <a:p>
            <a:r>
              <a:rPr lang="en-US" dirty="0"/>
              <a:t>the computer only knows </a:t>
            </a:r>
            <a:r>
              <a:rPr lang="en-US" b="1" dirty="0"/>
              <a:t>one way </a:t>
            </a:r>
            <a:r>
              <a:rPr lang="en-US" dirty="0"/>
              <a:t>to add numbers together.</a:t>
            </a:r>
          </a:p>
          <a:p>
            <a:r>
              <a:rPr lang="en-US" dirty="0"/>
              <a:t>the </a:t>
            </a:r>
            <a:r>
              <a:rPr lang="en-US" i="1" dirty="0"/>
              <a:t>meaning</a:t>
            </a:r>
            <a:r>
              <a:rPr lang="en-US" dirty="0"/>
              <a:t> or </a:t>
            </a:r>
            <a:r>
              <a:rPr lang="en-US" i="1" dirty="0"/>
              <a:t>interpretation</a:t>
            </a:r>
            <a:r>
              <a:rPr lang="en-US" dirty="0"/>
              <a:t> of the inputs and output of the addition are decided by </a:t>
            </a:r>
            <a:r>
              <a:rPr lang="en-US" b="1" dirty="0"/>
              <a:t>you, the programmer.</a:t>
            </a:r>
          </a:p>
          <a:p>
            <a:r>
              <a:rPr lang="en-US" dirty="0"/>
              <a:t>in languages where you have signed and unsigned integers (e.g. C), you make this decision by choosing the </a:t>
            </a:r>
            <a:r>
              <a:rPr lang="en-US" b="1" dirty="0"/>
              <a:t>type of the variable:</a:t>
            </a:r>
          </a:p>
          <a:p>
            <a:pPr marL="774383" lvl="3" indent="0">
              <a:buNone/>
            </a:pPr>
            <a:r>
              <a:rPr lang="en-US" b="1" dirty="0" err="1">
                <a:solidFill>
                  <a:srgbClr val="FF0000"/>
                </a:solidFill>
                <a:latin typeface="Consolas" panose="020B0609020204030204" pitchFamily="49" charset="0"/>
                <a:cs typeface="Consolas" panose="020B0609020204030204" pitchFamily="49" charset="0"/>
              </a:rPr>
              <a:t>int</a:t>
            </a:r>
            <a:r>
              <a:rPr lang="en-US" b="1" dirty="0">
                <a:latin typeface="Consolas" panose="020B0609020204030204" pitchFamily="49" charset="0"/>
                <a:cs typeface="Consolas" panose="020B0609020204030204" pitchFamily="49" charset="0"/>
              </a:rPr>
              <a:t> x = -</a:t>
            </a:r>
            <a:r>
              <a:rPr lang="en-US" b="1" dirty="0">
                <a:solidFill>
                  <a:schemeClr val="accent3">
                    <a:lumMod val="75000"/>
                  </a:schemeClr>
                </a:solidFill>
                <a:latin typeface="Consolas" panose="020B0609020204030204" pitchFamily="49" charset="0"/>
                <a:cs typeface="Consolas" panose="020B0609020204030204" pitchFamily="49" charset="0"/>
              </a:rPr>
              <a:t>5</a:t>
            </a:r>
            <a:r>
              <a:rPr lang="en-US" b="1" dirty="0">
                <a:latin typeface="Consolas" panose="020B0609020204030204" pitchFamily="49" charset="0"/>
                <a:cs typeface="Consolas" panose="020B0609020204030204" pitchFamily="49" charset="0"/>
              </a:rPr>
              <a:t>;</a:t>
            </a:r>
          </a:p>
          <a:p>
            <a:pPr marL="774383" lvl="3" indent="0">
              <a:buNone/>
            </a:pPr>
            <a:r>
              <a:rPr lang="en-US" b="1" dirty="0">
                <a:solidFill>
                  <a:srgbClr val="FF0000"/>
                </a:solidFill>
                <a:latin typeface="Consolas" panose="020B0609020204030204" pitchFamily="49" charset="0"/>
                <a:cs typeface="Consolas" panose="020B0609020204030204" pitchFamily="49" charset="0"/>
              </a:rPr>
              <a:t>unsigned </a:t>
            </a:r>
            <a:r>
              <a:rPr lang="en-US" b="1" dirty="0" err="1">
                <a:solidFill>
                  <a:srgbClr val="FF0000"/>
                </a:solidFill>
                <a:latin typeface="Consolas" panose="020B0609020204030204" pitchFamily="49" charset="0"/>
                <a:cs typeface="Consolas" panose="020B0609020204030204" pitchFamily="49" charset="0"/>
              </a:rPr>
              <a:t>int</a:t>
            </a:r>
            <a:r>
              <a:rPr lang="en-US" b="1" dirty="0">
                <a:solidFill>
                  <a:srgbClr val="FF0000"/>
                </a:solidFill>
                <a:latin typeface="Consolas" panose="020B0609020204030204" pitchFamily="49" charset="0"/>
                <a:cs typeface="Consolas" panose="020B0609020204030204" pitchFamily="49" charset="0"/>
              </a:rPr>
              <a:t> </a:t>
            </a:r>
            <a:r>
              <a:rPr lang="en-US" b="1" dirty="0">
                <a:latin typeface="Consolas" panose="020B0609020204030204" pitchFamily="49" charset="0"/>
                <a:cs typeface="Consolas" panose="020B0609020204030204" pitchFamily="49" charset="0"/>
              </a:rPr>
              <a:t>y = </a:t>
            </a:r>
            <a:r>
              <a:rPr lang="en-US" b="1" dirty="0">
                <a:solidFill>
                  <a:schemeClr val="accent3">
                    <a:lumMod val="75000"/>
                  </a:schemeClr>
                </a:solidFill>
                <a:latin typeface="Consolas" panose="020B0609020204030204" pitchFamily="49" charset="0"/>
                <a:cs typeface="Consolas" panose="020B0609020204030204" pitchFamily="49" charset="0"/>
              </a:rPr>
              <a:t>20</a:t>
            </a:r>
            <a:r>
              <a:rPr lang="en-US" b="1" dirty="0">
                <a:latin typeface="Consolas" panose="020B0609020204030204" pitchFamily="49" charset="0"/>
                <a:cs typeface="Consolas" panose="020B0609020204030204" pitchFamily="49" charset="0"/>
              </a:rPr>
              <a:t>;</a:t>
            </a:r>
          </a:p>
          <a:p>
            <a:pPr lvl="1"/>
            <a:r>
              <a:rPr lang="en-US" dirty="0"/>
              <a:t>when these variables are printed, added, subtracted etc. they will be interpreted as signed or unsigned accordingly.</a:t>
            </a:r>
          </a:p>
        </p:txBody>
      </p:sp>
      <p:sp>
        <p:nvSpPr>
          <p:cNvPr id="4" name="Footer Placeholder 3"/>
          <p:cNvSpPr>
            <a:spLocks noGrp="1"/>
          </p:cNvSpPr>
          <p:nvPr>
            <p:ph type="ftr" sz="quarter" idx="11"/>
          </p:nvPr>
        </p:nvSpPr>
        <p:spPr/>
        <p:txBody>
          <a:bodyPr/>
          <a:lstStyle/>
          <a:p>
            <a:r>
              <a:rPr lang="is-IS"/>
              <a:t>CS447</a:t>
            </a:r>
            <a:endParaRPr lang="en-US"/>
          </a:p>
        </p:txBody>
      </p:sp>
      <p:sp>
        <p:nvSpPr>
          <p:cNvPr id="5" name="Slide Number Placeholder 4"/>
          <p:cNvSpPr>
            <a:spLocks noGrp="1"/>
          </p:cNvSpPr>
          <p:nvPr>
            <p:ph type="sldNum" sz="quarter" idx="12"/>
          </p:nvPr>
        </p:nvSpPr>
        <p:spPr/>
        <p:txBody>
          <a:bodyPr/>
          <a:lstStyle/>
          <a:p>
            <a:fld id="{3552B95B-556F-44BD-91A5-D80C1B9E2BB3}" type="slidenum">
              <a:rPr lang="en-US" smtClean="0"/>
              <a:pPr/>
              <a:t>22</a:t>
            </a:fld>
            <a:endParaRPr lang="en-US"/>
          </a:p>
        </p:txBody>
      </p:sp>
    </p:spTree>
    <p:extLst>
      <p:ext uri="{BB962C8B-B14F-4D97-AF65-F5344CB8AC3E}">
        <p14:creationId xmlns:p14="http://schemas.microsoft.com/office/powerpoint/2010/main" val="4162543273"/>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Subtraction</a:t>
            </a:r>
          </a:p>
        </p:txBody>
      </p:sp>
      <p:sp>
        <p:nvSpPr>
          <p:cNvPr id="3" name="Content Placeholder 2"/>
          <p:cNvSpPr>
            <a:spLocks noGrp="1"/>
          </p:cNvSpPr>
          <p:nvPr>
            <p:ph idx="1"/>
          </p:nvPr>
        </p:nvSpPr>
        <p:spPr>
          <a:xfrm>
            <a:off x="152400" y="495301"/>
            <a:ext cx="8991600" cy="1519308"/>
          </a:xfrm>
        </p:spPr>
        <p:txBody>
          <a:bodyPr/>
          <a:lstStyle/>
          <a:p>
            <a:r>
              <a:rPr lang="en-US" dirty="0"/>
              <a:t>is subtraction </a:t>
            </a:r>
            <a:r>
              <a:rPr lang="en-US" i="1" dirty="0"/>
              <a:t>really</a:t>
            </a:r>
            <a:r>
              <a:rPr lang="en-US" dirty="0"/>
              <a:t> that different from addition?</a:t>
            </a:r>
          </a:p>
          <a:p>
            <a:pPr lvl="1"/>
            <a:r>
              <a:rPr lang="en-US" b="1" dirty="0">
                <a:latin typeface="Consolas" panose="020B0609020204030204" pitchFamily="49" charset="0"/>
                <a:cs typeface="Consolas" panose="020B0609020204030204" pitchFamily="49" charset="0"/>
              </a:rPr>
              <a:t>x - y == x + -y</a:t>
            </a:r>
          </a:p>
          <a:p>
            <a:pPr lvl="1"/>
            <a:r>
              <a:rPr lang="en-US" dirty="0"/>
              <a:t>and in two's complement, </a:t>
            </a:r>
            <a:r>
              <a:rPr lang="en-US" b="1" dirty="0">
                <a:latin typeface="Consolas" panose="020B0609020204030204" pitchFamily="49" charset="0"/>
                <a:cs typeface="Consolas" panose="020B0609020204030204" pitchFamily="49" charset="0"/>
              </a:rPr>
              <a:t>-y == flip(y) + 1</a:t>
            </a:r>
            <a:r>
              <a:rPr lang="en-US" dirty="0"/>
              <a:t>, so…</a:t>
            </a:r>
          </a:p>
          <a:p>
            <a:r>
              <a:rPr lang="en-US" b="1" dirty="0">
                <a:solidFill>
                  <a:srgbClr val="FF0000"/>
                </a:solidFill>
                <a:latin typeface="Consolas" panose="020B0609020204030204" pitchFamily="49" charset="0"/>
                <a:cs typeface="Consolas" panose="020B0609020204030204" pitchFamily="49" charset="0"/>
              </a:rPr>
              <a:t>x - y == x + (flip(y) + 1)</a:t>
            </a:r>
          </a:p>
        </p:txBody>
      </p:sp>
      <p:sp>
        <p:nvSpPr>
          <p:cNvPr id="4" name="Footer Placeholder 3"/>
          <p:cNvSpPr>
            <a:spLocks noGrp="1"/>
          </p:cNvSpPr>
          <p:nvPr>
            <p:ph type="ftr" sz="quarter" idx="11"/>
          </p:nvPr>
        </p:nvSpPr>
        <p:spPr/>
        <p:txBody>
          <a:bodyPr/>
          <a:lstStyle/>
          <a:p>
            <a:r>
              <a:rPr lang="is-IS"/>
              <a:t>CS447</a:t>
            </a:r>
            <a:endParaRPr lang="en-US"/>
          </a:p>
        </p:txBody>
      </p:sp>
      <p:sp>
        <p:nvSpPr>
          <p:cNvPr id="5" name="Slide Number Placeholder 4"/>
          <p:cNvSpPr>
            <a:spLocks noGrp="1"/>
          </p:cNvSpPr>
          <p:nvPr>
            <p:ph type="sldNum" sz="quarter" idx="12"/>
          </p:nvPr>
        </p:nvSpPr>
        <p:spPr/>
        <p:txBody>
          <a:bodyPr/>
          <a:lstStyle/>
          <a:p>
            <a:fld id="{3552B95B-556F-44BD-91A5-D80C1B9E2BB3}" type="slidenum">
              <a:rPr lang="en-US" smtClean="0"/>
              <a:pPr/>
              <a:t>23</a:t>
            </a:fld>
            <a:endParaRPr lang="en-US"/>
          </a:p>
        </p:txBody>
      </p:sp>
      <p:sp>
        <p:nvSpPr>
          <p:cNvPr id="11" name="TextBox 10"/>
          <p:cNvSpPr txBox="1"/>
          <p:nvPr/>
        </p:nvSpPr>
        <p:spPr>
          <a:xfrm>
            <a:off x="1425333" y="2143123"/>
            <a:ext cx="838200" cy="1754326"/>
          </a:xfrm>
          <a:prstGeom prst="rect">
            <a:avLst/>
          </a:prstGeom>
          <a:noFill/>
        </p:spPr>
        <p:txBody>
          <a:bodyPr wrap="square" rtlCol="0">
            <a:spAutoFit/>
          </a:bodyPr>
          <a:lstStyle/>
          <a:p>
            <a:pPr algn="r"/>
            <a:r>
              <a:rPr lang="en-US" sz="3600" b="1" dirty="0">
                <a:latin typeface="Consolas" charset="0"/>
                <a:ea typeface="Consolas" charset="0"/>
                <a:cs typeface="Consolas" charset="0"/>
              </a:rPr>
              <a:t>7</a:t>
            </a:r>
          </a:p>
          <a:p>
            <a:pPr algn="r"/>
            <a:r>
              <a:rPr lang="en-US" sz="3600" b="1" u="sng" dirty="0">
                <a:latin typeface="Consolas" charset="0"/>
                <a:ea typeface="Consolas" charset="0"/>
                <a:cs typeface="Consolas" charset="0"/>
              </a:rPr>
              <a:t>-4</a:t>
            </a:r>
          </a:p>
          <a:p>
            <a:pPr algn="r"/>
            <a:r>
              <a:rPr lang="en-US" sz="3600" b="1" dirty="0">
                <a:latin typeface="Consolas" charset="0"/>
                <a:ea typeface="Consolas" charset="0"/>
                <a:cs typeface="Consolas" charset="0"/>
              </a:rPr>
              <a:t>3</a:t>
            </a:r>
          </a:p>
        </p:txBody>
      </p:sp>
      <p:sp>
        <p:nvSpPr>
          <p:cNvPr id="13" name="TextBox 12"/>
          <p:cNvSpPr txBox="1"/>
          <p:nvPr/>
        </p:nvSpPr>
        <p:spPr>
          <a:xfrm>
            <a:off x="5562600" y="2139668"/>
            <a:ext cx="1562100" cy="1200329"/>
          </a:xfrm>
          <a:prstGeom prst="rect">
            <a:avLst/>
          </a:prstGeom>
          <a:noFill/>
        </p:spPr>
        <p:txBody>
          <a:bodyPr wrap="square" rtlCol="0">
            <a:spAutoFit/>
          </a:bodyPr>
          <a:lstStyle/>
          <a:p>
            <a:r>
              <a:rPr lang="en-US" sz="3600" b="1" dirty="0">
                <a:latin typeface="Consolas" charset="0"/>
                <a:ea typeface="Consolas" charset="0"/>
                <a:cs typeface="Consolas" charset="0"/>
              </a:rPr>
              <a:t> 0111</a:t>
            </a:r>
          </a:p>
          <a:p>
            <a:r>
              <a:rPr lang="en-US" sz="3600" b="1" u="sng" dirty="0">
                <a:latin typeface="Consolas" charset="0"/>
                <a:ea typeface="Consolas" charset="0"/>
                <a:cs typeface="Consolas" charset="0"/>
              </a:rPr>
              <a:t>+1100</a:t>
            </a:r>
          </a:p>
        </p:txBody>
      </p:sp>
      <p:sp>
        <p:nvSpPr>
          <p:cNvPr id="14" name="TextBox 13"/>
          <p:cNvSpPr txBox="1"/>
          <p:nvPr/>
        </p:nvSpPr>
        <p:spPr>
          <a:xfrm>
            <a:off x="5829300" y="3237146"/>
            <a:ext cx="1676400" cy="646331"/>
          </a:xfrm>
          <a:prstGeom prst="rect">
            <a:avLst/>
          </a:prstGeom>
          <a:noFill/>
        </p:spPr>
        <p:txBody>
          <a:bodyPr wrap="square" rtlCol="0">
            <a:spAutoFit/>
          </a:bodyPr>
          <a:lstStyle/>
          <a:p>
            <a:r>
              <a:rPr lang="en-US" sz="3600" b="1" dirty="0">
                <a:latin typeface="Consolas" charset="0"/>
                <a:ea typeface="Consolas" charset="0"/>
                <a:cs typeface="Consolas" charset="0"/>
              </a:rPr>
              <a:t>   1</a:t>
            </a:r>
          </a:p>
        </p:txBody>
      </p:sp>
      <p:sp>
        <p:nvSpPr>
          <p:cNvPr id="16" name="TextBox 15"/>
          <p:cNvSpPr txBox="1"/>
          <p:nvPr/>
        </p:nvSpPr>
        <p:spPr>
          <a:xfrm>
            <a:off x="1082393" y="4693158"/>
            <a:ext cx="6894828" cy="769441"/>
          </a:xfrm>
          <a:prstGeom prst="rect">
            <a:avLst/>
          </a:prstGeom>
          <a:noFill/>
        </p:spPr>
        <p:txBody>
          <a:bodyPr wrap="square" rtlCol="0">
            <a:spAutoFit/>
          </a:bodyPr>
          <a:lstStyle/>
          <a:p>
            <a:pPr algn="ctr"/>
            <a:r>
              <a:rPr lang="en-US" sz="2200" dirty="0"/>
              <a:t>there’s a</a:t>
            </a:r>
            <a:r>
              <a:rPr lang="en-US" sz="2200" b="1" dirty="0"/>
              <a:t> carry out from the MSB, </a:t>
            </a:r>
            <a:r>
              <a:rPr lang="en-US" sz="2200" dirty="0"/>
              <a:t>but because the result is </a:t>
            </a:r>
            <a:r>
              <a:rPr lang="en-US" sz="2200" b="1" dirty="0"/>
              <a:t>truncated</a:t>
            </a:r>
            <a:r>
              <a:rPr lang="en-US" sz="2200" dirty="0"/>
              <a:t> back to 4 bits, it’s thrown out.</a:t>
            </a:r>
            <a:endParaRPr lang="en-US" sz="2200" b="1" dirty="0"/>
          </a:p>
        </p:txBody>
      </p:sp>
      <p:sp>
        <p:nvSpPr>
          <p:cNvPr id="17" name="TextBox 16"/>
          <p:cNvSpPr txBox="1"/>
          <p:nvPr/>
        </p:nvSpPr>
        <p:spPr>
          <a:xfrm>
            <a:off x="3915560" y="2143123"/>
            <a:ext cx="1037440" cy="1754326"/>
          </a:xfrm>
          <a:prstGeom prst="rect">
            <a:avLst/>
          </a:prstGeom>
          <a:noFill/>
        </p:spPr>
        <p:txBody>
          <a:bodyPr wrap="square" rtlCol="0">
            <a:spAutoFit/>
          </a:bodyPr>
          <a:lstStyle/>
          <a:p>
            <a:pPr algn="r"/>
            <a:r>
              <a:rPr lang="en-US" sz="3600" b="1" dirty="0">
                <a:latin typeface="Consolas" charset="0"/>
                <a:ea typeface="Consolas" charset="0"/>
                <a:cs typeface="Consolas" charset="0"/>
              </a:rPr>
              <a:t>7</a:t>
            </a:r>
          </a:p>
          <a:p>
            <a:pPr algn="r"/>
            <a:r>
              <a:rPr lang="en-US" sz="3600" b="1" u="sng" dirty="0">
                <a:latin typeface="Consolas" charset="0"/>
                <a:ea typeface="Consolas" charset="0"/>
                <a:cs typeface="Consolas" charset="0"/>
              </a:rPr>
              <a:t>+12</a:t>
            </a:r>
          </a:p>
          <a:p>
            <a:pPr algn="r"/>
            <a:r>
              <a:rPr lang="en-US" sz="3600" b="1" dirty="0">
                <a:latin typeface="Consolas" charset="0"/>
                <a:ea typeface="Consolas" charset="0"/>
                <a:cs typeface="Consolas" charset="0"/>
              </a:rPr>
              <a:t>3</a:t>
            </a:r>
          </a:p>
        </p:txBody>
      </p:sp>
      <p:sp>
        <p:nvSpPr>
          <p:cNvPr id="19" name="Right Arrow 18"/>
          <p:cNvSpPr/>
          <p:nvPr/>
        </p:nvSpPr>
        <p:spPr>
          <a:xfrm>
            <a:off x="2831068" y="2722172"/>
            <a:ext cx="990600" cy="762000"/>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b="1" dirty="0"/>
              <a:t>=</a:t>
            </a:r>
          </a:p>
        </p:txBody>
      </p:sp>
      <p:sp>
        <p:nvSpPr>
          <p:cNvPr id="7" name="Oval 6"/>
          <p:cNvSpPr/>
          <p:nvPr/>
        </p:nvSpPr>
        <p:spPr>
          <a:xfrm>
            <a:off x="5562600" y="1965528"/>
            <a:ext cx="342900" cy="36933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906214" y="3903597"/>
            <a:ext cx="7247186" cy="769441"/>
          </a:xfrm>
          <a:prstGeom prst="rect">
            <a:avLst/>
          </a:prstGeom>
          <a:noFill/>
        </p:spPr>
        <p:txBody>
          <a:bodyPr wrap="square" rtlCol="0">
            <a:spAutoFit/>
          </a:bodyPr>
          <a:lstStyle/>
          <a:p>
            <a:pPr algn="ctr"/>
            <a:r>
              <a:rPr lang="en-US" sz="2200" dirty="0"/>
              <a:t>this is typically how computers do it, since we can </a:t>
            </a:r>
            <a:r>
              <a:rPr lang="en-US" sz="2200" b="1" dirty="0"/>
              <a:t>reuse</a:t>
            </a:r>
            <a:r>
              <a:rPr lang="en-US" sz="2200" dirty="0"/>
              <a:t> the same circuit for both addition and subtraction.</a:t>
            </a:r>
          </a:p>
        </p:txBody>
      </p:sp>
      <p:sp>
        <p:nvSpPr>
          <p:cNvPr id="24" name="TextBox 23">
            <a:extLst>
              <a:ext uri="{FF2B5EF4-FFF2-40B4-BE49-F238E27FC236}">
                <a16:creationId xmlns:a16="http://schemas.microsoft.com/office/drawing/2014/main" id="{9E4123D8-7B84-6144-8997-74F3402D83BD}"/>
              </a:ext>
            </a:extLst>
          </p:cNvPr>
          <p:cNvSpPr txBox="1"/>
          <p:nvPr/>
        </p:nvSpPr>
        <p:spPr>
          <a:xfrm>
            <a:off x="5848350" y="1965528"/>
            <a:ext cx="322636" cy="369332"/>
          </a:xfrm>
          <a:prstGeom prst="rect">
            <a:avLst/>
          </a:prstGeom>
          <a:noFill/>
        </p:spPr>
        <p:txBody>
          <a:bodyPr wrap="square" rtlCol="0">
            <a:spAutoFit/>
          </a:bodyPr>
          <a:lstStyle/>
          <a:p>
            <a:r>
              <a:rPr lang="en-US" sz="1800" i="1" dirty="0">
                <a:latin typeface="Consolas" charset="0"/>
                <a:ea typeface="Consolas" charset="0"/>
                <a:cs typeface="Consolas" charset="0"/>
              </a:rPr>
              <a:t>1</a:t>
            </a:r>
            <a:endParaRPr lang="en-US" sz="1800" i="1" dirty="0">
              <a:solidFill>
                <a:srgbClr val="FF0000"/>
              </a:solidFill>
              <a:latin typeface="Consolas" charset="0"/>
              <a:ea typeface="Consolas" charset="0"/>
              <a:cs typeface="Consolas" charset="0"/>
            </a:endParaRPr>
          </a:p>
        </p:txBody>
      </p:sp>
      <p:sp>
        <p:nvSpPr>
          <p:cNvPr id="27" name="TextBox 26">
            <a:extLst>
              <a:ext uri="{FF2B5EF4-FFF2-40B4-BE49-F238E27FC236}">
                <a16:creationId xmlns:a16="http://schemas.microsoft.com/office/drawing/2014/main" id="{428835E8-B460-7748-8A07-77430869CF0A}"/>
              </a:ext>
            </a:extLst>
          </p:cNvPr>
          <p:cNvSpPr txBox="1"/>
          <p:nvPr/>
        </p:nvSpPr>
        <p:spPr>
          <a:xfrm>
            <a:off x="5600700" y="1965528"/>
            <a:ext cx="322636" cy="369332"/>
          </a:xfrm>
          <a:prstGeom prst="rect">
            <a:avLst/>
          </a:prstGeom>
          <a:noFill/>
        </p:spPr>
        <p:txBody>
          <a:bodyPr wrap="square" rtlCol="0">
            <a:spAutoFit/>
          </a:bodyPr>
          <a:lstStyle/>
          <a:p>
            <a:r>
              <a:rPr lang="en-US" sz="1800" i="1" dirty="0">
                <a:latin typeface="Consolas" charset="0"/>
                <a:ea typeface="Consolas" charset="0"/>
                <a:cs typeface="Consolas" charset="0"/>
              </a:rPr>
              <a:t>1</a:t>
            </a:r>
            <a:endParaRPr lang="en-US" sz="1800" i="1" dirty="0">
              <a:solidFill>
                <a:srgbClr val="FF0000"/>
              </a:solidFill>
              <a:latin typeface="Consolas" charset="0"/>
              <a:ea typeface="Consolas" charset="0"/>
              <a:cs typeface="Consolas" charset="0"/>
            </a:endParaRPr>
          </a:p>
        </p:txBody>
      </p:sp>
      <p:sp>
        <p:nvSpPr>
          <p:cNvPr id="29" name="TextBox 28">
            <a:extLst>
              <a:ext uri="{FF2B5EF4-FFF2-40B4-BE49-F238E27FC236}">
                <a16:creationId xmlns:a16="http://schemas.microsoft.com/office/drawing/2014/main" id="{188DFD5A-046C-6E4A-A518-70AB51238E8C}"/>
              </a:ext>
            </a:extLst>
          </p:cNvPr>
          <p:cNvSpPr txBox="1"/>
          <p:nvPr/>
        </p:nvSpPr>
        <p:spPr>
          <a:xfrm>
            <a:off x="6343650" y="3237146"/>
            <a:ext cx="408361" cy="646331"/>
          </a:xfrm>
          <a:prstGeom prst="rect">
            <a:avLst/>
          </a:prstGeom>
          <a:noFill/>
        </p:spPr>
        <p:txBody>
          <a:bodyPr wrap="square" rtlCol="0">
            <a:spAutoFit/>
          </a:bodyPr>
          <a:lstStyle/>
          <a:p>
            <a:r>
              <a:rPr lang="en-US" sz="3600" b="1" dirty="0">
                <a:latin typeface="Consolas" charset="0"/>
                <a:ea typeface="Consolas" charset="0"/>
                <a:cs typeface="Consolas" charset="0"/>
              </a:rPr>
              <a:t>1</a:t>
            </a:r>
          </a:p>
        </p:txBody>
      </p:sp>
      <p:sp>
        <p:nvSpPr>
          <p:cNvPr id="30" name="TextBox 29">
            <a:extLst>
              <a:ext uri="{FF2B5EF4-FFF2-40B4-BE49-F238E27FC236}">
                <a16:creationId xmlns:a16="http://schemas.microsoft.com/office/drawing/2014/main" id="{0C11B787-DDF8-DE4F-B2D1-A43B5D6119E8}"/>
              </a:ext>
            </a:extLst>
          </p:cNvPr>
          <p:cNvSpPr txBox="1"/>
          <p:nvPr/>
        </p:nvSpPr>
        <p:spPr>
          <a:xfrm>
            <a:off x="6076950" y="3237146"/>
            <a:ext cx="408361" cy="646331"/>
          </a:xfrm>
          <a:prstGeom prst="rect">
            <a:avLst/>
          </a:prstGeom>
          <a:noFill/>
        </p:spPr>
        <p:txBody>
          <a:bodyPr wrap="square" rtlCol="0">
            <a:spAutoFit/>
          </a:bodyPr>
          <a:lstStyle/>
          <a:p>
            <a:r>
              <a:rPr lang="en-US" sz="3600" b="1" dirty="0">
                <a:latin typeface="Consolas" charset="0"/>
                <a:ea typeface="Consolas" charset="0"/>
                <a:cs typeface="Consolas" charset="0"/>
              </a:rPr>
              <a:t>0</a:t>
            </a:r>
          </a:p>
        </p:txBody>
      </p:sp>
      <p:sp>
        <p:nvSpPr>
          <p:cNvPr id="31" name="TextBox 30">
            <a:extLst>
              <a:ext uri="{FF2B5EF4-FFF2-40B4-BE49-F238E27FC236}">
                <a16:creationId xmlns:a16="http://schemas.microsoft.com/office/drawing/2014/main" id="{E9455842-90BE-0344-961E-1677065A7364}"/>
              </a:ext>
            </a:extLst>
          </p:cNvPr>
          <p:cNvSpPr txBox="1"/>
          <p:nvPr/>
        </p:nvSpPr>
        <p:spPr>
          <a:xfrm>
            <a:off x="5829300" y="3237146"/>
            <a:ext cx="408361" cy="646331"/>
          </a:xfrm>
          <a:prstGeom prst="rect">
            <a:avLst/>
          </a:prstGeom>
          <a:noFill/>
        </p:spPr>
        <p:txBody>
          <a:bodyPr wrap="square" rtlCol="0">
            <a:spAutoFit/>
          </a:bodyPr>
          <a:lstStyle/>
          <a:p>
            <a:r>
              <a:rPr lang="en-US" sz="3600" b="1" dirty="0">
                <a:latin typeface="Consolas" charset="0"/>
                <a:ea typeface="Consolas" charset="0"/>
                <a:cs typeface="Consolas" charset="0"/>
              </a:rPr>
              <a:t>0</a:t>
            </a:r>
          </a:p>
        </p:txBody>
      </p:sp>
      <p:sp>
        <p:nvSpPr>
          <p:cNvPr id="35" name="TextBox 34">
            <a:extLst>
              <a:ext uri="{FF2B5EF4-FFF2-40B4-BE49-F238E27FC236}">
                <a16:creationId xmlns:a16="http://schemas.microsoft.com/office/drawing/2014/main" id="{920F4FE7-50FC-D848-ADBA-67D8BB4BB5AF}"/>
              </a:ext>
            </a:extLst>
          </p:cNvPr>
          <p:cNvSpPr txBox="1"/>
          <p:nvPr/>
        </p:nvSpPr>
        <p:spPr>
          <a:xfrm>
            <a:off x="2407335" y="2021945"/>
            <a:ext cx="1783665" cy="707886"/>
          </a:xfrm>
          <a:prstGeom prst="rect">
            <a:avLst/>
          </a:prstGeom>
          <a:noFill/>
        </p:spPr>
        <p:txBody>
          <a:bodyPr wrap="square" rtlCol="0">
            <a:spAutoFit/>
          </a:bodyPr>
          <a:lstStyle/>
          <a:p>
            <a:pPr algn="ctr"/>
            <a:r>
              <a:rPr lang="en-US" sz="2000" i="1" dirty="0">
                <a:solidFill>
                  <a:schemeClr val="bg1">
                    <a:lumMod val="50000"/>
                  </a:schemeClr>
                </a:solidFill>
                <a:latin typeface="Segoe UI" charset="0"/>
                <a:ea typeface="Segoe UI" charset="0"/>
                <a:cs typeface="Segoe UI" charset="0"/>
              </a:rPr>
              <a:t>assuming 4-bit numbers…</a:t>
            </a:r>
          </a:p>
        </p:txBody>
      </p:sp>
    </p:spTree>
    <p:extLst>
      <p:ext uri="{BB962C8B-B14F-4D97-AF65-F5344CB8AC3E}">
        <p14:creationId xmlns:p14="http://schemas.microsoft.com/office/powerpoint/2010/main" val="166950992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3"/>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4"/>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9"/>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0"/>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4"/>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31"/>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27"/>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21"/>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16"/>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3" grpId="0"/>
      <p:bldP spid="14" grpId="0"/>
      <p:bldP spid="16" grpId="0"/>
      <p:bldP spid="17" grpId="0"/>
      <p:bldP spid="19" grpId="0" animBg="1"/>
      <p:bldP spid="7" grpId="0" animBg="1"/>
      <p:bldP spid="21" grpId="0"/>
      <p:bldP spid="24" grpId="0"/>
      <p:bldP spid="27" grpId="0"/>
      <p:bldP spid="29" grpId="0"/>
      <p:bldP spid="30" grpId="0"/>
      <p:bldP spid="31" grpId="0"/>
      <p:bldP spid="35"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73B6BE-094B-5541-85BE-AB1503A1884F}"/>
              </a:ext>
            </a:extLst>
          </p:cNvPr>
          <p:cNvSpPr>
            <a:spLocks noGrp="1"/>
          </p:cNvSpPr>
          <p:nvPr>
            <p:ph type="title"/>
          </p:nvPr>
        </p:nvSpPr>
        <p:spPr/>
        <p:txBody>
          <a:bodyPr/>
          <a:lstStyle/>
          <a:p>
            <a:r>
              <a:rPr lang="en-US" dirty="0"/>
              <a:t>What is two’s complement </a:t>
            </a:r>
            <a:r>
              <a:rPr lang="en-US" i="1" dirty="0"/>
              <a:t>doing,</a:t>
            </a:r>
            <a:r>
              <a:rPr lang="en-US" dirty="0"/>
              <a:t> anyway?</a:t>
            </a:r>
          </a:p>
        </p:txBody>
      </p:sp>
      <p:sp>
        <p:nvSpPr>
          <p:cNvPr id="3" name="Content Placeholder 2">
            <a:extLst>
              <a:ext uri="{FF2B5EF4-FFF2-40B4-BE49-F238E27FC236}">
                <a16:creationId xmlns:a16="http://schemas.microsoft.com/office/drawing/2014/main" id="{BC9E7957-797F-224A-A2E6-7F6F03CC30A2}"/>
              </a:ext>
            </a:extLst>
          </p:cNvPr>
          <p:cNvSpPr>
            <a:spLocks noGrp="1"/>
          </p:cNvSpPr>
          <p:nvPr>
            <p:ph idx="1"/>
          </p:nvPr>
        </p:nvSpPr>
        <p:spPr>
          <a:xfrm>
            <a:off x="152400" y="495302"/>
            <a:ext cx="8991600" cy="1516798"/>
          </a:xfrm>
        </p:spPr>
        <p:txBody>
          <a:bodyPr/>
          <a:lstStyle/>
          <a:p>
            <a:r>
              <a:rPr lang="en-US" dirty="0"/>
              <a:t>on the previous slide, we saw that </a:t>
            </a:r>
            <a:r>
              <a:rPr lang="en-US" b="1" dirty="0"/>
              <a:t>in 4-bit arithmetic:</a:t>
            </a:r>
          </a:p>
          <a:p>
            <a:pPr lvl="1"/>
            <a:r>
              <a:rPr lang="en-US" dirty="0"/>
              <a:t>the two’s complement of 4 is 12, and</a:t>
            </a:r>
          </a:p>
          <a:p>
            <a:pPr lvl="1"/>
            <a:r>
              <a:rPr lang="en-US" dirty="0"/>
              <a:t>adding 12 </a:t>
            </a:r>
            <a:r>
              <a:rPr lang="en-US" i="1" dirty="0"/>
              <a:t>behaves the same way </a:t>
            </a:r>
            <a:r>
              <a:rPr lang="en-US" dirty="0"/>
              <a:t>as subtracting 4.</a:t>
            </a:r>
          </a:p>
          <a:p>
            <a:r>
              <a:rPr lang="en-US" dirty="0"/>
              <a:t>why? it all comes back to the number circle.</a:t>
            </a:r>
          </a:p>
        </p:txBody>
      </p:sp>
      <p:sp>
        <p:nvSpPr>
          <p:cNvPr id="4" name="Footer Placeholder 3">
            <a:extLst>
              <a:ext uri="{FF2B5EF4-FFF2-40B4-BE49-F238E27FC236}">
                <a16:creationId xmlns:a16="http://schemas.microsoft.com/office/drawing/2014/main" id="{6DE5388B-44CB-6648-85E5-6A7747383150}"/>
              </a:ext>
            </a:extLst>
          </p:cNvPr>
          <p:cNvSpPr>
            <a:spLocks noGrp="1"/>
          </p:cNvSpPr>
          <p:nvPr>
            <p:ph type="ftr" sz="quarter" idx="11"/>
          </p:nvPr>
        </p:nvSpPr>
        <p:spPr/>
        <p:txBody>
          <a:bodyPr/>
          <a:lstStyle/>
          <a:p>
            <a:r>
              <a:rPr lang="is-IS"/>
              <a:t>CS447</a:t>
            </a:r>
            <a:endParaRPr lang="en-US"/>
          </a:p>
        </p:txBody>
      </p:sp>
      <p:sp>
        <p:nvSpPr>
          <p:cNvPr id="5" name="Slide Number Placeholder 4">
            <a:extLst>
              <a:ext uri="{FF2B5EF4-FFF2-40B4-BE49-F238E27FC236}">
                <a16:creationId xmlns:a16="http://schemas.microsoft.com/office/drawing/2014/main" id="{04DCBB15-0417-5B43-B721-E591702A4D0A}"/>
              </a:ext>
            </a:extLst>
          </p:cNvPr>
          <p:cNvSpPr>
            <a:spLocks noGrp="1"/>
          </p:cNvSpPr>
          <p:nvPr>
            <p:ph type="sldNum" sz="quarter" idx="12"/>
          </p:nvPr>
        </p:nvSpPr>
        <p:spPr/>
        <p:txBody>
          <a:bodyPr/>
          <a:lstStyle/>
          <a:p>
            <a:fld id="{3552B95B-556F-44BD-91A5-D80C1B9E2BB3}" type="slidenum">
              <a:rPr lang="en-US" smtClean="0"/>
              <a:pPr/>
              <a:t>24</a:t>
            </a:fld>
            <a:endParaRPr lang="en-US"/>
          </a:p>
        </p:txBody>
      </p:sp>
      <p:grpSp>
        <p:nvGrpSpPr>
          <p:cNvPr id="7" name="Group 6">
            <a:extLst>
              <a:ext uri="{FF2B5EF4-FFF2-40B4-BE49-F238E27FC236}">
                <a16:creationId xmlns:a16="http://schemas.microsoft.com/office/drawing/2014/main" id="{5C4FF7E7-7C7E-3248-9E3D-6EC87753DCBA}"/>
              </a:ext>
            </a:extLst>
          </p:cNvPr>
          <p:cNvGrpSpPr/>
          <p:nvPr/>
        </p:nvGrpSpPr>
        <p:grpSpPr>
          <a:xfrm>
            <a:off x="304800" y="2095500"/>
            <a:ext cx="3020628" cy="2961564"/>
            <a:chOff x="583683" y="1841268"/>
            <a:chExt cx="3020628" cy="2961564"/>
          </a:xfrm>
        </p:grpSpPr>
        <p:sp>
          <p:nvSpPr>
            <p:cNvPr id="9" name="Oval 8">
              <a:extLst>
                <a:ext uri="{FF2B5EF4-FFF2-40B4-BE49-F238E27FC236}">
                  <a16:creationId xmlns:a16="http://schemas.microsoft.com/office/drawing/2014/main" id="{D8F8462F-5EA2-7D40-ABC7-8D47314ED476}"/>
                </a:ext>
              </a:extLst>
            </p:cNvPr>
            <p:cNvSpPr/>
            <p:nvPr/>
          </p:nvSpPr>
          <p:spPr>
            <a:xfrm>
              <a:off x="1062567" y="2225384"/>
              <a:ext cx="2133600" cy="2127761"/>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2208F5EF-F1E9-6B40-ACD3-682A428E8C04}"/>
                </a:ext>
              </a:extLst>
            </p:cNvPr>
            <p:cNvSpPr txBox="1"/>
            <p:nvPr/>
          </p:nvSpPr>
          <p:spPr>
            <a:xfrm>
              <a:off x="1948869" y="1841268"/>
              <a:ext cx="360996" cy="461665"/>
            </a:xfrm>
            <a:prstGeom prst="rect">
              <a:avLst/>
            </a:prstGeom>
            <a:noFill/>
          </p:spPr>
          <p:txBody>
            <a:bodyPr wrap="none" rtlCol="0">
              <a:spAutoFit/>
            </a:bodyPr>
            <a:lstStyle/>
            <a:p>
              <a:pPr algn="ctr"/>
              <a:r>
                <a:rPr lang="en-US" sz="2400" b="1" dirty="0">
                  <a:latin typeface="Consolas" charset="0"/>
                  <a:ea typeface="Consolas" charset="0"/>
                  <a:cs typeface="Consolas" charset="0"/>
                </a:rPr>
                <a:t>0</a:t>
              </a:r>
            </a:p>
          </p:txBody>
        </p:sp>
        <p:sp>
          <p:nvSpPr>
            <p:cNvPr id="11" name="TextBox 10">
              <a:extLst>
                <a:ext uri="{FF2B5EF4-FFF2-40B4-BE49-F238E27FC236}">
                  <a16:creationId xmlns:a16="http://schemas.microsoft.com/office/drawing/2014/main" id="{6EF65C0B-62BB-914F-844B-491FFF8AC6FD}"/>
                </a:ext>
              </a:extLst>
            </p:cNvPr>
            <p:cNvSpPr txBox="1"/>
            <p:nvPr/>
          </p:nvSpPr>
          <p:spPr>
            <a:xfrm>
              <a:off x="2438400" y="1896301"/>
              <a:ext cx="360996" cy="461665"/>
            </a:xfrm>
            <a:prstGeom prst="rect">
              <a:avLst/>
            </a:prstGeom>
            <a:noFill/>
          </p:spPr>
          <p:txBody>
            <a:bodyPr wrap="none" rtlCol="0">
              <a:spAutoFit/>
            </a:bodyPr>
            <a:lstStyle/>
            <a:p>
              <a:pPr algn="ctr"/>
              <a:r>
                <a:rPr lang="en-US" sz="2400" b="1" dirty="0">
                  <a:latin typeface="Consolas" charset="0"/>
                  <a:ea typeface="Consolas" charset="0"/>
                  <a:cs typeface="Consolas" charset="0"/>
                </a:rPr>
                <a:t>1</a:t>
              </a:r>
            </a:p>
          </p:txBody>
        </p:sp>
        <p:sp>
          <p:nvSpPr>
            <p:cNvPr id="12" name="TextBox 11">
              <a:extLst>
                <a:ext uri="{FF2B5EF4-FFF2-40B4-BE49-F238E27FC236}">
                  <a16:creationId xmlns:a16="http://schemas.microsoft.com/office/drawing/2014/main" id="{0607BCBC-D3BC-1943-A73D-78B3A37694F3}"/>
                </a:ext>
              </a:extLst>
            </p:cNvPr>
            <p:cNvSpPr txBox="1"/>
            <p:nvPr/>
          </p:nvSpPr>
          <p:spPr>
            <a:xfrm>
              <a:off x="2895600" y="2212568"/>
              <a:ext cx="360996" cy="461665"/>
            </a:xfrm>
            <a:prstGeom prst="rect">
              <a:avLst/>
            </a:prstGeom>
            <a:noFill/>
          </p:spPr>
          <p:txBody>
            <a:bodyPr wrap="none" rtlCol="0">
              <a:spAutoFit/>
            </a:bodyPr>
            <a:lstStyle/>
            <a:p>
              <a:pPr algn="ctr"/>
              <a:r>
                <a:rPr lang="en-US" sz="2400" b="1" dirty="0">
                  <a:latin typeface="Consolas" charset="0"/>
                  <a:ea typeface="Consolas" charset="0"/>
                  <a:cs typeface="Consolas" charset="0"/>
                </a:rPr>
                <a:t>2</a:t>
              </a:r>
            </a:p>
          </p:txBody>
        </p:sp>
        <p:sp>
          <p:nvSpPr>
            <p:cNvPr id="13" name="TextBox 12">
              <a:extLst>
                <a:ext uri="{FF2B5EF4-FFF2-40B4-BE49-F238E27FC236}">
                  <a16:creationId xmlns:a16="http://schemas.microsoft.com/office/drawing/2014/main" id="{71A71325-0988-7D47-8018-ECBA2D9D1CC8}"/>
                </a:ext>
              </a:extLst>
            </p:cNvPr>
            <p:cNvSpPr txBox="1"/>
            <p:nvPr/>
          </p:nvSpPr>
          <p:spPr>
            <a:xfrm>
              <a:off x="3160183" y="2607733"/>
              <a:ext cx="360996" cy="461665"/>
            </a:xfrm>
            <a:prstGeom prst="rect">
              <a:avLst/>
            </a:prstGeom>
            <a:noFill/>
          </p:spPr>
          <p:txBody>
            <a:bodyPr wrap="none" rtlCol="0">
              <a:spAutoFit/>
            </a:bodyPr>
            <a:lstStyle/>
            <a:p>
              <a:pPr algn="ctr"/>
              <a:r>
                <a:rPr lang="en-US" sz="2400" b="1" dirty="0">
                  <a:latin typeface="Consolas" charset="0"/>
                  <a:ea typeface="Consolas" charset="0"/>
                  <a:cs typeface="Consolas" charset="0"/>
                </a:rPr>
                <a:t>3</a:t>
              </a:r>
            </a:p>
          </p:txBody>
        </p:sp>
        <p:sp>
          <p:nvSpPr>
            <p:cNvPr id="14" name="TextBox 13">
              <a:extLst>
                <a:ext uri="{FF2B5EF4-FFF2-40B4-BE49-F238E27FC236}">
                  <a16:creationId xmlns:a16="http://schemas.microsoft.com/office/drawing/2014/main" id="{D6F4A39A-1E01-B34E-9F8A-423ABBAD6511}"/>
                </a:ext>
              </a:extLst>
            </p:cNvPr>
            <p:cNvSpPr txBox="1"/>
            <p:nvPr/>
          </p:nvSpPr>
          <p:spPr>
            <a:xfrm>
              <a:off x="3243315" y="3091636"/>
              <a:ext cx="360996" cy="461665"/>
            </a:xfrm>
            <a:prstGeom prst="rect">
              <a:avLst/>
            </a:prstGeom>
            <a:noFill/>
          </p:spPr>
          <p:txBody>
            <a:bodyPr wrap="none" rtlCol="0">
              <a:spAutoFit/>
            </a:bodyPr>
            <a:lstStyle/>
            <a:p>
              <a:pPr algn="ctr"/>
              <a:r>
                <a:rPr lang="en-US" sz="2400" b="1" dirty="0">
                  <a:latin typeface="Consolas" charset="0"/>
                  <a:ea typeface="Consolas" charset="0"/>
                  <a:cs typeface="Consolas" charset="0"/>
                </a:rPr>
                <a:t>4</a:t>
              </a:r>
            </a:p>
          </p:txBody>
        </p:sp>
        <p:sp>
          <p:nvSpPr>
            <p:cNvPr id="15" name="TextBox 14">
              <a:extLst>
                <a:ext uri="{FF2B5EF4-FFF2-40B4-BE49-F238E27FC236}">
                  <a16:creationId xmlns:a16="http://schemas.microsoft.com/office/drawing/2014/main" id="{1D3D3D05-5C53-284F-8AD4-FF3C670E21B0}"/>
                </a:ext>
              </a:extLst>
            </p:cNvPr>
            <p:cNvSpPr txBox="1"/>
            <p:nvPr/>
          </p:nvSpPr>
          <p:spPr>
            <a:xfrm>
              <a:off x="3139017" y="3553301"/>
              <a:ext cx="360996" cy="461665"/>
            </a:xfrm>
            <a:prstGeom prst="rect">
              <a:avLst/>
            </a:prstGeom>
            <a:noFill/>
          </p:spPr>
          <p:txBody>
            <a:bodyPr wrap="none" rtlCol="0">
              <a:spAutoFit/>
            </a:bodyPr>
            <a:lstStyle/>
            <a:p>
              <a:pPr algn="ctr"/>
              <a:r>
                <a:rPr lang="en-US" sz="2400" b="1" dirty="0">
                  <a:latin typeface="Consolas" charset="0"/>
                  <a:ea typeface="Consolas" charset="0"/>
                  <a:cs typeface="Consolas" charset="0"/>
                </a:rPr>
                <a:t>5</a:t>
              </a:r>
            </a:p>
          </p:txBody>
        </p:sp>
        <p:sp>
          <p:nvSpPr>
            <p:cNvPr id="16" name="TextBox 15">
              <a:extLst>
                <a:ext uri="{FF2B5EF4-FFF2-40B4-BE49-F238E27FC236}">
                  <a16:creationId xmlns:a16="http://schemas.microsoft.com/office/drawing/2014/main" id="{E363BD7F-42B8-B347-8E98-B4666CAAE76E}"/>
                </a:ext>
              </a:extLst>
            </p:cNvPr>
            <p:cNvSpPr txBox="1"/>
            <p:nvPr/>
          </p:nvSpPr>
          <p:spPr>
            <a:xfrm>
              <a:off x="2871735" y="3948466"/>
              <a:ext cx="360996" cy="461665"/>
            </a:xfrm>
            <a:prstGeom prst="rect">
              <a:avLst/>
            </a:prstGeom>
            <a:noFill/>
          </p:spPr>
          <p:txBody>
            <a:bodyPr wrap="none" rtlCol="0">
              <a:spAutoFit/>
            </a:bodyPr>
            <a:lstStyle/>
            <a:p>
              <a:pPr algn="ctr"/>
              <a:r>
                <a:rPr lang="en-US" sz="2400" b="1" dirty="0">
                  <a:latin typeface="Consolas" charset="0"/>
                  <a:ea typeface="Consolas" charset="0"/>
                  <a:cs typeface="Consolas" charset="0"/>
                </a:rPr>
                <a:t>6</a:t>
              </a:r>
            </a:p>
          </p:txBody>
        </p:sp>
        <p:sp>
          <p:nvSpPr>
            <p:cNvPr id="17" name="TextBox 16">
              <a:extLst>
                <a:ext uri="{FF2B5EF4-FFF2-40B4-BE49-F238E27FC236}">
                  <a16:creationId xmlns:a16="http://schemas.microsoft.com/office/drawing/2014/main" id="{FD6B2744-9353-8F44-8D8E-6CEC902EB941}"/>
                </a:ext>
              </a:extLst>
            </p:cNvPr>
            <p:cNvSpPr txBox="1"/>
            <p:nvPr/>
          </p:nvSpPr>
          <p:spPr>
            <a:xfrm>
              <a:off x="2463591" y="4275596"/>
              <a:ext cx="360996" cy="461665"/>
            </a:xfrm>
            <a:prstGeom prst="rect">
              <a:avLst/>
            </a:prstGeom>
            <a:noFill/>
          </p:spPr>
          <p:txBody>
            <a:bodyPr wrap="none" rtlCol="0">
              <a:spAutoFit/>
            </a:bodyPr>
            <a:lstStyle/>
            <a:p>
              <a:pPr algn="ctr"/>
              <a:r>
                <a:rPr lang="en-US" sz="2400" b="1" dirty="0">
                  <a:latin typeface="Consolas" charset="0"/>
                  <a:ea typeface="Consolas" charset="0"/>
                  <a:cs typeface="Consolas" charset="0"/>
                </a:rPr>
                <a:t>7</a:t>
              </a:r>
            </a:p>
          </p:txBody>
        </p:sp>
        <p:sp>
          <p:nvSpPr>
            <p:cNvPr id="18" name="TextBox 17">
              <a:extLst>
                <a:ext uri="{FF2B5EF4-FFF2-40B4-BE49-F238E27FC236}">
                  <a16:creationId xmlns:a16="http://schemas.microsoft.com/office/drawing/2014/main" id="{B51CC704-EAE0-B64C-8884-977100B7D2E6}"/>
                </a:ext>
              </a:extLst>
            </p:cNvPr>
            <p:cNvSpPr txBox="1"/>
            <p:nvPr/>
          </p:nvSpPr>
          <p:spPr>
            <a:xfrm>
              <a:off x="1975595" y="4341167"/>
              <a:ext cx="360996" cy="461665"/>
            </a:xfrm>
            <a:prstGeom prst="rect">
              <a:avLst/>
            </a:prstGeom>
            <a:noFill/>
          </p:spPr>
          <p:txBody>
            <a:bodyPr wrap="none" rtlCol="0">
              <a:spAutoFit/>
            </a:bodyPr>
            <a:lstStyle/>
            <a:p>
              <a:pPr algn="ctr"/>
              <a:r>
                <a:rPr lang="en-US" sz="2400" b="1" dirty="0">
                  <a:latin typeface="Consolas" charset="0"/>
                  <a:ea typeface="Consolas" charset="0"/>
                  <a:cs typeface="Consolas" charset="0"/>
                </a:rPr>
                <a:t>8</a:t>
              </a:r>
            </a:p>
          </p:txBody>
        </p:sp>
        <p:sp>
          <p:nvSpPr>
            <p:cNvPr id="19" name="TextBox 18">
              <a:extLst>
                <a:ext uri="{FF2B5EF4-FFF2-40B4-BE49-F238E27FC236}">
                  <a16:creationId xmlns:a16="http://schemas.microsoft.com/office/drawing/2014/main" id="{C72A4AAA-FBFB-7443-9AD6-7DB7D55BFA50}"/>
                </a:ext>
              </a:extLst>
            </p:cNvPr>
            <p:cNvSpPr txBox="1"/>
            <p:nvPr/>
          </p:nvSpPr>
          <p:spPr>
            <a:xfrm>
              <a:off x="1496490" y="4219399"/>
              <a:ext cx="360996" cy="461665"/>
            </a:xfrm>
            <a:prstGeom prst="rect">
              <a:avLst/>
            </a:prstGeom>
            <a:noFill/>
          </p:spPr>
          <p:txBody>
            <a:bodyPr wrap="none" rtlCol="0">
              <a:spAutoFit/>
            </a:bodyPr>
            <a:lstStyle/>
            <a:p>
              <a:pPr algn="ctr"/>
              <a:r>
                <a:rPr lang="en-US" sz="2400" b="1" dirty="0">
                  <a:latin typeface="Consolas" charset="0"/>
                  <a:ea typeface="Consolas" charset="0"/>
                  <a:cs typeface="Consolas" charset="0"/>
                </a:rPr>
                <a:t>9</a:t>
              </a:r>
            </a:p>
          </p:txBody>
        </p:sp>
        <p:sp>
          <p:nvSpPr>
            <p:cNvPr id="20" name="TextBox 19">
              <a:extLst>
                <a:ext uri="{FF2B5EF4-FFF2-40B4-BE49-F238E27FC236}">
                  <a16:creationId xmlns:a16="http://schemas.microsoft.com/office/drawing/2014/main" id="{F1A6A51D-33D2-9547-AF6E-25E02FD051E1}"/>
                </a:ext>
              </a:extLst>
            </p:cNvPr>
            <p:cNvSpPr txBox="1"/>
            <p:nvPr/>
          </p:nvSpPr>
          <p:spPr>
            <a:xfrm>
              <a:off x="950022" y="3979332"/>
              <a:ext cx="524503" cy="461665"/>
            </a:xfrm>
            <a:prstGeom prst="rect">
              <a:avLst/>
            </a:prstGeom>
            <a:noFill/>
          </p:spPr>
          <p:txBody>
            <a:bodyPr wrap="none" rtlCol="0">
              <a:spAutoFit/>
            </a:bodyPr>
            <a:lstStyle/>
            <a:p>
              <a:pPr algn="ctr"/>
              <a:r>
                <a:rPr lang="en-US" sz="2400" b="1" dirty="0">
                  <a:latin typeface="Consolas" charset="0"/>
                  <a:ea typeface="Consolas" charset="0"/>
                  <a:cs typeface="Consolas" charset="0"/>
                </a:rPr>
                <a:t>10</a:t>
              </a:r>
            </a:p>
          </p:txBody>
        </p:sp>
        <p:sp>
          <p:nvSpPr>
            <p:cNvPr id="21" name="TextBox 20">
              <a:extLst>
                <a:ext uri="{FF2B5EF4-FFF2-40B4-BE49-F238E27FC236}">
                  <a16:creationId xmlns:a16="http://schemas.microsoft.com/office/drawing/2014/main" id="{D49088EB-3325-F248-966F-892AD212BA90}"/>
                </a:ext>
              </a:extLst>
            </p:cNvPr>
            <p:cNvSpPr txBox="1"/>
            <p:nvPr/>
          </p:nvSpPr>
          <p:spPr>
            <a:xfrm>
              <a:off x="665805" y="3517667"/>
              <a:ext cx="524503" cy="461665"/>
            </a:xfrm>
            <a:prstGeom prst="rect">
              <a:avLst/>
            </a:prstGeom>
            <a:noFill/>
          </p:spPr>
          <p:txBody>
            <a:bodyPr wrap="none" rtlCol="0">
              <a:spAutoFit/>
            </a:bodyPr>
            <a:lstStyle/>
            <a:p>
              <a:pPr algn="ctr"/>
              <a:r>
                <a:rPr lang="en-US" sz="2400" b="1" dirty="0">
                  <a:latin typeface="Consolas" charset="0"/>
                  <a:ea typeface="Consolas" charset="0"/>
                  <a:cs typeface="Consolas" charset="0"/>
                </a:rPr>
                <a:t>11</a:t>
              </a:r>
            </a:p>
          </p:txBody>
        </p:sp>
        <p:sp>
          <p:nvSpPr>
            <p:cNvPr id="22" name="TextBox 21">
              <a:extLst>
                <a:ext uri="{FF2B5EF4-FFF2-40B4-BE49-F238E27FC236}">
                  <a16:creationId xmlns:a16="http://schemas.microsoft.com/office/drawing/2014/main" id="{DF44DD83-BF3C-C247-8F5E-679D630015FD}"/>
                </a:ext>
              </a:extLst>
            </p:cNvPr>
            <p:cNvSpPr txBox="1"/>
            <p:nvPr/>
          </p:nvSpPr>
          <p:spPr>
            <a:xfrm>
              <a:off x="583683" y="3065748"/>
              <a:ext cx="524503" cy="461665"/>
            </a:xfrm>
            <a:prstGeom prst="rect">
              <a:avLst/>
            </a:prstGeom>
            <a:noFill/>
          </p:spPr>
          <p:txBody>
            <a:bodyPr wrap="none" rtlCol="0">
              <a:spAutoFit/>
            </a:bodyPr>
            <a:lstStyle/>
            <a:p>
              <a:pPr algn="ctr"/>
              <a:r>
                <a:rPr lang="en-US" sz="2400" b="1" dirty="0">
                  <a:latin typeface="Consolas" charset="0"/>
                  <a:ea typeface="Consolas" charset="0"/>
                  <a:cs typeface="Consolas" charset="0"/>
                </a:rPr>
                <a:t>12</a:t>
              </a:r>
            </a:p>
          </p:txBody>
        </p:sp>
        <p:sp>
          <p:nvSpPr>
            <p:cNvPr id="23" name="TextBox 22">
              <a:extLst>
                <a:ext uri="{FF2B5EF4-FFF2-40B4-BE49-F238E27FC236}">
                  <a16:creationId xmlns:a16="http://schemas.microsoft.com/office/drawing/2014/main" id="{A54841FF-00B7-5E49-8A1D-42A26BA62A7A}"/>
                </a:ext>
              </a:extLst>
            </p:cNvPr>
            <p:cNvSpPr txBox="1"/>
            <p:nvPr/>
          </p:nvSpPr>
          <p:spPr>
            <a:xfrm>
              <a:off x="665804" y="2594337"/>
              <a:ext cx="524503" cy="461665"/>
            </a:xfrm>
            <a:prstGeom prst="rect">
              <a:avLst/>
            </a:prstGeom>
            <a:noFill/>
          </p:spPr>
          <p:txBody>
            <a:bodyPr wrap="none" rtlCol="0">
              <a:spAutoFit/>
            </a:bodyPr>
            <a:lstStyle/>
            <a:p>
              <a:pPr algn="ctr"/>
              <a:r>
                <a:rPr lang="en-US" sz="2400" b="1" dirty="0">
                  <a:latin typeface="Consolas" charset="0"/>
                  <a:ea typeface="Consolas" charset="0"/>
                  <a:cs typeface="Consolas" charset="0"/>
                </a:rPr>
                <a:t>13</a:t>
              </a:r>
            </a:p>
          </p:txBody>
        </p:sp>
        <p:sp>
          <p:nvSpPr>
            <p:cNvPr id="24" name="TextBox 23">
              <a:extLst>
                <a:ext uri="{FF2B5EF4-FFF2-40B4-BE49-F238E27FC236}">
                  <a16:creationId xmlns:a16="http://schemas.microsoft.com/office/drawing/2014/main" id="{65CBB0CB-DF01-B146-A8E8-41E7BC7A47DC}"/>
                </a:ext>
              </a:extLst>
            </p:cNvPr>
            <p:cNvSpPr txBox="1"/>
            <p:nvPr/>
          </p:nvSpPr>
          <p:spPr>
            <a:xfrm>
              <a:off x="935464" y="2176102"/>
              <a:ext cx="524503" cy="461665"/>
            </a:xfrm>
            <a:prstGeom prst="rect">
              <a:avLst/>
            </a:prstGeom>
            <a:noFill/>
          </p:spPr>
          <p:txBody>
            <a:bodyPr wrap="none" rtlCol="0">
              <a:spAutoFit/>
            </a:bodyPr>
            <a:lstStyle/>
            <a:p>
              <a:pPr algn="ctr"/>
              <a:r>
                <a:rPr lang="en-US" sz="2400" b="1" dirty="0">
                  <a:latin typeface="Consolas" charset="0"/>
                  <a:ea typeface="Consolas" charset="0"/>
                  <a:cs typeface="Consolas" charset="0"/>
                </a:rPr>
                <a:t>14</a:t>
              </a:r>
            </a:p>
          </p:txBody>
        </p:sp>
        <p:sp>
          <p:nvSpPr>
            <p:cNvPr id="25" name="TextBox 24">
              <a:extLst>
                <a:ext uri="{FF2B5EF4-FFF2-40B4-BE49-F238E27FC236}">
                  <a16:creationId xmlns:a16="http://schemas.microsoft.com/office/drawing/2014/main" id="{B636B4EA-2F22-8342-AF36-DCCC01667A6C}"/>
                </a:ext>
              </a:extLst>
            </p:cNvPr>
            <p:cNvSpPr txBox="1"/>
            <p:nvPr/>
          </p:nvSpPr>
          <p:spPr>
            <a:xfrm>
              <a:off x="1404362" y="1883389"/>
              <a:ext cx="524503" cy="461665"/>
            </a:xfrm>
            <a:prstGeom prst="rect">
              <a:avLst/>
            </a:prstGeom>
            <a:noFill/>
          </p:spPr>
          <p:txBody>
            <a:bodyPr wrap="none" rtlCol="0">
              <a:spAutoFit/>
            </a:bodyPr>
            <a:lstStyle/>
            <a:p>
              <a:pPr algn="ctr"/>
              <a:r>
                <a:rPr lang="en-US" sz="2400" b="1" dirty="0">
                  <a:latin typeface="Consolas" charset="0"/>
                  <a:ea typeface="Consolas" charset="0"/>
                  <a:cs typeface="Consolas" charset="0"/>
                </a:rPr>
                <a:t>15</a:t>
              </a:r>
            </a:p>
          </p:txBody>
        </p:sp>
      </p:grpSp>
      <p:sp>
        <p:nvSpPr>
          <p:cNvPr id="26" name="Arc 25">
            <a:extLst>
              <a:ext uri="{FF2B5EF4-FFF2-40B4-BE49-F238E27FC236}">
                <a16:creationId xmlns:a16="http://schemas.microsoft.com/office/drawing/2014/main" id="{ED52CBFF-2606-4644-8DAA-D95092420764}"/>
              </a:ext>
            </a:extLst>
          </p:cNvPr>
          <p:cNvSpPr/>
          <p:nvPr/>
        </p:nvSpPr>
        <p:spPr>
          <a:xfrm>
            <a:off x="896007" y="2585140"/>
            <a:ext cx="1920240" cy="1920240"/>
          </a:xfrm>
          <a:prstGeom prst="arc">
            <a:avLst>
              <a:gd name="adj1" fmla="val 4111148"/>
              <a:gd name="adj2" fmla="val 20200507"/>
            </a:avLst>
          </a:prstGeom>
          <a:ln w="38100">
            <a:solidFill>
              <a:srgbClr val="00B05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7" name="Arc 26">
            <a:extLst>
              <a:ext uri="{FF2B5EF4-FFF2-40B4-BE49-F238E27FC236}">
                <a16:creationId xmlns:a16="http://schemas.microsoft.com/office/drawing/2014/main" id="{231DC649-D9A5-E047-AB61-9C2B96AB9570}"/>
              </a:ext>
            </a:extLst>
          </p:cNvPr>
          <p:cNvSpPr/>
          <p:nvPr/>
        </p:nvSpPr>
        <p:spPr>
          <a:xfrm>
            <a:off x="896007" y="2585140"/>
            <a:ext cx="1920240" cy="1920240"/>
          </a:xfrm>
          <a:prstGeom prst="arc">
            <a:avLst>
              <a:gd name="adj1" fmla="val 20422987"/>
              <a:gd name="adj2" fmla="val 3743557"/>
            </a:avLst>
          </a:pr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8" name="TextBox 27">
            <a:extLst>
              <a:ext uri="{FF2B5EF4-FFF2-40B4-BE49-F238E27FC236}">
                <a16:creationId xmlns:a16="http://schemas.microsoft.com/office/drawing/2014/main" id="{168BC2F6-F097-994F-8720-EAF00CBC4DD4}"/>
              </a:ext>
            </a:extLst>
          </p:cNvPr>
          <p:cNvSpPr txBox="1"/>
          <p:nvPr/>
        </p:nvSpPr>
        <p:spPr>
          <a:xfrm>
            <a:off x="3880969" y="2017403"/>
            <a:ext cx="4450714" cy="769441"/>
          </a:xfrm>
          <a:prstGeom prst="rect">
            <a:avLst/>
          </a:prstGeom>
          <a:noFill/>
        </p:spPr>
        <p:txBody>
          <a:bodyPr wrap="square" rtlCol="0">
            <a:spAutoFit/>
          </a:bodyPr>
          <a:lstStyle/>
          <a:p>
            <a:pPr algn="ctr"/>
            <a:r>
              <a:rPr lang="en-US" sz="2200" dirty="0"/>
              <a:t>if we start at 7, we can subtract 4 by going </a:t>
            </a:r>
            <a:r>
              <a:rPr lang="en-US" sz="2200" b="1" dirty="0">
                <a:solidFill>
                  <a:srgbClr val="FF0000"/>
                </a:solidFill>
              </a:rPr>
              <a:t>counterclockwise</a:t>
            </a:r>
            <a:r>
              <a:rPr lang="en-US" sz="2200" dirty="0"/>
              <a:t>…</a:t>
            </a:r>
          </a:p>
        </p:txBody>
      </p:sp>
      <p:sp>
        <p:nvSpPr>
          <p:cNvPr id="29" name="TextBox 28">
            <a:extLst>
              <a:ext uri="{FF2B5EF4-FFF2-40B4-BE49-F238E27FC236}">
                <a16:creationId xmlns:a16="http://schemas.microsoft.com/office/drawing/2014/main" id="{5F53A665-FE5A-974C-B186-940EDCE297A2}"/>
              </a:ext>
            </a:extLst>
          </p:cNvPr>
          <p:cNvSpPr txBox="1"/>
          <p:nvPr/>
        </p:nvSpPr>
        <p:spPr>
          <a:xfrm>
            <a:off x="3396169" y="3022702"/>
            <a:ext cx="5699232" cy="1107996"/>
          </a:xfrm>
          <a:prstGeom prst="rect">
            <a:avLst/>
          </a:prstGeom>
          <a:noFill/>
        </p:spPr>
        <p:txBody>
          <a:bodyPr wrap="square" rtlCol="0">
            <a:spAutoFit/>
          </a:bodyPr>
          <a:lstStyle/>
          <a:p>
            <a:pPr algn="ctr"/>
            <a:r>
              <a:rPr lang="en-US" sz="2200" dirty="0"/>
              <a:t>…but because it’s a </a:t>
            </a:r>
            <a:r>
              <a:rPr lang="en-US" sz="2200" b="1" dirty="0"/>
              <a:t>circle, </a:t>
            </a:r>
            <a:r>
              <a:rPr lang="en-US" sz="2200" dirty="0"/>
              <a:t>there are </a:t>
            </a:r>
            <a:r>
              <a:rPr lang="en-US" sz="2200" b="1" dirty="0"/>
              <a:t>two ways around it. </a:t>
            </a:r>
            <a:r>
              <a:rPr lang="en-US" sz="2200" dirty="0"/>
              <a:t>we can also go </a:t>
            </a:r>
            <a:r>
              <a:rPr lang="en-US" sz="2200" b="1" dirty="0">
                <a:solidFill>
                  <a:srgbClr val="00B050"/>
                </a:solidFill>
              </a:rPr>
              <a:t>clockwise</a:t>
            </a:r>
            <a:r>
              <a:rPr lang="en-US" sz="2200" dirty="0"/>
              <a:t> by 12, which is the two’s complement of 4!</a:t>
            </a:r>
          </a:p>
        </p:txBody>
      </p:sp>
      <p:sp>
        <p:nvSpPr>
          <p:cNvPr id="30" name="TextBox 29">
            <a:extLst>
              <a:ext uri="{FF2B5EF4-FFF2-40B4-BE49-F238E27FC236}">
                <a16:creationId xmlns:a16="http://schemas.microsoft.com/office/drawing/2014/main" id="{CB83DB38-C1B0-074A-BE83-2B32C07B75E7}"/>
              </a:ext>
            </a:extLst>
          </p:cNvPr>
          <p:cNvSpPr txBox="1"/>
          <p:nvPr/>
        </p:nvSpPr>
        <p:spPr>
          <a:xfrm>
            <a:off x="3570177" y="4375939"/>
            <a:ext cx="5351213" cy="769441"/>
          </a:xfrm>
          <a:prstGeom prst="rect">
            <a:avLst/>
          </a:prstGeom>
          <a:noFill/>
        </p:spPr>
        <p:txBody>
          <a:bodyPr wrap="square" rtlCol="0">
            <a:spAutoFit/>
          </a:bodyPr>
          <a:lstStyle/>
          <a:p>
            <a:pPr algn="ctr"/>
            <a:r>
              <a:rPr lang="en-US" sz="2200" dirty="0">
                <a:solidFill>
                  <a:srgbClr val="FF0000"/>
                </a:solidFill>
              </a:rPr>
              <a:t>a number’s two’s complement </a:t>
            </a:r>
            <a:r>
              <a:rPr lang="en-US" sz="2200" i="1" dirty="0">
                <a:solidFill>
                  <a:srgbClr val="FF0000"/>
                </a:solidFill>
              </a:rPr>
              <a:t>behaves like</a:t>
            </a:r>
            <a:r>
              <a:rPr lang="en-US" sz="2200" dirty="0">
                <a:solidFill>
                  <a:srgbClr val="FF0000"/>
                </a:solidFill>
              </a:rPr>
              <a:t> its negative </a:t>
            </a:r>
            <a:r>
              <a:rPr lang="en-US" sz="2200" i="1" dirty="0">
                <a:solidFill>
                  <a:srgbClr val="FF0000"/>
                </a:solidFill>
              </a:rPr>
              <a:t>under modular arithmetic.</a:t>
            </a:r>
            <a:endParaRPr lang="en-US" sz="2200" dirty="0">
              <a:solidFill>
                <a:srgbClr val="FF0000"/>
              </a:solidFill>
            </a:endParaRPr>
          </a:p>
        </p:txBody>
      </p:sp>
    </p:spTree>
    <p:extLst>
      <p:ext uri="{BB962C8B-B14F-4D97-AF65-F5344CB8AC3E}">
        <p14:creationId xmlns:p14="http://schemas.microsoft.com/office/powerpoint/2010/main" val="197314267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7"/>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7" grpId="0" animBg="1"/>
      <p:bldP spid="28" grpId="0"/>
      <p:bldP spid="29" grpId="0"/>
      <p:bldP spid="30"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D376FC-4D30-FF4E-9E6F-389A88706292}"/>
              </a:ext>
            </a:extLst>
          </p:cNvPr>
          <p:cNvSpPr>
            <a:spLocks noGrp="1"/>
          </p:cNvSpPr>
          <p:nvPr>
            <p:ph type="title"/>
          </p:nvPr>
        </p:nvSpPr>
        <p:spPr/>
        <p:txBody>
          <a:bodyPr/>
          <a:lstStyle/>
          <a:p>
            <a:r>
              <a:rPr lang="en-US" dirty="0"/>
              <a:t>Comparison with subtraction</a:t>
            </a:r>
          </a:p>
        </p:txBody>
      </p:sp>
      <p:sp>
        <p:nvSpPr>
          <p:cNvPr id="3" name="Content Placeholder 2">
            <a:extLst>
              <a:ext uri="{FF2B5EF4-FFF2-40B4-BE49-F238E27FC236}">
                <a16:creationId xmlns:a16="http://schemas.microsoft.com/office/drawing/2014/main" id="{C5A459C2-D70F-5847-A2F8-83D3F5EBF89B}"/>
              </a:ext>
            </a:extLst>
          </p:cNvPr>
          <p:cNvSpPr>
            <a:spLocks noGrp="1"/>
          </p:cNvSpPr>
          <p:nvPr>
            <p:ph idx="1"/>
          </p:nvPr>
        </p:nvSpPr>
        <p:spPr>
          <a:xfrm>
            <a:off x="152400" y="495301"/>
            <a:ext cx="8991600" cy="838199"/>
          </a:xfrm>
        </p:spPr>
        <p:txBody>
          <a:bodyPr/>
          <a:lstStyle/>
          <a:p>
            <a:r>
              <a:rPr lang="en-US" dirty="0">
                <a:solidFill>
                  <a:srgbClr val="FF0000"/>
                </a:solidFill>
              </a:rPr>
              <a:t>subtraction is also how we </a:t>
            </a:r>
            <a:r>
              <a:rPr lang="en-US" b="1" dirty="0">
                <a:solidFill>
                  <a:srgbClr val="FF0000"/>
                </a:solidFill>
              </a:rPr>
              <a:t>compare numbers.</a:t>
            </a:r>
          </a:p>
          <a:p>
            <a:r>
              <a:rPr lang="en-US" dirty="0"/>
              <a:t>if we do </a:t>
            </a:r>
            <a:r>
              <a:rPr lang="en-US" b="1" dirty="0"/>
              <a:t>a - b, </a:t>
            </a:r>
            <a:r>
              <a:rPr lang="en-US" dirty="0"/>
              <a:t>for any </a:t>
            </a:r>
            <a:r>
              <a:rPr lang="en-US" b="1" dirty="0"/>
              <a:t>a</a:t>
            </a:r>
            <a:r>
              <a:rPr lang="en-US" dirty="0"/>
              <a:t> and </a:t>
            </a:r>
            <a:r>
              <a:rPr lang="en-US" b="1" dirty="0"/>
              <a:t>b…</a:t>
            </a:r>
            <a:endParaRPr lang="en-US" dirty="0"/>
          </a:p>
        </p:txBody>
      </p:sp>
      <p:sp>
        <p:nvSpPr>
          <p:cNvPr id="4" name="Footer Placeholder 3">
            <a:extLst>
              <a:ext uri="{FF2B5EF4-FFF2-40B4-BE49-F238E27FC236}">
                <a16:creationId xmlns:a16="http://schemas.microsoft.com/office/drawing/2014/main" id="{43F6AADA-7FD4-BD42-A036-F0EF346C143B}"/>
              </a:ext>
            </a:extLst>
          </p:cNvPr>
          <p:cNvSpPr>
            <a:spLocks noGrp="1"/>
          </p:cNvSpPr>
          <p:nvPr>
            <p:ph type="ftr" sz="quarter" idx="11"/>
          </p:nvPr>
        </p:nvSpPr>
        <p:spPr/>
        <p:txBody>
          <a:bodyPr/>
          <a:lstStyle/>
          <a:p>
            <a:r>
              <a:rPr lang="is-IS"/>
              <a:t>CS447</a:t>
            </a:r>
            <a:endParaRPr lang="en-US"/>
          </a:p>
        </p:txBody>
      </p:sp>
      <p:sp>
        <p:nvSpPr>
          <p:cNvPr id="5" name="Slide Number Placeholder 4">
            <a:extLst>
              <a:ext uri="{FF2B5EF4-FFF2-40B4-BE49-F238E27FC236}">
                <a16:creationId xmlns:a16="http://schemas.microsoft.com/office/drawing/2014/main" id="{1653BA74-3A9B-3B41-8BC4-AED335D7A267}"/>
              </a:ext>
            </a:extLst>
          </p:cNvPr>
          <p:cNvSpPr>
            <a:spLocks noGrp="1"/>
          </p:cNvSpPr>
          <p:nvPr>
            <p:ph type="sldNum" sz="quarter" idx="12"/>
          </p:nvPr>
        </p:nvSpPr>
        <p:spPr/>
        <p:txBody>
          <a:bodyPr/>
          <a:lstStyle/>
          <a:p>
            <a:fld id="{3552B95B-556F-44BD-91A5-D80C1B9E2BB3}" type="slidenum">
              <a:rPr lang="en-US" smtClean="0"/>
              <a:pPr/>
              <a:t>25</a:t>
            </a:fld>
            <a:endParaRPr lang="en-US"/>
          </a:p>
        </p:txBody>
      </p:sp>
      <p:sp>
        <p:nvSpPr>
          <p:cNvPr id="6" name="TextBox 5">
            <a:extLst>
              <a:ext uri="{FF2B5EF4-FFF2-40B4-BE49-F238E27FC236}">
                <a16:creationId xmlns:a16="http://schemas.microsoft.com/office/drawing/2014/main" id="{ECAA6080-38ED-1242-A89F-3DDA28CCB7FE}"/>
              </a:ext>
            </a:extLst>
          </p:cNvPr>
          <p:cNvSpPr txBox="1"/>
          <p:nvPr/>
        </p:nvSpPr>
        <p:spPr>
          <a:xfrm>
            <a:off x="2418021" y="1955049"/>
            <a:ext cx="1451039" cy="646331"/>
          </a:xfrm>
          <a:prstGeom prst="rect">
            <a:avLst/>
          </a:prstGeom>
          <a:noFill/>
        </p:spPr>
        <p:txBody>
          <a:bodyPr wrap="none" rtlCol="0">
            <a:spAutoFit/>
          </a:bodyPr>
          <a:lstStyle/>
          <a:p>
            <a:pPr algn="ctr"/>
            <a:r>
              <a:rPr lang="en-US" sz="3600" b="1" dirty="0">
                <a:latin typeface="Consolas" panose="020B0609020204030204" pitchFamily="49" charset="0"/>
                <a:cs typeface="Consolas" panose="020B0609020204030204" pitchFamily="49" charset="0"/>
              </a:rPr>
              <a:t>a &gt; b</a:t>
            </a:r>
          </a:p>
        </p:txBody>
      </p:sp>
      <p:sp>
        <p:nvSpPr>
          <p:cNvPr id="7" name="TextBox 6">
            <a:extLst>
              <a:ext uri="{FF2B5EF4-FFF2-40B4-BE49-F238E27FC236}">
                <a16:creationId xmlns:a16="http://schemas.microsoft.com/office/drawing/2014/main" id="{2C358E43-5C11-B542-969C-6C4503FE7D87}"/>
              </a:ext>
            </a:extLst>
          </p:cNvPr>
          <p:cNvSpPr txBox="1"/>
          <p:nvPr/>
        </p:nvSpPr>
        <p:spPr>
          <a:xfrm>
            <a:off x="2810404" y="1483290"/>
            <a:ext cx="666273" cy="461665"/>
          </a:xfrm>
          <a:prstGeom prst="rect">
            <a:avLst/>
          </a:prstGeom>
          <a:noFill/>
        </p:spPr>
        <p:txBody>
          <a:bodyPr wrap="none" rtlCol="0">
            <a:spAutoFit/>
          </a:bodyPr>
          <a:lstStyle/>
          <a:p>
            <a:r>
              <a:rPr lang="en-US" sz="2400" b="1" u="sng" dirty="0"/>
              <a:t>If…</a:t>
            </a:r>
          </a:p>
        </p:txBody>
      </p:sp>
      <p:sp>
        <p:nvSpPr>
          <p:cNvPr id="8" name="TextBox 7">
            <a:extLst>
              <a:ext uri="{FF2B5EF4-FFF2-40B4-BE49-F238E27FC236}">
                <a16:creationId xmlns:a16="http://schemas.microsoft.com/office/drawing/2014/main" id="{4AC430B1-EEE1-AE4F-AE28-9015D6CC87D9}"/>
              </a:ext>
            </a:extLst>
          </p:cNvPr>
          <p:cNvSpPr txBox="1"/>
          <p:nvPr/>
        </p:nvSpPr>
        <p:spPr>
          <a:xfrm>
            <a:off x="4218851" y="1493384"/>
            <a:ext cx="2896947" cy="461665"/>
          </a:xfrm>
          <a:prstGeom prst="rect">
            <a:avLst/>
          </a:prstGeom>
          <a:noFill/>
        </p:spPr>
        <p:txBody>
          <a:bodyPr wrap="none" rtlCol="0">
            <a:spAutoFit/>
          </a:bodyPr>
          <a:lstStyle/>
          <a:p>
            <a:r>
              <a:rPr lang="en-US" sz="2400" b="1" u="sng" dirty="0"/>
              <a:t>then a - b will be…</a:t>
            </a:r>
          </a:p>
        </p:txBody>
      </p:sp>
      <p:sp>
        <p:nvSpPr>
          <p:cNvPr id="9" name="TextBox 8">
            <a:extLst>
              <a:ext uri="{FF2B5EF4-FFF2-40B4-BE49-F238E27FC236}">
                <a16:creationId xmlns:a16="http://schemas.microsoft.com/office/drawing/2014/main" id="{D35D369E-027D-434D-B54D-10EE12C297E0}"/>
              </a:ext>
            </a:extLst>
          </p:cNvPr>
          <p:cNvSpPr txBox="1"/>
          <p:nvPr/>
        </p:nvSpPr>
        <p:spPr>
          <a:xfrm>
            <a:off x="3794688" y="1944955"/>
            <a:ext cx="3745274" cy="646331"/>
          </a:xfrm>
          <a:prstGeom prst="rect">
            <a:avLst/>
          </a:prstGeom>
          <a:noFill/>
        </p:spPr>
        <p:txBody>
          <a:bodyPr wrap="square" rtlCol="0">
            <a:spAutoFit/>
          </a:bodyPr>
          <a:lstStyle/>
          <a:p>
            <a:pPr algn="ctr"/>
            <a:r>
              <a:rPr lang="en-US" sz="3600" b="1" dirty="0">
                <a:solidFill>
                  <a:srgbClr val="0070C0"/>
                </a:solidFill>
                <a:cs typeface="Consolas" panose="020B0609020204030204" pitchFamily="49" charset="0"/>
              </a:rPr>
              <a:t>positive</a:t>
            </a:r>
            <a:r>
              <a:rPr lang="en-US" sz="3600" b="1" dirty="0">
                <a:cs typeface="Consolas" panose="020B0609020204030204" pitchFamily="49" charset="0"/>
              </a:rPr>
              <a:t> (&gt;0)</a:t>
            </a:r>
          </a:p>
        </p:txBody>
      </p:sp>
      <p:sp>
        <p:nvSpPr>
          <p:cNvPr id="10" name="TextBox 9">
            <a:extLst>
              <a:ext uri="{FF2B5EF4-FFF2-40B4-BE49-F238E27FC236}">
                <a16:creationId xmlns:a16="http://schemas.microsoft.com/office/drawing/2014/main" id="{F5A035C7-FEE8-1849-94E8-334B5ECE9E9F}"/>
              </a:ext>
            </a:extLst>
          </p:cNvPr>
          <p:cNvSpPr txBox="1"/>
          <p:nvPr/>
        </p:nvSpPr>
        <p:spPr>
          <a:xfrm>
            <a:off x="2412355" y="2601380"/>
            <a:ext cx="1451039" cy="646331"/>
          </a:xfrm>
          <a:prstGeom prst="rect">
            <a:avLst/>
          </a:prstGeom>
          <a:noFill/>
        </p:spPr>
        <p:txBody>
          <a:bodyPr wrap="none" rtlCol="0">
            <a:spAutoFit/>
          </a:bodyPr>
          <a:lstStyle/>
          <a:p>
            <a:pPr algn="ctr"/>
            <a:r>
              <a:rPr lang="en-US" sz="3600" b="1" dirty="0">
                <a:latin typeface="Consolas" panose="020B0609020204030204" pitchFamily="49" charset="0"/>
                <a:cs typeface="Consolas" panose="020B0609020204030204" pitchFamily="49" charset="0"/>
              </a:rPr>
              <a:t>a &lt; b</a:t>
            </a:r>
          </a:p>
        </p:txBody>
      </p:sp>
      <p:sp>
        <p:nvSpPr>
          <p:cNvPr id="11" name="TextBox 10">
            <a:extLst>
              <a:ext uri="{FF2B5EF4-FFF2-40B4-BE49-F238E27FC236}">
                <a16:creationId xmlns:a16="http://schemas.microsoft.com/office/drawing/2014/main" id="{85FC486C-B489-0A41-8A62-04C626E0EEC6}"/>
              </a:ext>
            </a:extLst>
          </p:cNvPr>
          <p:cNvSpPr txBox="1"/>
          <p:nvPr/>
        </p:nvSpPr>
        <p:spPr>
          <a:xfrm>
            <a:off x="3794689" y="2591286"/>
            <a:ext cx="3745273" cy="646331"/>
          </a:xfrm>
          <a:prstGeom prst="rect">
            <a:avLst/>
          </a:prstGeom>
          <a:noFill/>
        </p:spPr>
        <p:txBody>
          <a:bodyPr wrap="square" rtlCol="0">
            <a:spAutoFit/>
          </a:bodyPr>
          <a:lstStyle/>
          <a:p>
            <a:pPr algn="ctr"/>
            <a:r>
              <a:rPr lang="en-US" sz="3600" b="1" dirty="0">
                <a:solidFill>
                  <a:srgbClr val="FF0000"/>
                </a:solidFill>
                <a:cs typeface="Consolas" panose="020B0609020204030204" pitchFamily="49" charset="0"/>
              </a:rPr>
              <a:t>negative</a:t>
            </a:r>
            <a:r>
              <a:rPr lang="en-US" sz="3600" b="1" dirty="0">
                <a:cs typeface="Consolas" panose="020B0609020204030204" pitchFamily="49" charset="0"/>
              </a:rPr>
              <a:t> (&lt;0)</a:t>
            </a:r>
          </a:p>
        </p:txBody>
      </p:sp>
      <p:sp>
        <p:nvSpPr>
          <p:cNvPr id="12" name="TextBox 11">
            <a:extLst>
              <a:ext uri="{FF2B5EF4-FFF2-40B4-BE49-F238E27FC236}">
                <a16:creationId xmlns:a16="http://schemas.microsoft.com/office/drawing/2014/main" id="{C45FC248-5114-FF4A-ABF1-9CF275AD6824}"/>
              </a:ext>
            </a:extLst>
          </p:cNvPr>
          <p:cNvSpPr txBox="1"/>
          <p:nvPr/>
        </p:nvSpPr>
        <p:spPr>
          <a:xfrm>
            <a:off x="2291384" y="3247711"/>
            <a:ext cx="1704314" cy="646331"/>
          </a:xfrm>
          <a:prstGeom prst="rect">
            <a:avLst/>
          </a:prstGeom>
          <a:noFill/>
        </p:spPr>
        <p:txBody>
          <a:bodyPr wrap="none" rtlCol="0">
            <a:spAutoFit/>
          </a:bodyPr>
          <a:lstStyle/>
          <a:p>
            <a:pPr algn="ctr"/>
            <a:r>
              <a:rPr lang="en-US" sz="3600" b="1" dirty="0">
                <a:latin typeface="Consolas" panose="020B0609020204030204" pitchFamily="49" charset="0"/>
                <a:cs typeface="Consolas" panose="020B0609020204030204" pitchFamily="49" charset="0"/>
              </a:rPr>
              <a:t>a == b</a:t>
            </a:r>
          </a:p>
        </p:txBody>
      </p:sp>
      <p:sp>
        <p:nvSpPr>
          <p:cNvPr id="13" name="TextBox 12">
            <a:extLst>
              <a:ext uri="{FF2B5EF4-FFF2-40B4-BE49-F238E27FC236}">
                <a16:creationId xmlns:a16="http://schemas.microsoft.com/office/drawing/2014/main" id="{C093A60F-7B0B-9D46-A791-975F3BBEB50B}"/>
              </a:ext>
            </a:extLst>
          </p:cNvPr>
          <p:cNvSpPr txBox="1"/>
          <p:nvPr/>
        </p:nvSpPr>
        <p:spPr>
          <a:xfrm>
            <a:off x="4745740" y="3237617"/>
            <a:ext cx="1843171" cy="646331"/>
          </a:xfrm>
          <a:prstGeom prst="rect">
            <a:avLst/>
          </a:prstGeom>
          <a:noFill/>
        </p:spPr>
        <p:txBody>
          <a:bodyPr wrap="square" rtlCol="0">
            <a:spAutoFit/>
          </a:bodyPr>
          <a:lstStyle/>
          <a:p>
            <a:pPr algn="ctr"/>
            <a:r>
              <a:rPr lang="en-US" sz="3600" b="1" dirty="0">
                <a:cs typeface="Consolas" panose="020B0609020204030204" pitchFamily="49" charset="0"/>
              </a:rPr>
              <a:t>zero</a:t>
            </a:r>
          </a:p>
        </p:txBody>
      </p:sp>
      <p:sp>
        <p:nvSpPr>
          <p:cNvPr id="14" name="TextBox 13">
            <a:extLst>
              <a:ext uri="{FF2B5EF4-FFF2-40B4-BE49-F238E27FC236}">
                <a16:creationId xmlns:a16="http://schemas.microsoft.com/office/drawing/2014/main" id="{B884E1D7-C366-6546-A33A-5DE22B744D8E}"/>
              </a:ext>
            </a:extLst>
          </p:cNvPr>
          <p:cNvSpPr txBox="1"/>
          <p:nvPr/>
        </p:nvSpPr>
        <p:spPr>
          <a:xfrm>
            <a:off x="962967" y="4027873"/>
            <a:ext cx="7218066" cy="430887"/>
          </a:xfrm>
          <a:prstGeom prst="rect">
            <a:avLst/>
          </a:prstGeom>
          <a:noFill/>
        </p:spPr>
        <p:txBody>
          <a:bodyPr wrap="square" rtlCol="0">
            <a:spAutoFit/>
          </a:bodyPr>
          <a:lstStyle/>
          <a:p>
            <a:pPr algn="ctr"/>
            <a:r>
              <a:rPr lang="en-US" sz="2200" dirty="0"/>
              <a:t>how can you </a:t>
            </a:r>
            <a:r>
              <a:rPr lang="en-US" sz="2200" b="1" dirty="0"/>
              <a:t>quickly</a:t>
            </a:r>
            <a:r>
              <a:rPr lang="en-US" sz="2200" dirty="0"/>
              <a:t> see if an integer is negative?</a:t>
            </a:r>
          </a:p>
        </p:txBody>
      </p:sp>
      <p:sp>
        <p:nvSpPr>
          <p:cNvPr id="15" name="TextBox 14">
            <a:extLst>
              <a:ext uri="{FF2B5EF4-FFF2-40B4-BE49-F238E27FC236}">
                <a16:creationId xmlns:a16="http://schemas.microsoft.com/office/drawing/2014/main" id="{454748A4-1EB6-D640-8A72-9594C051D9FB}"/>
              </a:ext>
            </a:extLst>
          </p:cNvPr>
          <p:cNvSpPr txBox="1"/>
          <p:nvPr/>
        </p:nvSpPr>
        <p:spPr>
          <a:xfrm>
            <a:off x="1905000" y="4564585"/>
            <a:ext cx="5334000" cy="769441"/>
          </a:xfrm>
          <a:prstGeom prst="rect">
            <a:avLst/>
          </a:prstGeom>
          <a:noFill/>
        </p:spPr>
        <p:txBody>
          <a:bodyPr wrap="square" rtlCol="0">
            <a:spAutoFit/>
          </a:bodyPr>
          <a:lstStyle/>
          <a:p>
            <a:pPr algn="ctr"/>
            <a:r>
              <a:rPr lang="en-US" sz="2200" dirty="0"/>
              <a:t>also, does this remind you of a certain Java method for comparing things…?</a:t>
            </a:r>
          </a:p>
        </p:txBody>
      </p:sp>
    </p:spTree>
    <p:extLst>
      <p:ext uri="{BB962C8B-B14F-4D97-AF65-F5344CB8AC3E}">
        <p14:creationId xmlns:p14="http://schemas.microsoft.com/office/powerpoint/2010/main" val="53069460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2"/>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3"/>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4"/>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0" grpId="0"/>
      <p:bldP spid="11" grpId="0"/>
      <p:bldP spid="12" grpId="0"/>
      <p:bldP spid="13" grpId="0"/>
      <p:bldP spid="14" grpId="0"/>
      <p:bldP spid="1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883387-CBBE-074E-9F10-151F677EE77E}"/>
              </a:ext>
            </a:extLst>
          </p:cNvPr>
          <p:cNvSpPr>
            <a:spLocks noGrp="1"/>
          </p:cNvSpPr>
          <p:nvPr>
            <p:ph type="ctrTitle"/>
          </p:nvPr>
        </p:nvSpPr>
        <p:spPr/>
        <p:txBody>
          <a:bodyPr/>
          <a:lstStyle/>
          <a:p>
            <a:r>
              <a:rPr lang="en-US" dirty="0"/>
              <a:t>Signed Integers</a:t>
            </a:r>
          </a:p>
        </p:txBody>
      </p:sp>
      <p:sp>
        <p:nvSpPr>
          <p:cNvPr id="3" name="Footer Placeholder 2">
            <a:extLst>
              <a:ext uri="{FF2B5EF4-FFF2-40B4-BE49-F238E27FC236}">
                <a16:creationId xmlns:a16="http://schemas.microsoft.com/office/drawing/2014/main" id="{2738551B-36D1-5B4C-A70E-79416EAA77D2}"/>
              </a:ext>
            </a:extLst>
          </p:cNvPr>
          <p:cNvSpPr>
            <a:spLocks noGrp="1"/>
          </p:cNvSpPr>
          <p:nvPr>
            <p:ph type="ftr" sz="quarter" idx="11"/>
          </p:nvPr>
        </p:nvSpPr>
        <p:spPr/>
        <p:txBody>
          <a:bodyPr/>
          <a:lstStyle/>
          <a:p>
            <a:r>
              <a:rPr lang="is-IS"/>
              <a:t>CS447</a:t>
            </a:r>
            <a:endParaRPr lang="en-US" dirty="0"/>
          </a:p>
        </p:txBody>
      </p:sp>
      <p:sp>
        <p:nvSpPr>
          <p:cNvPr id="4" name="Slide Number Placeholder 3">
            <a:extLst>
              <a:ext uri="{FF2B5EF4-FFF2-40B4-BE49-F238E27FC236}">
                <a16:creationId xmlns:a16="http://schemas.microsoft.com/office/drawing/2014/main" id="{2C8942FE-CBAB-BE4D-B39C-69EC79CF9855}"/>
              </a:ext>
            </a:extLst>
          </p:cNvPr>
          <p:cNvSpPr>
            <a:spLocks noGrp="1"/>
          </p:cNvSpPr>
          <p:nvPr>
            <p:ph type="sldNum" sz="quarter" idx="12"/>
          </p:nvPr>
        </p:nvSpPr>
        <p:spPr/>
        <p:txBody>
          <a:bodyPr/>
          <a:lstStyle/>
          <a:p>
            <a:fld id="{3552B95B-556F-44BD-91A5-D80C1B9E2BB3}" type="slidenum">
              <a:rPr lang="en-US" smtClean="0"/>
              <a:pPr/>
              <a:t>3</a:t>
            </a:fld>
            <a:endParaRPr lang="en-US"/>
          </a:p>
        </p:txBody>
      </p:sp>
    </p:spTree>
    <p:extLst>
      <p:ext uri="{BB962C8B-B14F-4D97-AF65-F5344CB8AC3E}">
        <p14:creationId xmlns:p14="http://schemas.microsoft.com/office/powerpoint/2010/main" val="2828401676"/>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basic idea</a:t>
            </a:r>
          </a:p>
        </p:txBody>
      </p:sp>
      <p:sp>
        <p:nvSpPr>
          <p:cNvPr id="3" name="Content Placeholder 2"/>
          <p:cNvSpPr>
            <a:spLocks noGrp="1"/>
          </p:cNvSpPr>
          <p:nvPr>
            <p:ph idx="1"/>
          </p:nvPr>
        </p:nvSpPr>
        <p:spPr>
          <a:xfrm>
            <a:off x="152400" y="495302"/>
            <a:ext cx="8991600" cy="1501796"/>
          </a:xfrm>
        </p:spPr>
        <p:txBody>
          <a:bodyPr/>
          <a:lstStyle/>
          <a:p>
            <a:r>
              <a:rPr lang="en-US" dirty="0"/>
              <a:t>if we want to have negatives, we need to come up with rules which</a:t>
            </a:r>
            <a:r>
              <a:rPr lang="mr-IN" dirty="0"/>
              <a:t>…</a:t>
            </a:r>
            <a:endParaRPr lang="en-US" dirty="0"/>
          </a:p>
          <a:p>
            <a:pPr lvl="1"/>
            <a:r>
              <a:rPr lang="en-US" dirty="0"/>
              <a:t>treat some bit patterns as </a:t>
            </a:r>
            <a:r>
              <a:rPr lang="en-US" b="1" dirty="0"/>
              <a:t>negative values</a:t>
            </a:r>
            <a:endParaRPr lang="en-US" dirty="0"/>
          </a:p>
          <a:p>
            <a:pPr lvl="1"/>
            <a:r>
              <a:rPr lang="en-US" dirty="0"/>
              <a:t>allow us to do </a:t>
            </a:r>
            <a:r>
              <a:rPr lang="en-US" b="1" dirty="0"/>
              <a:t>arithmetic</a:t>
            </a:r>
            <a:r>
              <a:rPr lang="en-US" dirty="0"/>
              <a:t> correctly </a:t>
            </a:r>
          </a:p>
          <a:p>
            <a:pPr lvl="2"/>
            <a:r>
              <a:rPr lang="en-US" dirty="0"/>
              <a:t>like “a number and its negative should add up to 0”</a:t>
            </a:r>
          </a:p>
        </p:txBody>
      </p:sp>
      <p:sp>
        <p:nvSpPr>
          <p:cNvPr id="4" name="Footer Placeholder 3"/>
          <p:cNvSpPr>
            <a:spLocks noGrp="1"/>
          </p:cNvSpPr>
          <p:nvPr>
            <p:ph type="ftr" sz="quarter" idx="11"/>
          </p:nvPr>
        </p:nvSpPr>
        <p:spPr/>
        <p:txBody>
          <a:bodyPr/>
          <a:lstStyle/>
          <a:p>
            <a:r>
              <a:rPr lang="is-IS"/>
              <a:t>CS447</a:t>
            </a:r>
            <a:endParaRPr lang="en-US"/>
          </a:p>
        </p:txBody>
      </p:sp>
      <p:sp>
        <p:nvSpPr>
          <p:cNvPr id="5" name="Slide Number Placeholder 4"/>
          <p:cNvSpPr>
            <a:spLocks noGrp="1"/>
          </p:cNvSpPr>
          <p:nvPr>
            <p:ph type="sldNum" sz="quarter" idx="12"/>
          </p:nvPr>
        </p:nvSpPr>
        <p:spPr/>
        <p:txBody>
          <a:bodyPr/>
          <a:lstStyle/>
          <a:p>
            <a:fld id="{3552B95B-556F-44BD-91A5-D80C1B9E2BB3}" type="slidenum">
              <a:rPr lang="en-US" smtClean="0"/>
              <a:pPr/>
              <a:t>4</a:t>
            </a:fld>
            <a:endParaRPr lang="en-US"/>
          </a:p>
        </p:txBody>
      </p:sp>
      <p:sp>
        <p:nvSpPr>
          <p:cNvPr id="6" name="TextBox 5"/>
          <p:cNvSpPr txBox="1"/>
          <p:nvPr/>
        </p:nvSpPr>
        <p:spPr>
          <a:xfrm>
            <a:off x="838196" y="1921115"/>
            <a:ext cx="2912532" cy="769441"/>
          </a:xfrm>
          <a:prstGeom prst="rect">
            <a:avLst/>
          </a:prstGeom>
          <a:noFill/>
        </p:spPr>
        <p:txBody>
          <a:bodyPr wrap="square" rtlCol="0">
            <a:spAutoFit/>
          </a:bodyPr>
          <a:lstStyle/>
          <a:p>
            <a:pPr algn="ctr"/>
            <a:r>
              <a:rPr lang="en-US" sz="2200" dirty="0"/>
              <a:t>where's the sign written in math?</a:t>
            </a:r>
          </a:p>
        </p:txBody>
      </p:sp>
      <p:sp>
        <p:nvSpPr>
          <p:cNvPr id="7" name="TextBox 6"/>
          <p:cNvSpPr txBox="1"/>
          <p:nvPr/>
        </p:nvSpPr>
        <p:spPr>
          <a:xfrm>
            <a:off x="152400" y="4262075"/>
            <a:ext cx="4284133" cy="430887"/>
          </a:xfrm>
          <a:prstGeom prst="rect">
            <a:avLst/>
          </a:prstGeom>
          <a:noFill/>
        </p:spPr>
        <p:txBody>
          <a:bodyPr wrap="square" rtlCol="0">
            <a:spAutoFit/>
          </a:bodyPr>
          <a:lstStyle/>
          <a:p>
            <a:pPr algn="ctr"/>
            <a:r>
              <a:rPr lang="en-US" sz="2200" dirty="0"/>
              <a:t>how many signs are there?</a:t>
            </a:r>
          </a:p>
        </p:txBody>
      </p:sp>
      <p:sp>
        <p:nvSpPr>
          <p:cNvPr id="8" name="TextBox 7"/>
          <p:cNvSpPr txBox="1"/>
          <p:nvPr/>
        </p:nvSpPr>
        <p:spPr>
          <a:xfrm>
            <a:off x="1494366" y="2624790"/>
            <a:ext cx="1447800" cy="1754326"/>
          </a:xfrm>
          <a:prstGeom prst="rect">
            <a:avLst/>
          </a:prstGeom>
          <a:noFill/>
        </p:spPr>
        <p:txBody>
          <a:bodyPr wrap="square" rtlCol="0">
            <a:spAutoFit/>
          </a:bodyPr>
          <a:lstStyle/>
          <a:p>
            <a:r>
              <a:rPr lang="en-US" sz="5400" b="1" dirty="0">
                <a:solidFill>
                  <a:srgbClr val="FF0000"/>
                </a:solidFill>
                <a:latin typeface="Consolas" charset="0"/>
                <a:ea typeface="Consolas" charset="0"/>
                <a:cs typeface="Consolas" charset="0"/>
              </a:rPr>
              <a:t>+</a:t>
            </a:r>
            <a:r>
              <a:rPr lang="en-US" sz="5400" b="1" dirty="0">
                <a:latin typeface="Consolas" charset="0"/>
                <a:ea typeface="Consolas" charset="0"/>
                <a:cs typeface="Consolas" charset="0"/>
              </a:rPr>
              <a:t>45</a:t>
            </a:r>
          </a:p>
          <a:p>
            <a:r>
              <a:rPr lang="en-US" sz="5400" b="1" dirty="0">
                <a:solidFill>
                  <a:srgbClr val="FF0000"/>
                </a:solidFill>
                <a:latin typeface="Consolas" charset="0"/>
                <a:ea typeface="Consolas" charset="0"/>
                <a:cs typeface="Consolas" charset="0"/>
              </a:rPr>
              <a:t>-</a:t>
            </a:r>
            <a:r>
              <a:rPr lang="en-US" sz="5400" b="1" dirty="0">
                <a:latin typeface="Consolas" charset="0"/>
                <a:ea typeface="Consolas" charset="0"/>
                <a:cs typeface="Consolas" charset="0"/>
              </a:rPr>
              <a:t>19</a:t>
            </a:r>
          </a:p>
        </p:txBody>
      </p:sp>
      <p:sp>
        <p:nvSpPr>
          <p:cNvPr id="10" name="TextBox 9"/>
          <p:cNvSpPr txBox="1"/>
          <p:nvPr/>
        </p:nvSpPr>
        <p:spPr>
          <a:xfrm>
            <a:off x="5562600" y="2649259"/>
            <a:ext cx="1828800" cy="1754326"/>
          </a:xfrm>
          <a:prstGeom prst="rect">
            <a:avLst/>
          </a:prstGeom>
          <a:noFill/>
        </p:spPr>
        <p:txBody>
          <a:bodyPr wrap="square" rtlCol="0">
            <a:spAutoFit/>
          </a:bodyPr>
          <a:lstStyle/>
          <a:p>
            <a:r>
              <a:rPr lang="en-US" sz="5400" b="1" dirty="0">
                <a:solidFill>
                  <a:srgbClr val="FF0000"/>
                </a:solidFill>
                <a:latin typeface="Consolas" charset="0"/>
                <a:ea typeface="Consolas" charset="0"/>
                <a:cs typeface="Consolas" charset="0"/>
              </a:rPr>
              <a:t>0</a:t>
            </a:r>
            <a:r>
              <a:rPr lang="en-US" sz="5400" b="1" dirty="0">
                <a:latin typeface="Consolas" charset="0"/>
                <a:ea typeface="Consolas" charset="0"/>
                <a:cs typeface="Consolas" charset="0"/>
              </a:rPr>
              <a:t>101</a:t>
            </a:r>
          </a:p>
          <a:p>
            <a:r>
              <a:rPr lang="en-US" sz="5400" b="1" dirty="0">
                <a:solidFill>
                  <a:srgbClr val="FF0000"/>
                </a:solidFill>
                <a:latin typeface="Consolas" charset="0"/>
                <a:ea typeface="Consolas" charset="0"/>
                <a:cs typeface="Consolas" charset="0"/>
              </a:rPr>
              <a:t>1</a:t>
            </a:r>
            <a:r>
              <a:rPr lang="en-US" sz="5400" b="1" dirty="0">
                <a:latin typeface="Consolas" charset="0"/>
                <a:ea typeface="Consolas" charset="0"/>
                <a:cs typeface="Consolas" charset="0"/>
              </a:rPr>
              <a:t>000</a:t>
            </a:r>
          </a:p>
        </p:txBody>
      </p:sp>
      <p:sp>
        <p:nvSpPr>
          <p:cNvPr id="11" name="TextBox 10"/>
          <p:cNvSpPr txBox="1"/>
          <p:nvPr/>
        </p:nvSpPr>
        <p:spPr>
          <a:xfrm>
            <a:off x="4724400" y="1926223"/>
            <a:ext cx="3555998" cy="769441"/>
          </a:xfrm>
          <a:prstGeom prst="rect">
            <a:avLst/>
          </a:prstGeom>
          <a:noFill/>
        </p:spPr>
        <p:txBody>
          <a:bodyPr wrap="square" rtlCol="0">
            <a:spAutoFit/>
          </a:bodyPr>
          <a:lstStyle/>
          <a:p>
            <a:pPr algn="ctr"/>
            <a:r>
              <a:rPr lang="en-US" sz="2200" dirty="0"/>
              <a:t>how could we represent a sign in binary?</a:t>
            </a:r>
          </a:p>
        </p:txBody>
      </p:sp>
      <p:sp>
        <p:nvSpPr>
          <p:cNvPr id="12" name="TextBox 11"/>
          <p:cNvSpPr txBox="1"/>
          <p:nvPr/>
        </p:nvSpPr>
        <p:spPr>
          <a:xfrm>
            <a:off x="4495798" y="4260110"/>
            <a:ext cx="4191001" cy="769441"/>
          </a:xfrm>
          <a:prstGeom prst="rect">
            <a:avLst/>
          </a:prstGeom>
          <a:noFill/>
        </p:spPr>
        <p:txBody>
          <a:bodyPr wrap="square" rtlCol="0">
            <a:spAutoFit/>
          </a:bodyPr>
          <a:lstStyle/>
          <a:p>
            <a:pPr algn="ctr"/>
            <a:r>
              <a:rPr lang="en-US" sz="2200" dirty="0"/>
              <a:t>the sign bit is always the </a:t>
            </a:r>
            <a:r>
              <a:rPr lang="en-US" sz="2200" b="1" dirty="0"/>
              <a:t>MSB</a:t>
            </a:r>
            <a:r>
              <a:rPr lang="en-US" sz="2200" dirty="0"/>
              <a:t> </a:t>
            </a:r>
            <a:r>
              <a:rPr lang="mr-IN" sz="2200" dirty="0"/>
              <a:t>–</a:t>
            </a:r>
            <a:r>
              <a:rPr lang="en-US" sz="2200" dirty="0"/>
              <a:t> NOT "the first 1 bit"</a:t>
            </a:r>
          </a:p>
        </p:txBody>
      </p:sp>
      <p:sp>
        <p:nvSpPr>
          <p:cNvPr id="13" name="TextBox 12"/>
          <p:cNvSpPr txBox="1"/>
          <p:nvPr/>
        </p:nvSpPr>
        <p:spPr>
          <a:xfrm>
            <a:off x="4838700" y="2645957"/>
            <a:ext cx="690033" cy="1754326"/>
          </a:xfrm>
          <a:prstGeom prst="rect">
            <a:avLst/>
          </a:prstGeom>
          <a:noFill/>
        </p:spPr>
        <p:txBody>
          <a:bodyPr wrap="square" rtlCol="0">
            <a:spAutoFit/>
          </a:bodyPr>
          <a:lstStyle/>
          <a:p>
            <a:pPr algn="r"/>
            <a:r>
              <a:rPr lang="en-US" sz="5400" b="1" dirty="0">
                <a:solidFill>
                  <a:srgbClr val="FF9FA0"/>
                </a:solidFill>
                <a:latin typeface="Consolas" charset="0"/>
                <a:ea typeface="Consolas" charset="0"/>
                <a:cs typeface="Consolas" charset="0"/>
              </a:rPr>
              <a:t>+</a:t>
            </a:r>
          </a:p>
          <a:p>
            <a:pPr algn="r"/>
            <a:r>
              <a:rPr lang="en-US" sz="5400" b="1" dirty="0">
                <a:solidFill>
                  <a:srgbClr val="FF9FA0"/>
                </a:solidFill>
                <a:latin typeface="Consolas" charset="0"/>
                <a:ea typeface="Consolas" charset="0"/>
                <a:cs typeface="Consolas" charset="0"/>
              </a:rPr>
              <a:t>-</a:t>
            </a:r>
          </a:p>
        </p:txBody>
      </p:sp>
      <p:sp>
        <p:nvSpPr>
          <p:cNvPr id="14" name="TextBox 13">
            <a:extLst>
              <a:ext uri="{FF2B5EF4-FFF2-40B4-BE49-F238E27FC236}">
                <a16:creationId xmlns:a16="http://schemas.microsoft.com/office/drawing/2014/main" id="{971F9A58-A550-3241-92F7-EBF6FBD5E619}"/>
              </a:ext>
            </a:extLst>
          </p:cNvPr>
          <p:cNvSpPr txBox="1"/>
          <p:nvPr/>
        </p:nvSpPr>
        <p:spPr>
          <a:xfrm>
            <a:off x="838196" y="4958406"/>
            <a:ext cx="7315204" cy="584775"/>
          </a:xfrm>
          <a:prstGeom prst="rect">
            <a:avLst/>
          </a:prstGeom>
          <a:noFill/>
        </p:spPr>
        <p:txBody>
          <a:bodyPr wrap="square" rtlCol="0">
            <a:spAutoFit/>
          </a:bodyPr>
          <a:lstStyle/>
          <a:p>
            <a:pPr algn="ctr"/>
            <a:r>
              <a:rPr lang="en-US" sz="1600" b="1" i="1" dirty="0"/>
              <a:t>for these slides I'm using 4-bit numbers to save space, but </a:t>
            </a:r>
            <a:r>
              <a:rPr lang="en-US" sz="1600" b="1" i="1" dirty="0">
                <a:solidFill>
                  <a:srgbClr val="FF0000"/>
                </a:solidFill>
              </a:rPr>
              <a:t>you always have to know how many bits the number is to know which is the MSB</a:t>
            </a:r>
          </a:p>
        </p:txBody>
      </p:sp>
    </p:spTree>
    <p:extLst>
      <p:ext uri="{BB962C8B-B14F-4D97-AF65-F5344CB8AC3E}">
        <p14:creationId xmlns:p14="http://schemas.microsoft.com/office/powerpoint/2010/main" val="235574346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10" grpId="0"/>
      <p:bldP spid="11" grpId="0"/>
      <p:bldP spid="12" grpId="0"/>
      <p:bldP spid="13" grpId="0"/>
      <p:bldP spid="1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Sign-magnitude? </a:t>
            </a:r>
            <a:r>
              <a:rPr lang="en-US" dirty="0">
                <a:solidFill>
                  <a:srgbClr val="FF0000"/>
                </a:solidFill>
              </a:rPr>
              <a:t>(this is not used for integers omg)</a:t>
            </a:r>
          </a:p>
        </p:txBody>
      </p:sp>
      <p:sp>
        <p:nvSpPr>
          <p:cNvPr id="3" name="Content Placeholder 2"/>
          <p:cNvSpPr>
            <a:spLocks noGrp="1"/>
          </p:cNvSpPr>
          <p:nvPr>
            <p:ph idx="1"/>
          </p:nvPr>
        </p:nvSpPr>
        <p:spPr>
          <a:xfrm>
            <a:off x="152400" y="495302"/>
            <a:ext cx="8991600" cy="842530"/>
          </a:xfrm>
        </p:spPr>
        <p:txBody>
          <a:bodyPr/>
          <a:lstStyle/>
          <a:p>
            <a:r>
              <a:rPr lang="en-US" dirty="0"/>
              <a:t>this leads us to an </a:t>
            </a:r>
            <a:r>
              <a:rPr lang="en-US" i="1" dirty="0"/>
              <a:t>intuitive but suboptimal </a:t>
            </a:r>
            <a:r>
              <a:rPr lang="en-US" dirty="0"/>
              <a:t>representation:</a:t>
            </a:r>
          </a:p>
          <a:p>
            <a:r>
              <a:rPr lang="en-US" dirty="0"/>
              <a:t>the bits after the sign bit are the </a:t>
            </a:r>
            <a:r>
              <a:rPr lang="en-US" b="1" dirty="0"/>
              <a:t>distance from 0</a:t>
            </a:r>
            <a:r>
              <a:rPr lang="en-US" dirty="0"/>
              <a:t> </a:t>
            </a:r>
            <a:r>
              <a:rPr lang="en-US" sz="1600" i="1" dirty="0"/>
              <a:t>(aka </a:t>
            </a:r>
            <a:r>
              <a:rPr lang="en-US" sz="1600" b="1" i="1" dirty="0"/>
              <a:t>magnitude</a:t>
            </a:r>
            <a:r>
              <a:rPr lang="en-US" sz="1600" i="1" dirty="0"/>
              <a:t>)</a:t>
            </a:r>
            <a:endParaRPr lang="en-US" i="1" dirty="0"/>
          </a:p>
        </p:txBody>
      </p:sp>
      <p:sp>
        <p:nvSpPr>
          <p:cNvPr id="5" name="Footer Placeholder 4"/>
          <p:cNvSpPr>
            <a:spLocks noGrp="1"/>
          </p:cNvSpPr>
          <p:nvPr>
            <p:ph type="ftr" sz="quarter" idx="11"/>
          </p:nvPr>
        </p:nvSpPr>
        <p:spPr/>
        <p:txBody>
          <a:bodyPr/>
          <a:lstStyle/>
          <a:p>
            <a:r>
              <a:rPr lang="is-IS"/>
              <a:t>CS447</a:t>
            </a:r>
            <a:endParaRPr lang="en-US"/>
          </a:p>
        </p:txBody>
      </p:sp>
      <p:sp>
        <p:nvSpPr>
          <p:cNvPr id="6" name="Slide Number Placeholder 5"/>
          <p:cNvSpPr>
            <a:spLocks noGrp="1"/>
          </p:cNvSpPr>
          <p:nvPr>
            <p:ph type="sldNum" sz="quarter" idx="12"/>
          </p:nvPr>
        </p:nvSpPr>
        <p:spPr/>
        <p:txBody>
          <a:bodyPr/>
          <a:lstStyle/>
          <a:p>
            <a:fld id="{3552B95B-556F-44BD-91A5-D80C1B9E2BB3}" type="slidenum">
              <a:rPr lang="en-US" smtClean="0"/>
              <a:pPr/>
              <a:t>5</a:t>
            </a:fld>
            <a:endParaRPr lang="en-US"/>
          </a:p>
        </p:txBody>
      </p:sp>
      <p:grpSp>
        <p:nvGrpSpPr>
          <p:cNvPr id="38" name="Group 37"/>
          <p:cNvGrpSpPr/>
          <p:nvPr/>
        </p:nvGrpSpPr>
        <p:grpSpPr>
          <a:xfrm>
            <a:off x="697402" y="1829792"/>
            <a:ext cx="7651938" cy="457200"/>
            <a:chOff x="5192484" y="2782359"/>
            <a:chExt cx="3189516" cy="457200"/>
          </a:xfrm>
        </p:grpSpPr>
        <p:cxnSp>
          <p:nvCxnSpPr>
            <p:cNvPr id="8" name="Straight Connector 7"/>
            <p:cNvCxnSpPr/>
            <p:nvPr/>
          </p:nvCxnSpPr>
          <p:spPr>
            <a:xfrm>
              <a:off x="5192484" y="3010959"/>
              <a:ext cx="3189516"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5201193" y="3005487"/>
              <a:ext cx="0" cy="2286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8382000" y="3005487"/>
              <a:ext cx="0" cy="2286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6768737" y="2782359"/>
              <a:ext cx="0" cy="4572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5" name="Group 44"/>
          <p:cNvGrpSpPr/>
          <p:nvPr/>
        </p:nvGrpSpPr>
        <p:grpSpPr>
          <a:xfrm>
            <a:off x="3974003" y="1371533"/>
            <a:ext cx="1066800" cy="1371409"/>
            <a:chOff x="6259285" y="2324100"/>
            <a:chExt cx="1066800" cy="1371409"/>
          </a:xfrm>
        </p:grpSpPr>
        <p:sp>
          <p:nvSpPr>
            <p:cNvPr id="17" name="TextBox 16"/>
            <p:cNvSpPr txBox="1"/>
            <p:nvPr/>
          </p:nvSpPr>
          <p:spPr>
            <a:xfrm>
              <a:off x="6609081" y="3172289"/>
              <a:ext cx="330926" cy="523220"/>
            </a:xfrm>
            <a:prstGeom prst="rect">
              <a:avLst/>
            </a:prstGeom>
            <a:noFill/>
          </p:spPr>
          <p:txBody>
            <a:bodyPr wrap="square" rtlCol="0">
              <a:spAutoFit/>
            </a:bodyPr>
            <a:lstStyle/>
            <a:p>
              <a:pPr algn="ctr"/>
              <a:r>
                <a:rPr lang="en-US" sz="2800" b="1" dirty="0">
                  <a:latin typeface="Consolas" charset="0"/>
                  <a:ea typeface="Consolas" charset="0"/>
                  <a:cs typeface="Consolas" charset="0"/>
                </a:rPr>
                <a:t>0</a:t>
              </a:r>
            </a:p>
          </p:txBody>
        </p:sp>
        <p:sp>
          <p:nvSpPr>
            <p:cNvPr id="20" name="TextBox 19"/>
            <p:cNvSpPr txBox="1"/>
            <p:nvPr/>
          </p:nvSpPr>
          <p:spPr>
            <a:xfrm>
              <a:off x="6259285" y="2324100"/>
              <a:ext cx="1066800" cy="461665"/>
            </a:xfrm>
            <a:prstGeom prst="rect">
              <a:avLst/>
            </a:prstGeom>
            <a:noFill/>
          </p:spPr>
          <p:txBody>
            <a:bodyPr wrap="square" rtlCol="0">
              <a:spAutoFit/>
            </a:bodyPr>
            <a:lstStyle/>
            <a:p>
              <a:pPr algn="ctr"/>
              <a:r>
                <a:rPr lang="en-US" sz="2400" b="1" dirty="0">
                  <a:solidFill>
                    <a:srgbClr val="FF0000"/>
                  </a:solidFill>
                  <a:latin typeface="Consolas" charset="0"/>
                  <a:ea typeface="Consolas" charset="0"/>
                  <a:cs typeface="Consolas" charset="0"/>
                </a:rPr>
                <a:t>0</a:t>
              </a:r>
              <a:r>
                <a:rPr lang="en-US" sz="2400" b="1" dirty="0">
                  <a:latin typeface="Consolas" charset="0"/>
                  <a:ea typeface="Consolas" charset="0"/>
                  <a:cs typeface="Consolas" charset="0"/>
                </a:rPr>
                <a:t>000</a:t>
              </a:r>
            </a:p>
          </p:txBody>
        </p:sp>
      </p:grpSp>
      <p:grpSp>
        <p:nvGrpSpPr>
          <p:cNvPr id="46" name="Group 45"/>
          <p:cNvGrpSpPr/>
          <p:nvPr/>
        </p:nvGrpSpPr>
        <p:grpSpPr>
          <a:xfrm>
            <a:off x="4463858" y="1671868"/>
            <a:ext cx="1066800" cy="1071074"/>
            <a:chOff x="6749140" y="2624435"/>
            <a:chExt cx="1066800" cy="1071074"/>
          </a:xfrm>
        </p:grpSpPr>
        <p:sp>
          <p:nvSpPr>
            <p:cNvPr id="30" name="TextBox 29"/>
            <p:cNvSpPr txBox="1"/>
            <p:nvPr/>
          </p:nvSpPr>
          <p:spPr>
            <a:xfrm>
              <a:off x="6749140" y="2624435"/>
              <a:ext cx="1066800" cy="461665"/>
            </a:xfrm>
            <a:prstGeom prst="rect">
              <a:avLst/>
            </a:prstGeom>
            <a:noFill/>
          </p:spPr>
          <p:txBody>
            <a:bodyPr wrap="square" rtlCol="0">
              <a:spAutoFit/>
            </a:bodyPr>
            <a:lstStyle/>
            <a:p>
              <a:pPr algn="ctr"/>
              <a:r>
                <a:rPr lang="en-US" sz="2400" b="1" dirty="0">
                  <a:solidFill>
                    <a:srgbClr val="FF0000"/>
                  </a:solidFill>
                  <a:latin typeface="Consolas" charset="0"/>
                  <a:ea typeface="Consolas" charset="0"/>
                  <a:cs typeface="Consolas" charset="0"/>
                </a:rPr>
                <a:t>0</a:t>
              </a:r>
              <a:r>
                <a:rPr lang="en-US" sz="2400" b="1" dirty="0">
                  <a:latin typeface="Consolas" charset="0"/>
                  <a:ea typeface="Consolas" charset="0"/>
                  <a:cs typeface="Consolas" charset="0"/>
                </a:rPr>
                <a:t>001</a:t>
              </a:r>
            </a:p>
          </p:txBody>
        </p:sp>
        <p:sp>
          <p:nvSpPr>
            <p:cNvPr id="39" name="TextBox 38"/>
            <p:cNvSpPr txBox="1"/>
            <p:nvPr/>
          </p:nvSpPr>
          <p:spPr>
            <a:xfrm>
              <a:off x="6923314" y="3172289"/>
              <a:ext cx="620486" cy="523220"/>
            </a:xfrm>
            <a:prstGeom prst="rect">
              <a:avLst/>
            </a:prstGeom>
            <a:noFill/>
          </p:spPr>
          <p:txBody>
            <a:bodyPr wrap="square" rtlCol="0">
              <a:spAutoFit/>
            </a:bodyPr>
            <a:lstStyle/>
            <a:p>
              <a:pPr algn="ctr"/>
              <a:r>
                <a:rPr lang="en-US" sz="2800" b="1" dirty="0">
                  <a:solidFill>
                    <a:srgbClr val="FF0000"/>
                  </a:solidFill>
                  <a:latin typeface="Consolas" charset="0"/>
                  <a:ea typeface="Consolas" charset="0"/>
                  <a:cs typeface="Consolas" charset="0"/>
                </a:rPr>
                <a:t>+</a:t>
              </a:r>
              <a:r>
                <a:rPr lang="en-US" sz="2800" b="1" dirty="0">
                  <a:latin typeface="Consolas" charset="0"/>
                  <a:ea typeface="Consolas" charset="0"/>
                  <a:cs typeface="Consolas" charset="0"/>
                </a:rPr>
                <a:t>1</a:t>
              </a:r>
            </a:p>
          </p:txBody>
        </p:sp>
      </p:grpSp>
      <p:grpSp>
        <p:nvGrpSpPr>
          <p:cNvPr id="47" name="Group 46"/>
          <p:cNvGrpSpPr/>
          <p:nvPr/>
        </p:nvGrpSpPr>
        <p:grpSpPr>
          <a:xfrm>
            <a:off x="4997258" y="1371533"/>
            <a:ext cx="1066800" cy="1371409"/>
            <a:chOff x="7282540" y="2324100"/>
            <a:chExt cx="1066800" cy="1371409"/>
          </a:xfrm>
        </p:grpSpPr>
        <p:sp>
          <p:nvSpPr>
            <p:cNvPr id="31" name="TextBox 30"/>
            <p:cNvSpPr txBox="1"/>
            <p:nvPr/>
          </p:nvSpPr>
          <p:spPr>
            <a:xfrm>
              <a:off x="7282540" y="2324100"/>
              <a:ext cx="1066800" cy="461665"/>
            </a:xfrm>
            <a:prstGeom prst="rect">
              <a:avLst/>
            </a:prstGeom>
            <a:noFill/>
          </p:spPr>
          <p:txBody>
            <a:bodyPr wrap="square" rtlCol="0">
              <a:spAutoFit/>
            </a:bodyPr>
            <a:lstStyle/>
            <a:p>
              <a:pPr algn="ctr"/>
              <a:r>
                <a:rPr lang="en-US" sz="2400" b="1" dirty="0">
                  <a:solidFill>
                    <a:srgbClr val="FF0000"/>
                  </a:solidFill>
                  <a:latin typeface="Consolas" charset="0"/>
                  <a:ea typeface="Consolas" charset="0"/>
                  <a:cs typeface="Consolas" charset="0"/>
                </a:rPr>
                <a:t>0</a:t>
              </a:r>
              <a:r>
                <a:rPr lang="en-US" sz="2400" b="1" dirty="0">
                  <a:latin typeface="Consolas" charset="0"/>
                  <a:ea typeface="Consolas" charset="0"/>
                  <a:cs typeface="Consolas" charset="0"/>
                </a:rPr>
                <a:t>010</a:t>
              </a:r>
            </a:p>
          </p:txBody>
        </p:sp>
        <p:sp>
          <p:nvSpPr>
            <p:cNvPr id="40" name="TextBox 39"/>
            <p:cNvSpPr txBox="1"/>
            <p:nvPr/>
          </p:nvSpPr>
          <p:spPr>
            <a:xfrm>
              <a:off x="7473406" y="3172289"/>
              <a:ext cx="620486" cy="523220"/>
            </a:xfrm>
            <a:prstGeom prst="rect">
              <a:avLst/>
            </a:prstGeom>
            <a:noFill/>
          </p:spPr>
          <p:txBody>
            <a:bodyPr wrap="square" rtlCol="0">
              <a:spAutoFit/>
            </a:bodyPr>
            <a:lstStyle/>
            <a:p>
              <a:pPr algn="ctr"/>
              <a:r>
                <a:rPr lang="en-US" sz="2800" b="1" dirty="0">
                  <a:solidFill>
                    <a:srgbClr val="FF0000"/>
                  </a:solidFill>
                  <a:latin typeface="Consolas" charset="0"/>
                  <a:ea typeface="Consolas" charset="0"/>
                  <a:cs typeface="Consolas" charset="0"/>
                </a:rPr>
                <a:t>+</a:t>
              </a:r>
              <a:r>
                <a:rPr lang="en-US" sz="2800" b="1" dirty="0">
                  <a:latin typeface="Consolas" charset="0"/>
                  <a:ea typeface="Consolas" charset="0"/>
                  <a:cs typeface="Consolas" charset="0"/>
                </a:rPr>
                <a:t>2</a:t>
              </a:r>
            </a:p>
          </p:txBody>
        </p:sp>
      </p:grpSp>
      <p:grpSp>
        <p:nvGrpSpPr>
          <p:cNvPr id="48" name="Group 47"/>
          <p:cNvGrpSpPr/>
          <p:nvPr/>
        </p:nvGrpSpPr>
        <p:grpSpPr>
          <a:xfrm>
            <a:off x="5563318" y="1671868"/>
            <a:ext cx="1066800" cy="1071074"/>
            <a:chOff x="7848600" y="2624435"/>
            <a:chExt cx="1066800" cy="1071074"/>
          </a:xfrm>
        </p:grpSpPr>
        <p:sp>
          <p:nvSpPr>
            <p:cNvPr id="32" name="TextBox 31"/>
            <p:cNvSpPr txBox="1"/>
            <p:nvPr/>
          </p:nvSpPr>
          <p:spPr>
            <a:xfrm>
              <a:off x="7848600" y="2624435"/>
              <a:ext cx="1066800" cy="461665"/>
            </a:xfrm>
            <a:prstGeom prst="rect">
              <a:avLst/>
            </a:prstGeom>
            <a:noFill/>
          </p:spPr>
          <p:txBody>
            <a:bodyPr wrap="square" rtlCol="0">
              <a:spAutoFit/>
            </a:bodyPr>
            <a:lstStyle/>
            <a:p>
              <a:pPr algn="ctr"/>
              <a:r>
                <a:rPr lang="en-US" sz="2400" b="1" dirty="0">
                  <a:solidFill>
                    <a:srgbClr val="FF0000"/>
                  </a:solidFill>
                  <a:latin typeface="Consolas" charset="0"/>
                  <a:ea typeface="Consolas" charset="0"/>
                  <a:cs typeface="Consolas" charset="0"/>
                </a:rPr>
                <a:t>0</a:t>
              </a:r>
              <a:r>
                <a:rPr lang="en-US" sz="2400" b="1" dirty="0">
                  <a:latin typeface="Consolas" charset="0"/>
                  <a:ea typeface="Consolas" charset="0"/>
                  <a:cs typeface="Consolas" charset="0"/>
                </a:rPr>
                <a:t>011</a:t>
              </a:r>
            </a:p>
          </p:txBody>
        </p:sp>
        <p:sp>
          <p:nvSpPr>
            <p:cNvPr id="41" name="TextBox 40"/>
            <p:cNvSpPr txBox="1"/>
            <p:nvPr/>
          </p:nvSpPr>
          <p:spPr>
            <a:xfrm>
              <a:off x="8071757" y="3172289"/>
              <a:ext cx="620486" cy="523220"/>
            </a:xfrm>
            <a:prstGeom prst="rect">
              <a:avLst/>
            </a:prstGeom>
            <a:noFill/>
          </p:spPr>
          <p:txBody>
            <a:bodyPr wrap="square" rtlCol="0">
              <a:spAutoFit/>
            </a:bodyPr>
            <a:lstStyle/>
            <a:p>
              <a:pPr algn="ctr"/>
              <a:r>
                <a:rPr lang="en-US" sz="2800" b="1" dirty="0">
                  <a:solidFill>
                    <a:srgbClr val="FF0000"/>
                  </a:solidFill>
                  <a:latin typeface="Consolas" charset="0"/>
                  <a:ea typeface="Consolas" charset="0"/>
                  <a:cs typeface="Consolas" charset="0"/>
                </a:rPr>
                <a:t>+</a:t>
              </a:r>
              <a:r>
                <a:rPr lang="en-US" sz="2800" b="1" dirty="0">
                  <a:latin typeface="Consolas" charset="0"/>
                  <a:ea typeface="Consolas" charset="0"/>
                  <a:cs typeface="Consolas" charset="0"/>
                </a:rPr>
                <a:t>3</a:t>
              </a:r>
            </a:p>
          </p:txBody>
        </p:sp>
      </p:grpSp>
      <p:grpSp>
        <p:nvGrpSpPr>
          <p:cNvPr id="49" name="Group 48"/>
          <p:cNvGrpSpPr/>
          <p:nvPr/>
        </p:nvGrpSpPr>
        <p:grpSpPr>
          <a:xfrm>
            <a:off x="3488501" y="1671868"/>
            <a:ext cx="1066800" cy="1071074"/>
            <a:chOff x="5773783" y="2624435"/>
            <a:chExt cx="1066800" cy="1071074"/>
          </a:xfrm>
        </p:grpSpPr>
        <p:sp>
          <p:nvSpPr>
            <p:cNvPr id="21" name="TextBox 20"/>
            <p:cNvSpPr txBox="1"/>
            <p:nvPr/>
          </p:nvSpPr>
          <p:spPr>
            <a:xfrm>
              <a:off x="5773783" y="2624435"/>
              <a:ext cx="1066800" cy="461665"/>
            </a:xfrm>
            <a:prstGeom prst="rect">
              <a:avLst/>
            </a:prstGeom>
            <a:noFill/>
          </p:spPr>
          <p:txBody>
            <a:bodyPr wrap="square" rtlCol="0">
              <a:spAutoFit/>
            </a:bodyPr>
            <a:lstStyle/>
            <a:p>
              <a:pPr algn="ctr"/>
              <a:r>
                <a:rPr lang="en-US" sz="2400" b="1" dirty="0">
                  <a:solidFill>
                    <a:srgbClr val="FF0000"/>
                  </a:solidFill>
                  <a:latin typeface="Consolas" charset="0"/>
                  <a:ea typeface="Consolas" charset="0"/>
                  <a:cs typeface="Consolas" charset="0"/>
                </a:rPr>
                <a:t>1</a:t>
              </a:r>
              <a:r>
                <a:rPr lang="en-US" sz="2400" b="1" dirty="0">
                  <a:latin typeface="Consolas" charset="0"/>
                  <a:ea typeface="Consolas" charset="0"/>
                  <a:cs typeface="Consolas" charset="0"/>
                </a:rPr>
                <a:t>001</a:t>
              </a:r>
            </a:p>
          </p:txBody>
        </p:sp>
        <p:sp>
          <p:nvSpPr>
            <p:cNvPr id="42" name="TextBox 41"/>
            <p:cNvSpPr txBox="1"/>
            <p:nvPr/>
          </p:nvSpPr>
          <p:spPr>
            <a:xfrm>
              <a:off x="5967910" y="3172289"/>
              <a:ext cx="620486" cy="523220"/>
            </a:xfrm>
            <a:prstGeom prst="rect">
              <a:avLst/>
            </a:prstGeom>
            <a:noFill/>
          </p:spPr>
          <p:txBody>
            <a:bodyPr wrap="square" rtlCol="0">
              <a:spAutoFit/>
            </a:bodyPr>
            <a:lstStyle/>
            <a:p>
              <a:pPr algn="ctr"/>
              <a:r>
                <a:rPr lang="en-US" sz="2800" b="1" dirty="0">
                  <a:solidFill>
                    <a:srgbClr val="FF0000"/>
                  </a:solidFill>
                  <a:latin typeface="Consolas" charset="0"/>
                  <a:ea typeface="Consolas" charset="0"/>
                  <a:cs typeface="Consolas" charset="0"/>
                </a:rPr>
                <a:t>-</a:t>
              </a:r>
              <a:r>
                <a:rPr lang="en-US" sz="2800" b="1" dirty="0">
                  <a:latin typeface="Consolas" charset="0"/>
                  <a:ea typeface="Consolas" charset="0"/>
                  <a:cs typeface="Consolas" charset="0"/>
                </a:rPr>
                <a:t>1</a:t>
              </a:r>
            </a:p>
          </p:txBody>
        </p:sp>
      </p:grpSp>
      <p:grpSp>
        <p:nvGrpSpPr>
          <p:cNvPr id="50" name="Group 49"/>
          <p:cNvGrpSpPr/>
          <p:nvPr/>
        </p:nvGrpSpPr>
        <p:grpSpPr>
          <a:xfrm>
            <a:off x="2955100" y="1371533"/>
            <a:ext cx="1066800" cy="1371409"/>
            <a:chOff x="5240382" y="2324100"/>
            <a:chExt cx="1066800" cy="1371409"/>
          </a:xfrm>
        </p:grpSpPr>
        <p:sp>
          <p:nvSpPr>
            <p:cNvPr id="22" name="TextBox 21"/>
            <p:cNvSpPr txBox="1"/>
            <p:nvPr/>
          </p:nvSpPr>
          <p:spPr>
            <a:xfrm>
              <a:off x="5240382" y="2324100"/>
              <a:ext cx="1066800" cy="461665"/>
            </a:xfrm>
            <a:prstGeom prst="rect">
              <a:avLst/>
            </a:prstGeom>
            <a:noFill/>
          </p:spPr>
          <p:txBody>
            <a:bodyPr wrap="square" rtlCol="0">
              <a:spAutoFit/>
            </a:bodyPr>
            <a:lstStyle/>
            <a:p>
              <a:pPr algn="ctr"/>
              <a:r>
                <a:rPr lang="en-US" sz="2400" b="1" dirty="0">
                  <a:solidFill>
                    <a:srgbClr val="FF0000"/>
                  </a:solidFill>
                  <a:latin typeface="Consolas" charset="0"/>
                  <a:ea typeface="Consolas" charset="0"/>
                  <a:cs typeface="Consolas" charset="0"/>
                </a:rPr>
                <a:t>1</a:t>
              </a:r>
              <a:r>
                <a:rPr lang="en-US" sz="2400" b="1" dirty="0">
                  <a:latin typeface="Consolas" charset="0"/>
                  <a:ea typeface="Consolas" charset="0"/>
                  <a:cs typeface="Consolas" charset="0"/>
                </a:rPr>
                <a:t>010</a:t>
              </a:r>
            </a:p>
          </p:txBody>
        </p:sp>
        <p:sp>
          <p:nvSpPr>
            <p:cNvPr id="43" name="TextBox 42"/>
            <p:cNvSpPr txBox="1"/>
            <p:nvPr/>
          </p:nvSpPr>
          <p:spPr>
            <a:xfrm>
              <a:off x="5369558" y="3172289"/>
              <a:ext cx="620486" cy="523220"/>
            </a:xfrm>
            <a:prstGeom prst="rect">
              <a:avLst/>
            </a:prstGeom>
            <a:noFill/>
          </p:spPr>
          <p:txBody>
            <a:bodyPr wrap="square" rtlCol="0">
              <a:spAutoFit/>
            </a:bodyPr>
            <a:lstStyle/>
            <a:p>
              <a:pPr algn="ctr"/>
              <a:r>
                <a:rPr lang="en-US" sz="2800" b="1" dirty="0">
                  <a:solidFill>
                    <a:srgbClr val="FF0000"/>
                  </a:solidFill>
                  <a:latin typeface="Consolas" charset="0"/>
                  <a:ea typeface="Consolas" charset="0"/>
                  <a:cs typeface="Consolas" charset="0"/>
                </a:rPr>
                <a:t>-</a:t>
              </a:r>
              <a:r>
                <a:rPr lang="en-US" sz="2800" b="1" dirty="0">
                  <a:latin typeface="Consolas" charset="0"/>
                  <a:ea typeface="Consolas" charset="0"/>
                  <a:cs typeface="Consolas" charset="0"/>
                </a:rPr>
                <a:t>2</a:t>
              </a:r>
            </a:p>
          </p:txBody>
        </p:sp>
      </p:grpSp>
      <p:grpSp>
        <p:nvGrpSpPr>
          <p:cNvPr id="51" name="Group 50"/>
          <p:cNvGrpSpPr/>
          <p:nvPr/>
        </p:nvGrpSpPr>
        <p:grpSpPr>
          <a:xfrm>
            <a:off x="2373802" y="1671868"/>
            <a:ext cx="1066800" cy="1071074"/>
            <a:chOff x="4659084" y="2624435"/>
            <a:chExt cx="1066800" cy="1071074"/>
          </a:xfrm>
        </p:grpSpPr>
        <p:sp>
          <p:nvSpPr>
            <p:cNvPr id="23" name="TextBox 22"/>
            <p:cNvSpPr txBox="1"/>
            <p:nvPr/>
          </p:nvSpPr>
          <p:spPr>
            <a:xfrm>
              <a:off x="4659084" y="2624435"/>
              <a:ext cx="1066800" cy="461665"/>
            </a:xfrm>
            <a:prstGeom prst="rect">
              <a:avLst/>
            </a:prstGeom>
            <a:noFill/>
          </p:spPr>
          <p:txBody>
            <a:bodyPr wrap="square" rtlCol="0">
              <a:spAutoFit/>
            </a:bodyPr>
            <a:lstStyle/>
            <a:p>
              <a:pPr algn="ctr"/>
              <a:r>
                <a:rPr lang="en-US" sz="2400" b="1" dirty="0">
                  <a:solidFill>
                    <a:srgbClr val="FF0000"/>
                  </a:solidFill>
                  <a:latin typeface="Consolas" charset="0"/>
                  <a:ea typeface="Consolas" charset="0"/>
                  <a:cs typeface="Consolas" charset="0"/>
                </a:rPr>
                <a:t>1</a:t>
              </a:r>
              <a:r>
                <a:rPr lang="en-US" sz="2400" b="1" dirty="0">
                  <a:latin typeface="Consolas" charset="0"/>
                  <a:ea typeface="Consolas" charset="0"/>
                  <a:cs typeface="Consolas" charset="0"/>
                </a:rPr>
                <a:t>011</a:t>
              </a:r>
            </a:p>
          </p:txBody>
        </p:sp>
        <p:sp>
          <p:nvSpPr>
            <p:cNvPr id="44" name="TextBox 43"/>
            <p:cNvSpPr txBox="1"/>
            <p:nvPr/>
          </p:nvSpPr>
          <p:spPr>
            <a:xfrm>
              <a:off x="4814025" y="3172289"/>
              <a:ext cx="620486" cy="523220"/>
            </a:xfrm>
            <a:prstGeom prst="rect">
              <a:avLst/>
            </a:prstGeom>
            <a:noFill/>
          </p:spPr>
          <p:txBody>
            <a:bodyPr wrap="square" rtlCol="0">
              <a:spAutoFit/>
            </a:bodyPr>
            <a:lstStyle/>
            <a:p>
              <a:pPr algn="ctr"/>
              <a:r>
                <a:rPr lang="en-US" sz="2800" b="1" dirty="0">
                  <a:solidFill>
                    <a:srgbClr val="FF0000"/>
                  </a:solidFill>
                  <a:latin typeface="Consolas" charset="0"/>
                  <a:ea typeface="Consolas" charset="0"/>
                  <a:cs typeface="Consolas" charset="0"/>
                </a:rPr>
                <a:t>-</a:t>
              </a:r>
              <a:r>
                <a:rPr lang="en-US" sz="2800" b="1" dirty="0">
                  <a:latin typeface="Consolas" charset="0"/>
                  <a:ea typeface="Consolas" charset="0"/>
                  <a:cs typeface="Consolas" charset="0"/>
                </a:rPr>
                <a:t>3</a:t>
              </a:r>
            </a:p>
          </p:txBody>
        </p:sp>
      </p:grpSp>
      <p:sp>
        <p:nvSpPr>
          <p:cNvPr id="52" name="TextBox 51"/>
          <p:cNvSpPr txBox="1"/>
          <p:nvPr/>
        </p:nvSpPr>
        <p:spPr>
          <a:xfrm>
            <a:off x="3964208" y="2624435"/>
            <a:ext cx="1066800" cy="461665"/>
          </a:xfrm>
          <a:prstGeom prst="rect">
            <a:avLst/>
          </a:prstGeom>
          <a:noFill/>
        </p:spPr>
        <p:txBody>
          <a:bodyPr wrap="square" rtlCol="0">
            <a:spAutoFit/>
          </a:bodyPr>
          <a:lstStyle/>
          <a:p>
            <a:pPr algn="ctr"/>
            <a:r>
              <a:rPr lang="en-US" sz="2400" b="1" dirty="0">
                <a:solidFill>
                  <a:srgbClr val="FF0000"/>
                </a:solidFill>
                <a:latin typeface="Consolas" charset="0"/>
                <a:ea typeface="Consolas" charset="0"/>
                <a:cs typeface="Consolas" charset="0"/>
              </a:rPr>
              <a:t>1</a:t>
            </a:r>
            <a:r>
              <a:rPr lang="en-US" sz="2400" b="1" dirty="0">
                <a:latin typeface="Consolas" charset="0"/>
                <a:ea typeface="Consolas" charset="0"/>
                <a:cs typeface="Consolas" charset="0"/>
              </a:rPr>
              <a:t>000</a:t>
            </a:r>
          </a:p>
        </p:txBody>
      </p:sp>
      <p:grpSp>
        <p:nvGrpSpPr>
          <p:cNvPr id="36" name="Group 35"/>
          <p:cNvGrpSpPr/>
          <p:nvPr/>
        </p:nvGrpSpPr>
        <p:grpSpPr>
          <a:xfrm>
            <a:off x="6139899" y="1371533"/>
            <a:ext cx="1066800" cy="1371409"/>
            <a:chOff x="7282540" y="2324100"/>
            <a:chExt cx="1066800" cy="1371409"/>
          </a:xfrm>
        </p:grpSpPr>
        <p:sp>
          <p:nvSpPr>
            <p:cNvPr id="37" name="TextBox 36"/>
            <p:cNvSpPr txBox="1"/>
            <p:nvPr/>
          </p:nvSpPr>
          <p:spPr>
            <a:xfrm>
              <a:off x="7282540" y="2324100"/>
              <a:ext cx="1066800" cy="461665"/>
            </a:xfrm>
            <a:prstGeom prst="rect">
              <a:avLst/>
            </a:prstGeom>
            <a:noFill/>
          </p:spPr>
          <p:txBody>
            <a:bodyPr wrap="square" rtlCol="0">
              <a:spAutoFit/>
            </a:bodyPr>
            <a:lstStyle/>
            <a:p>
              <a:pPr algn="ctr"/>
              <a:r>
                <a:rPr lang="en-US" sz="2400" b="1" dirty="0">
                  <a:solidFill>
                    <a:srgbClr val="FF0000"/>
                  </a:solidFill>
                  <a:latin typeface="Consolas" charset="0"/>
                  <a:ea typeface="Consolas" charset="0"/>
                  <a:cs typeface="Consolas" charset="0"/>
                </a:rPr>
                <a:t>0</a:t>
              </a:r>
              <a:r>
                <a:rPr lang="en-US" sz="2400" b="1" dirty="0">
                  <a:latin typeface="Consolas" charset="0"/>
                  <a:ea typeface="Consolas" charset="0"/>
                  <a:cs typeface="Consolas" charset="0"/>
                </a:rPr>
                <a:t>100</a:t>
              </a:r>
            </a:p>
          </p:txBody>
        </p:sp>
        <p:sp>
          <p:nvSpPr>
            <p:cNvPr id="53" name="TextBox 52"/>
            <p:cNvSpPr txBox="1"/>
            <p:nvPr/>
          </p:nvSpPr>
          <p:spPr>
            <a:xfrm>
              <a:off x="7473406" y="3172289"/>
              <a:ext cx="620486" cy="523220"/>
            </a:xfrm>
            <a:prstGeom prst="rect">
              <a:avLst/>
            </a:prstGeom>
            <a:noFill/>
          </p:spPr>
          <p:txBody>
            <a:bodyPr wrap="square" rtlCol="0">
              <a:spAutoFit/>
            </a:bodyPr>
            <a:lstStyle/>
            <a:p>
              <a:pPr algn="ctr"/>
              <a:r>
                <a:rPr lang="en-US" sz="2800" b="1" dirty="0">
                  <a:solidFill>
                    <a:srgbClr val="FF0000"/>
                  </a:solidFill>
                  <a:latin typeface="Consolas" charset="0"/>
                  <a:ea typeface="Consolas" charset="0"/>
                  <a:cs typeface="Consolas" charset="0"/>
                </a:rPr>
                <a:t>+</a:t>
              </a:r>
              <a:r>
                <a:rPr lang="en-US" sz="2800" b="1" dirty="0">
                  <a:latin typeface="Consolas" charset="0"/>
                  <a:ea typeface="Consolas" charset="0"/>
                  <a:cs typeface="Consolas" charset="0"/>
                </a:rPr>
                <a:t>4</a:t>
              </a:r>
            </a:p>
          </p:txBody>
        </p:sp>
      </p:grpSp>
      <p:grpSp>
        <p:nvGrpSpPr>
          <p:cNvPr id="54" name="Group 53"/>
          <p:cNvGrpSpPr/>
          <p:nvPr/>
        </p:nvGrpSpPr>
        <p:grpSpPr>
          <a:xfrm>
            <a:off x="6705959" y="1671868"/>
            <a:ext cx="1066800" cy="1071074"/>
            <a:chOff x="7848600" y="2624435"/>
            <a:chExt cx="1066800" cy="1071074"/>
          </a:xfrm>
        </p:grpSpPr>
        <p:sp>
          <p:nvSpPr>
            <p:cNvPr id="55" name="TextBox 54"/>
            <p:cNvSpPr txBox="1"/>
            <p:nvPr/>
          </p:nvSpPr>
          <p:spPr>
            <a:xfrm>
              <a:off x="7848600" y="2624435"/>
              <a:ext cx="1066800" cy="461665"/>
            </a:xfrm>
            <a:prstGeom prst="rect">
              <a:avLst/>
            </a:prstGeom>
            <a:noFill/>
          </p:spPr>
          <p:txBody>
            <a:bodyPr wrap="square" rtlCol="0">
              <a:spAutoFit/>
            </a:bodyPr>
            <a:lstStyle/>
            <a:p>
              <a:pPr algn="ctr"/>
              <a:r>
                <a:rPr lang="en-US" sz="2400" b="1" dirty="0">
                  <a:solidFill>
                    <a:srgbClr val="FF0000"/>
                  </a:solidFill>
                  <a:latin typeface="Consolas" charset="0"/>
                  <a:ea typeface="Consolas" charset="0"/>
                  <a:cs typeface="Consolas" charset="0"/>
                </a:rPr>
                <a:t>0</a:t>
              </a:r>
              <a:r>
                <a:rPr lang="en-US" sz="2400" b="1" dirty="0">
                  <a:latin typeface="Consolas" charset="0"/>
                  <a:ea typeface="Consolas" charset="0"/>
                  <a:cs typeface="Consolas" charset="0"/>
                </a:rPr>
                <a:t>101</a:t>
              </a:r>
            </a:p>
          </p:txBody>
        </p:sp>
        <p:sp>
          <p:nvSpPr>
            <p:cNvPr id="56" name="TextBox 55"/>
            <p:cNvSpPr txBox="1"/>
            <p:nvPr/>
          </p:nvSpPr>
          <p:spPr>
            <a:xfrm>
              <a:off x="8071757" y="3172289"/>
              <a:ext cx="620486" cy="523220"/>
            </a:xfrm>
            <a:prstGeom prst="rect">
              <a:avLst/>
            </a:prstGeom>
            <a:noFill/>
          </p:spPr>
          <p:txBody>
            <a:bodyPr wrap="square" rtlCol="0">
              <a:spAutoFit/>
            </a:bodyPr>
            <a:lstStyle/>
            <a:p>
              <a:pPr algn="ctr"/>
              <a:r>
                <a:rPr lang="en-US" sz="2800" b="1" dirty="0">
                  <a:solidFill>
                    <a:srgbClr val="FF0000"/>
                  </a:solidFill>
                  <a:latin typeface="Consolas" charset="0"/>
                  <a:ea typeface="Consolas" charset="0"/>
                  <a:cs typeface="Consolas" charset="0"/>
                </a:rPr>
                <a:t>+</a:t>
              </a:r>
              <a:r>
                <a:rPr lang="en-US" sz="2800" b="1" dirty="0">
                  <a:latin typeface="Consolas" charset="0"/>
                  <a:ea typeface="Consolas" charset="0"/>
                  <a:cs typeface="Consolas" charset="0"/>
                </a:rPr>
                <a:t>5</a:t>
              </a:r>
            </a:p>
          </p:txBody>
        </p:sp>
      </p:grpSp>
      <p:grpSp>
        <p:nvGrpSpPr>
          <p:cNvPr id="57" name="Group 56"/>
          <p:cNvGrpSpPr/>
          <p:nvPr/>
        </p:nvGrpSpPr>
        <p:grpSpPr>
          <a:xfrm>
            <a:off x="7282540" y="1371533"/>
            <a:ext cx="1066800" cy="1371409"/>
            <a:chOff x="7282540" y="2324100"/>
            <a:chExt cx="1066800" cy="1371409"/>
          </a:xfrm>
        </p:grpSpPr>
        <p:sp>
          <p:nvSpPr>
            <p:cNvPr id="58" name="TextBox 57"/>
            <p:cNvSpPr txBox="1"/>
            <p:nvPr/>
          </p:nvSpPr>
          <p:spPr>
            <a:xfrm>
              <a:off x="7282540" y="2324100"/>
              <a:ext cx="1066800" cy="461665"/>
            </a:xfrm>
            <a:prstGeom prst="rect">
              <a:avLst/>
            </a:prstGeom>
            <a:noFill/>
          </p:spPr>
          <p:txBody>
            <a:bodyPr wrap="square" rtlCol="0">
              <a:spAutoFit/>
            </a:bodyPr>
            <a:lstStyle/>
            <a:p>
              <a:pPr algn="ctr"/>
              <a:r>
                <a:rPr lang="en-US" sz="2400" b="1" dirty="0">
                  <a:solidFill>
                    <a:srgbClr val="FF0000"/>
                  </a:solidFill>
                  <a:latin typeface="Consolas" charset="0"/>
                  <a:ea typeface="Consolas" charset="0"/>
                  <a:cs typeface="Consolas" charset="0"/>
                </a:rPr>
                <a:t>0</a:t>
              </a:r>
              <a:r>
                <a:rPr lang="en-US" sz="2400" b="1" dirty="0">
                  <a:latin typeface="Consolas" charset="0"/>
                  <a:ea typeface="Consolas" charset="0"/>
                  <a:cs typeface="Consolas" charset="0"/>
                </a:rPr>
                <a:t>110</a:t>
              </a:r>
            </a:p>
          </p:txBody>
        </p:sp>
        <p:sp>
          <p:nvSpPr>
            <p:cNvPr id="59" name="TextBox 58"/>
            <p:cNvSpPr txBox="1"/>
            <p:nvPr/>
          </p:nvSpPr>
          <p:spPr>
            <a:xfrm>
              <a:off x="7473406" y="3172289"/>
              <a:ext cx="620486" cy="523220"/>
            </a:xfrm>
            <a:prstGeom prst="rect">
              <a:avLst/>
            </a:prstGeom>
            <a:noFill/>
          </p:spPr>
          <p:txBody>
            <a:bodyPr wrap="square" rtlCol="0">
              <a:spAutoFit/>
            </a:bodyPr>
            <a:lstStyle/>
            <a:p>
              <a:pPr algn="ctr"/>
              <a:r>
                <a:rPr lang="en-US" sz="2800" b="1" dirty="0">
                  <a:solidFill>
                    <a:srgbClr val="FF0000"/>
                  </a:solidFill>
                  <a:latin typeface="Consolas" charset="0"/>
                  <a:ea typeface="Consolas" charset="0"/>
                  <a:cs typeface="Consolas" charset="0"/>
                </a:rPr>
                <a:t>+</a:t>
              </a:r>
              <a:r>
                <a:rPr lang="en-US" sz="2800" b="1" dirty="0">
                  <a:latin typeface="Consolas" charset="0"/>
                  <a:ea typeface="Consolas" charset="0"/>
                  <a:cs typeface="Consolas" charset="0"/>
                </a:rPr>
                <a:t>6</a:t>
              </a:r>
            </a:p>
          </p:txBody>
        </p:sp>
      </p:grpSp>
      <p:grpSp>
        <p:nvGrpSpPr>
          <p:cNvPr id="60" name="Group 59"/>
          <p:cNvGrpSpPr/>
          <p:nvPr/>
        </p:nvGrpSpPr>
        <p:grpSpPr>
          <a:xfrm>
            <a:off x="7848600" y="1671868"/>
            <a:ext cx="1066800" cy="1071074"/>
            <a:chOff x="7848600" y="2624435"/>
            <a:chExt cx="1066800" cy="1071074"/>
          </a:xfrm>
        </p:grpSpPr>
        <p:sp>
          <p:nvSpPr>
            <p:cNvPr id="61" name="TextBox 60"/>
            <p:cNvSpPr txBox="1"/>
            <p:nvPr/>
          </p:nvSpPr>
          <p:spPr>
            <a:xfrm>
              <a:off x="7848600" y="2624435"/>
              <a:ext cx="1066800" cy="461665"/>
            </a:xfrm>
            <a:prstGeom prst="rect">
              <a:avLst/>
            </a:prstGeom>
            <a:noFill/>
          </p:spPr>
          <p:txBody>
            <a:bodyPr wrap="square" rtlCol="0">
              <a:spAutoFit/>
            </a:bodyPr>
            <a:lstStyle/>
            <a:p>
              <a:pPr algn="ctr"/>
              <a:r>
                <a:rPr lang="en-US" sz="2400" b="1" dirty="0">
                  <a:solidFill>
                    <a:srgbClr val="FF0000"/>
                  </a:solidFill>
                  <a:latin typeface="Consolas" charset="0"/>
                  <a:ea typeface="Consolas" charset="0"/>
                  <a:cs typeface="Consolas" charset="0"/>
                </a:rPr>
                <a:t>0</a:t>
              </a:r>
              <a:r>
                <a:rPr lang="en-US" sz="2400" b="1" dirty="0">
                  <a:latin typeface="Consolas" charset="0"/>
                  <a:ea typeface="Consolas" charset="0"/>
                  <a:cs typeface="Consolas" charset="0"/>
                </a:rPr>
                <a:t>111</a:t>
              </a:r>
            </a:p>
          </p:txBody>
        </p:sp>
        <p:sp>
          <p:nvSpPr>
            <p:cNvPr id="62" name="TextBox 61"/>
            <p:cNvSpPr txBox="1"/>
            <p:nvPr/>
          </p:nvSpPr>
          <p:spPr>
            <a:xfrm>
              <a:off x="8071757" y="3172289"/>
              <a:ext cx="620486" cy="523220"/>
            </a:xfrm>
            <a:prstGeom prst="rect">
              <a:avLst/>
            </a:prstGeom>
            <a:noFill/>
          </p:spPr>
          <p:txBody>
            <a:bodyPr wrap="square" rtlCol="0">
              <a:spAutoFit/>
            </a:bodyPr>
            <a:lstStyle/>
            <a:p>
              <a:pPr algn="ctr"/>
              <a:r>
                <a:rPr lang="en-US" sz="2800" b="1" dirty="0">
                  <a:solidFill>
                    <a:srgbClr val="FF0000"/>
                  </a:solidFill>
                  <a:latin typeface="Consolas" charset="0"/>
                  <a:ea typeface="Consolas" charset="0"/>
                  <a:cs typeface="Consolas" charset="0"/>
                </a:rPr>
                <a:t>+</a:t>
              </a:r>
              <a:r>
                <a:rPr lang="en-US" sz="2800" b="1" dirty="0">
                  <a:latin typeface="Consolas" charset="0"/>
                  <a:ea typeface="Consolas" charset="0"/>
                  <a:cs typeface="Consolas" charset="0"/>
                </a:rPr>
                <a:t>7</a:t>
              </a:r>
            </a:p>
          </p:txBody>
        </p:sp>
      </p:grpSp>
      <p:grpSp>
        <p:nvGrpSpPr>
          <p:cNvPr id="63" name="Group 62"/>
          <p:cNvGrpSpPr/>
          <p:nvPr/>
        </p:nvGrpSpPr>
        <p:grpSpPr>
          <a:xfrm>
            <a:off x="1871489" y="1371533"/>
            <a:ext cx="1066800" cy="1371409"/>
            <a:chOff x="5240382" y="2324100"/>
            <a:chExt cx="1066800" cy="1371409"/>
          </a:xfrm>
        </p:grpSpPr>
        <p:sp>
          <p:nvSpPr>
            <p:cNvPr id="64" name="TextBox 63"/>
            <p:cNvSpPr txBox="1"/>
            <p:nvPr/>
          </p:nvSpPr>
          <p:spPr>
            <a:xfrm>
              <a:off x="5240382" y="2324100"/>
              <a:ext cx="1066800" cy="461665"/>
            </a:xfrm>
            <a:prstGeom prst="rect">
              <a:avLst/>
            </a:prstGeom>
            <a:noFill/>
          </p:spPr>
          <p:txBody>
            <a:bodyPr wrap="square" rtlCol="0">
              <a:spAutoFit/>
            </a:bodyPr>
            <a:lstStyle/>
            <a:p>
              <a:pPr algn="ctr"/>
              <a:r>
                <a:rPr lang="en-US" sz="2400" b="1" dirty="0">
                  <a:solidFill>
                    <a:srgbClr val="FF0000"/>
                  </a:solidFill>
                  <a:latin typeface="Consolas" charset="0"/>
                  <a:ea typeface="Consolas" charset="0"/>
                  <a:cs typeface="Consolas" charset="0"/>
                </a:rPr>
                <a:t>1</a:t>
              </a:r>
              <a:r>
                <a:rPr lang="en-US" sz="2400" b="1" dirty="0">
                  <a:latin typeface="Consolas" charset="0"/>
                  <a:ea typeface="Consolas" charset="0"/>
                  <a:cs typeface="Consolas" charset="0"/>
                </a:rPr>
                <a:t>100</a:t>
              </a:r>
            </a:p>
          </p:txBody>
        </p:sp>
        <p:sp>
          <p:nvSpPr>
            <p:cNvPr id="65" name="TextBox 64"/>
            <p:cNvSpPr txBox="1"/>
            <p:nvPr/>
          </p:nvSpPr>
          <p:spPr>
            <a:xfrm>
              <a:off x="5369558" y="3172289"/>
              <a:ext cx="620486" cy="523220"/>
            </a:xfrm>
            <a:prstGeom prst="rect">
              <a:avLst/>
            </a:prstGeom>
            <a:noFill/>
          </p:spPr>
          <p:txBody>
            <a:bodyPr wrap="square" rtlCol="0">
              <a:spAutoFit/>
            </a:bodyPr>
            <a:lstStyle/>
            <a:p>
              <a:pPr algn="ctr"/>
              <a:r>
                <a:rPr lang="en-US" sz="2800" b="1" dirty="0">
                  <a:solidFill>
                    <a:srgbClr val="FF0000"/>
                  </a:solidFill>
                  <a:latin typeface="Consolas" charset="0"/>
                  <a:ea typeface="Consolas" charset="0"/>
                  <a:cs typeface="Consolas" charset="0"/>
                </a:rPr>
                <a:t>-</a:t>
              </a:r>
              <a:r>
                <a:rPr lang="en-US" sz="2800" b="1" dirty="0">
                  <a:latin typeface="Consolas" charset="0"/>
                  <a:ea typeface="Consolas" charset="0"/>
                  <a:cs typeface="Consolas" charset="0"/>
                </a:rPr>
                <a:t>4</a:t>
              </a:r>
            </a:p>
          </p:txBody>
        </p:sp>
      </p:grpSp>
      <p:grpSp>
        <p:nvGrpSpPr>
          <p:cNvPr id="66" name="Group 65"/>
          <p:cNvGrpSpPr/>
          <p:nvPr/>
        </p:nvGrpSpPr>
        <p:grpSpPr>
          <a:xfrm>
            <a:off x="1290191" y="1671868"/>
            <a:ext cx="1066800" cy="1071074"/>
            <a:chOff x="4659084" y="2624435"/>
            <a:chExt cx="1066800" cy="1071074"/>
          </a:xfrm>
        </p:grpSpPr>
        <p:sp>
          <p:nvSpPr>
            <p:cNvPr id="67" name="TextBox 66"/>
            <p:cNvSpPr txBox="1"/>
            <p:nvPr/>
          </p:nvSpPr>
          <p:spPr>
            <a:xfrm>
              <a:off x="4659084" y="2624435"/>
              <a:ext cx="1066800" cy="461665"/>
            </a:xfrm>
            <a:prstGeom prst="rect">
              <a:avLst/>
            </a:prstGeom>
            <a:noFill/>
          </p:spPr>
          <p:txBody>
            <a:bodyPr wrap="square" rtlCol="0">
              <a:spAutoFit/>
            </a:bodyPr>
            <a:lstStyle/>
            <a:p>
              <a:pPr algn="ctr"/>
              <a:r>
                <a:rPr lang="en-US" sz="2400" b="1" dirty="0">
                  <a:solidFill>
                    <a:srgbClr val="FF0000"/>
                  </a:solidFill>
                  <a:latin typeface="Consolas" charset="0"/>
                  <a:ea typeface="Consolas" charset="0"/>
                  <a:cs typeface="Consolas" charset="0"/>
                </a:rPr>
                <a:t>1</a:t>
              </a:r>
              <a:r>
                <a:rPr lang="en-US" sz="2400" b="1" dirty="0">
                  <a:latin typeface="Consolas" charset="0"/>
                  <a:ea typeface="Consolas" charset="0"/>
                  <a:cs typeface="Consolas" charset="0"/>
                </a:rPr>
                <a:t>101</a:t>
              </a:r>
            </a:p>
          </p:txBody>
        </p:sp>
        <p:sp>
          <p:nvSpPr>
            <p:cNvPr id="68" name="TextBox 67"/>
            <p:cNvSpPr txBox="1"/>
            <p:nvPr/>
          </p:nvSpPr>
          <p:spPr>
            <a:xfrm>
              <a:off x="4814025" y="3172289"/>
              <a:ext cx="620486" cy="523220"/>
            </a:xfrm>
            <a:prstGeom prst="rect">
              <a:avLst/>
            </a:prstGeom>
            <a:noFill/>
          </p:spPr>
          <p:txBody>
            <a:bodyPr wrap="square" rtlCol="0">
              <a:spAutoFit/>
            </a:bodyPr>
            <a:lstStyle/>
            <a:p>
              <a:pPr algn="ctr"/>
              <a:r>
                <a:rPr lang="en-US" sz="2800" b="1" dirty="0">
                  <a:solidFill>
                    <a:srgbClr val="FF0000"/>
                  </a:solidFill>
                  <a:latin typeface="Consolas" charset="0"/>
                  <a:ea typeface="Consolas" charset="0"/>
                  <a:cs typeface="Consolas" charset="0"/>
                </a:rPr>
                <a:t>-</a:t>
              </a:r>
              <a:r>
                <a:rPr lang="en-US" sz="2800" b="1" dirty="0">
                  <a:latin typeface="Consolas" charset="0"/>
                  <a:ea typeface="Consolas" charset="0"/>
                  <a:cs typeface="Consolas" charset="0"/>
                </a:rPr>
                <a:t>5</a:t>
              </a:r>
            </a:p>
          </p:txBody>
        </p:sp>
      </p:grpSp>
      <p:grpSp>
        <p:nvGrpSpPr>
          <p:cNvPr id="69" name="Group 68"/>
          <p:cNvGrpSpPr/>
          <p:nvPr/>
        </p:nvGrpSpPr>
        <p:grpSpPr>
          <a:xfrm>
            <a:off x="787878" y="1371533"/>
            <a:ext cx="1066800" cy="1371409"/>
            <a:chOff x="5240382" y="2324100"/>
            <a:chExt cx="1066800" cy="1371409"/>
          </a:xfrm>
        </p:grpSpPr>
        <p:sp>
          <p:nvSpPr>
            <p:cNvPr id="70" name="TextBox 69"/>
            <p:cNvSpPr txBox="1"/>
            <p:nvPr/>
          </p:nvSpPr>
          <p:spPr>
            <a:xfrm>
              <a:off x="5240382" y="2324100"/>
              <a:ext cx="1066800" cy="461665"/>
            </a:xfrm>
            <a:prstGeom prst="rect">
              <a:avLst/>
            </a:prstGeom>
            <a:noFill/>
          </p:spPr>
          <p:txBody>
            <a:bodyPr wrap="square" rtlCol="0">
              <a:spAutoFit/>
            </a:bodyPr>
            <a:lstStyle/>
            <a:p>
              <a:pPr algn="ctr"/>
              <a:r>
                <a:rPr lang="en-US" sz="2400" b="1" dirty="0">
                  <a:solidFill>
                    <a:srgbClr val="FF0000"/>
                  </a:solidFill>
                  <a:latin typeface="Consolas" charset="0"/>
                  <a:ea typeface="Consolas" charset="0"/>
                  <a:cs typeface="Consolas" charset="0"/>
                </a:rPr>
                <a:t>1</a:t>
              </a:r>
              <a:r>
                <a:rPr lang="en-US" sz="2400" b="1" dirty="0">
                  <a:latin typeface="Consolas" charset="0"/>
                  <a:ea typeface="Consolas" charset="0"/>
                  <a:cs typeface="Consolas" charset="0"/>
                </a:rPr>
                <a:t>110</a:t>
              </a:r>
            </a:p>
          </p:txBody>
        </p:sp>
        <p:sp>
          <p:nvSpPr>
            <p:cNvPr id="71" name="TextBox 70"/>
            <p:cNvSpPr txBox="1"/>
            <p:nvPr/>
          </p:nvSpPr>
          <p:spPr>
            <a:xfrm>
              <a:off x="5369558" y="3172289"/>
              <a:ext cx="620486" cy="523220"/>
            </a:xfrm>
            <a:prstGeom prst="rect">
              <a:avLst/>
            </a:prstGeom>
            <a:noFill/>
          </p:spPr>
          <p:txBody>
            <a:bodyPr wrap="square" rtlCol="0">
              <a:spAutoFit/>
            </a:bodyPr>
            <a:lstStyle/>
            <a:p>
              <a:pPr algn="ctr"/>
              <a:r>
                <a:rPr lang="en-US" sz="2800" b="1" dirty="0">
                  <a:solidFill>
                    <a:srgbClr val="FF0000"/>
                  </a:solidFill>
                  <a:latin typeface="Consolas" charset="0"/>
                  <a:ea typeface="Consolas" charset="0"/>
                  <a:cs typeface="Consolas" charset="0"/>
                </a:rPr>
                <a:t>-</a:t>
              </a:r>
              <a:r>
                <a:rPr lang="en-US" sz="2800" b="1" dirty="0">
                  <a:latin typeface="Consolas" charset="0"/>
                  <a:ea typeface="Consolas" charset="0"/>
                  <a:cs typeface="Consolas" charset="0"/>
                </a:rPr>
                <a:t>6</a:t>
              </a:r>
            </a:p>
          </p:txBody>
        </p:sp>
      </p:grpSp>
      <p:grpSp>
        <p:nvGrpSpPr>
          <p:cNvPr id="72" name="Group 71"/>
          <p:cNvGrpSpPr/>
          <p:nvPr/>
        </p:nvGrpSpPr>
        <p:grpSpPr>
          <a:xfrm>
            <a:off x="206580" y="1671868"/>
            <a:ext cx="1066800" cy="1071074"/>
            <a:chOff x="4659084" y="2624435"/>
            <a:chExt cx="1066800" cy="1071074"/>
          </a:xfrm>
        </p:grpSpPr>
        <p:sp>
          <p:nvSpPr>
            <p:cNvPr id="73" name="TextBox 72"/>
            <p:cNvSpPr txBox="1"/>
            <p:nvPr/>
          </p:nvSpPr>
          <p:spPr>
            <a:xfrm>
              <a:off x="4659084" y="2624435"/>
              <a:ext cx="1066800" cy="461665"/>
            </a:xfrm>
            <a:prstGeom prst="rect">
              <a:avLst/>
            </a:prstGeom>
            <a:noFill/>
          </p:spPr>
          <p:txBody>
            <a:bodyPr wrap="square" rtlCol="0">
              <a:spAutoFit/>
            </a:bodyPr>
            <a:lstStyle/>
            <a:p>
              <a:pPr algn="ctr"/>
              <a:r>
                <a:rPr lang="en-US" sz="2400" b="1" dirty="0">
                  <a:solidFill>
                    <a:srgbClr val="FF0000"/>
                  </a:solidFill>
                  <a:latin typeface="Consolas" charset="0"/>
                  <a:ea typeface="Consolas" charset="0"/>
                  <a:cs typeface="Consolas" charset="0"/>
                </a:rPr>
                <a:t>1</a:t>
              </a:r>
              <a:r>
                <a:rPr lang="en-US" sz="2400" b="1" dirty="0">
                  <a:latin typeface="Consolas" charset="0"/>
                  <a:ea typeface="Consolas" charset="0"/>
                  <a:cs typeface="Consolas" charset="0"/>
                </a:rPr>
                <a:t>111</a:t>
              </a:r>
            </a:p>
          </p:txBody>
        </p:sp>
        <p:sp>
          <p:nvSpPr>
            <p:cNvPr id="74" name="TextBox 73"/>
            <p:cNvSpPr txBox="1"/>
            <p:nvPr/>
          </p:nvSpPr>
          <p:spPr>
            <a:xfrm>
              <a:off x="4814025" y="3172289"/>
              <a:ext cx="620486" cy="523220"/>
            </a:xfrm>
            <a:prstGeom prst="rect">
              <a:avLst/>
            </a:prstGeom>
            <a:noFill/>
          </p:spPr>
          <p:txBody>
            <a:bodyPr wrap="square" rtlCol="0">
              <a:spAutoFit/>
            </a:bodyPr>
            <a:lstStyle/>
            <a:p>
              <a:pPr algn="ctr"/>
              <a:r>
                <a:rPr lang="en-US" sz="2800" b="1" dirty="0">
                  <a:solidFill>
                    <a:srgbClr val="FF0000"/>
                  </a:solidFill>
                  <a:latin typeface="Consolas" charset="0"/>
                  <a:ea typeface="Consolas" charset="0"/>
                  <a:cs typeface="Consolas" charset="0"/>
                </a:rPr>
                <a:t>-</a:t>
              </a:r>
              <a:r>
                <a:rPr lang="en-US" sz="2800" b="1" dirty="0">
                  <a:latin typeface="Consolas" charset="0"/>
                  <a:ea typeface="Consolas" charset="0"/>
                  <a:cs typeface="Consolas" charset="0"/>
                </a:rPr>
                <a:t>7</a:t>
              </a:r>
            </a:p>
          </p:txBody>
        </p:sp>
      </p:grpSp>
      <p:sp>
        <p:nvSpPr>
          <p:cNvPr id="75" name="TextBox 74"/>
          <p:cNvSpPr txBox="1"/>
          <p:nvPr/>
        </p:nvSpPr>
        <p:spPr>
          <a:xfrm>
            <a:off x="4900137" y="2731756"/>
            <a:ext cx="3611644" cy="769441"/>
          </a:xfrm>
          <a:prstGeom prst="rect">
            <a:avLst/>
          </a:prstGeom>
          <a:noFill/>
        </p:spPr>
        <p:txBody>
          <a:bodyPr wrap="square" rtlCol="0">
            <a:spAutoFit/>
          </a:bodyPr>
          <a:lstStyle/>
          <a:p>
            <a:pPr algn="ctr"/>
            <a:r>
              <a:rPr lang="en-US" sz="2200" dirty="0"/>
              <a:t>but what about </a:t>
            </a:r>
            <a:r>
              <a:rPr lang="en-US" sz="2200" b="1" dirty="0">
                <a:solidFill>
                  <a:srgbClr val="FF0000"/>
                </a:solidFill>
                <a:latin typeface="Consolas" charset="0"/>
                <a:ea typeface="Consolas" charset="0"/>
                <a:cs typeface="Consolas" charset="0"/>
              </a:rPr>
              <a:t>1</a:t>
            </a:r>
            <a:r>
              <a:rPr lang="en-US" sz="2200" b="1" dirty="0">
                <a:latin typeface="Consolas" charset="0"/>
                <a:ea typeface="Consolas" charset="0"/>
                <a:cs typeface="Consolas" charset="0"/>
              </a:rPr>
              <a:t>000</a:t>
            </a:r>
            <a:r>
              <a:rPr lang="en-US" sz="2200" dirty="0"/>
              <a:t>?</a:t>
            </a:r>
          </a:p>
          <a:p>
            <a:pPr algn="ctr"/>
            <a:r>
              <a:rPr lang="en-US" sz="2200" dirty="0"/>
              <a:t>what is its distance from 0?</a:t>
            </a:r>
          </a:p>
        </p:txBody>
      </p:sp>
      <p:sp>
        <p:nvSpPr>
          <p:cNvPr id="76" name="TextBox 75"/>
          <p:cNvSpPr txBox="1"/>
          <p:nvPr/>
        </p:nvSpPr>
        <p:spPr>
          <a:xfrm>
            <a:off x="1445132" y="3695700"/>
            <a:ext cx="6385800" cy="430887"/>
          </a:xfrm>
          <a:prstGeom prst="rect">
            <a:avLst/>
          </a:prstGeom>
          <a:noFill/>
        </p:spPr>
        <p:txBody>
          <a:bodyPr wrap="square" rtlCol="0">
            <a:spAutoFit/>
          </a:bodyPr>
          <a:lstStyle/>
          <a:p>
            <a:pPr algn="ctr"/>
            <a:r>
              <a:rPr lang="en-US" sz="2200" dirty="0">
                <a:solidFill>
                  <a:srgbClr val="FF0000"/>
                </a:solidFill>
              </a:rPr>
              <a:t>big problem: we have </a:t>
            </a:r>
            <a:r>
              <a:rPr lang="en-US" sz="2200" b="1" dirty="0">
                <a:solidFill>
                  <a:srgbClr val="FF0000"/>
                </a:solidFill>
              </a:rPr>
              <a:t>TWO ZEROES!</a:t>
            </a:r>
            <a:r>
              <a:rPr lang="en-US" sz="2200" b="1" dirty="0"/>
              <a:t> </a:t>
            </a:r>
            <a:r>
              <a:rPr lang="en-US" sz="2200" b="1" dirty="0">
                <a:solidFill>
                  <a:srgbClr val="FF0000"/>
                </a:solidFill>
              </a:rPr>
              <a:t>+</a:t>
            </a:r>
            <a:r>
              <a:rPr lang="en-US" sz="2200" b="1" dirty="0"/>
              <a:t>0</a:t>
            </a:r>
            <a:r>
              <a:rPr lang="en-US" sz="2200" dirty="0"/>
              <a:t> and </a:t>
            </a:r>
            <a:r>
              <a:rPr lang="en-US" sz="2200" b="1" dirty="0">
                <a:solidFill>
                  <a:srgbClr val="FF0000"/>
                </a:solidFill>
              </a:rPr>
              <a:t>-</a:t>
            </a:r>
            <a:r>
              <a:rPr lang="en-US" sz="2200" b="1" dirty="0"/>
              <a:t>0</a:t>
            </a:r>
          </a:p>
        </p:txBody>
      </p:sp>
      <p:sp>
        <p:nvSpPr>
          <p:cNvPr id="77" name="TextBox 76"/>
          <p:cNvSpPr txBox="1"/>
          <p:nvPr/>
        </p:nvSpPr>
        <p:spPr>
          <a:xfrm>
            <a:off x="764284" y="4718865"/>
            <a:ext cx="7747498" cy="430887"/>
          </a:xfrm>
          <a:prstGeom prst="rect">
            <a:avLst/>
          </a:prstGeom>
          <a:noFill/>
        </p:spPr>
        <p:txBody>
          <a:bodyPr wrap="square" rtlCol="0">
            <a:spAutoFit/>
          </a:bodyPr>
          <a:lstStyle/>
          <a:p>
            <a:pPr algn="ctr"/>
            <a:r>
              <a:rPr lang="en-US" sz="2200" dirty="0"/>
              <a:t>sign-magnitude </a:t>
            </a:r>
            <a:r>
              <a:rPr lang="en-US" sz="2200" i="1" dirty="0"/>
              <a:t>is</a:t>
            </a:r>
            <a:r>
              <a:rPr lang="en-US" sz="2200" dirty="0"/>
              <a:t> still used </a:t>
            </a:r>
            <a:r>
              <a:rPr lang="en-US" sz="2200" dirty="0">
                <a:solidFill>
                  <a:srgbClr val="FF0000"/>
                </a:solidFill>
              </a:rPr>
              <a:t>for </a:t>
            </a:r>
            <a:r>
              <a:rPr lang="en-US" sz="2200" b="1" i="1" dirty="0">
                <a:solidFill>
                  <a:srgbClr val="FF0000"/>
                </a:solidFill>
              </a:rPr>
              <a:t>floats.</a:t>
            </a:r>
            <a:r>
              <a:rPr lang="en-US" sz="2200" dirty="0">
                <a:solidFill>
                  <a:srgbClr val="FF0000"/>
                </a:solidFill>
              </a:rPr>
              <a:t> but not for </a:t>
            </a:r>
            <a:r>
              <a:rPr lang="en-US" sz="2200" b="1" dirty="0">
                <a:solidFill>
                  <a:srgbClr val="FF0000"/>
                </a:solidFill>
              </a:rPr>
              <a:t>integers.</a:t>
            </a:r>
          </a:p>
        </p:txBody>
      </p:sp>
      <p:sp>
        <p:nvSpPr>
          <p:cNvPr id="78" name="TextBox 77">
            <a:extLst>
              <a:ext uri="{FF2B5EF4-FFF2-40B4-BE49-F238E27FC236}">
                <a16:creationId xmlns:a16="http://schemas.microsoft.com/office/drawing/2014/main" id="{640160D0-5F64-654E-9A2F-0752ABEFA915}"/>
              </a:ext>
            </a:extLst>
          </p:cNvPr>
          <p:cNvSpPr txBox="1"/>
          <p:nvPr/>
        </p:nvSpPr>
        <p:spPr>
          <a:xfrm>
            <a:off x="2058246" y="4207282"/>
            <a:ext cx="5159572" cy="430887"/>
          </a:xfrm>
          <a:prstGeom prst="rect">
            <a:avLst/>
          </a:prstGeom>
          <a:noFill/>
        </p:spPr>
        <p:txBody>
          <a:bodyPr wrap="square" rtlCol="0">
            <a:spAutoFit/>
          </a:bodyPr>
          <a:lstStyle/>
          <a:p>
            <a:pPr algn="ctr"/>
            <a:r>
              <a:rPr lang="en-US" sz="2200" dirty="0"/>
              <a:t>arithmetic on S-M is also </a:t>
            </a:r>
            <a:r>
              <a:rPr lang="en-US" sz="2200" dirty="0" err="1"/>
              <a:t>kinda</a:t>
            </a:r>
            <a:r>
              <a:rPr lang="en-US" sz="2200" dirty="0"/>
              <a:t> difficult.</a:t>
            </a:r>
            <a:endParaRPr lang="en-US" sz="2200" b="1" dirty="0"/>
          </a:p>
        </p:txBody>
      </p:sp>
      <p:sp>
        <p:nvSpPr>
          <p:cNvPr id="79" name="TextBox 78">
            <a:extLst>
              <a:ext uri="{FF2B5EF4-FFF2-40B4-BE49-F238E27FC236}">
                <a16:creationId xmlns:a16="http://schemas.microsoft.com/office/drawing/2014/main" id="{84E8D9FB-BCE0-0448-AD09-E669E34C912A}"/>
              </a:ext>
            </a:extLst>
          </p:cNvPr>
          <p:cNvSpPr txBox="1"/>
          <p:nvPr/>
        </p:nvSpPr>
        <p:spPr>
          <a:xfrm>
            <a:off x="342222" y="2734106"/>
            <a:ext cx="3611644" cy="769441"/>
          </a:xfrm>
          <a:prstGeom prst="rect">
            <a:avLst/>
          </a:prstGeom>
          <a:noFill/>
        </p:spPr>
        <p:txBody>
          <a:bodyPr wrap="square" rtlCol="0">
            <a:spAutoFit/>
          </a:bodyPr>
          <a:lstStyle/>
          <a:p>
            <a:pPr algn="ctr"/>
            <a:r>
              <a:rPr lang="en-US" sz="2200" b="1" dirty="0"/>
              <a:t>negating </a:t>
            </a:r>
            <a:r>
              <a:rPr lang="en-US" sz="2200" dirty="0"/>
              <a:t>is easy in S-M: just flip the sign bit.</a:t>
            </a:r>
            <a:endParaRPr lang="en-US" sz="2200" b="1" dirty="0"/>
          </a:p>
        </p:txBody>
      </p:sp>
    </p:spTree>
    <p:extLst>
      <p:ext uri="{BB962C8B-B14F-4D97-AF65-F5344CB8AC3E}">
        <p14:creationId xmlns:p14="http://schemas.microsoft.com/office/powerpoint/2010/main" val="24475752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6"/>
                                        </p:tgtEl>
                                        <p:attrNameLst>
                                          <p:attrName>style.visibility</p:attrName>
                                        </p:attrNameLst>
                                      </p:cBhvr>
                                      <p:to>
                                        <p:strVal val="visible"/>
                                      </p:to>
                                    </p:set>
                                  </p:childTnLst>
                                </p:cTn>
                              </p:par>
                            </p:childTnLst>
                          </p:cTn>
                        </p:par>
                        <p:par>
                          <p:cTn id="35" fill="hold">
                            <p:stCondLst>
                              <p:cond delay="0"/>
                            </p:stCondLst>
                            <p:childTnLst>
                              <p:par>
                                <p:cTn id="36" presetID="1" presetClass="entr" presetSubtype="0" fill="hold" nodeType="afterEffect">
                                  <p:stCondLst>
                                    <p:cond delay="300"/>
                                  </p:stCondLst>
                                  <p:childTnLst>
                                    <p:set>
                                      <p:cBhvr>
                                        <p:cTn id="37" dur="1" fill="hold">
                                          <p:stCondLst>
                                            <p:cond delay="0"/>
                                          </p:stCondLst>
                                        </p:cTn>
                                        <p:tgtEl>
                                          <p:spTgt spid="54"/>
                                        </p:tgtEl>
                                        <p:attrNameLst>
                                          <p:attrName>style.visibility</p:attrName>
                                        </p:attrNameLst>
                                      </p:cBhvr>
                                      <p:to>
                                        <p:strVal val="visible"/>
                                      </p:to>
                                    </p:set>
                                  </p:childTnLst>
                                </p:cTn>
                              </p:par>
                            </p:childTnLst>
                          </p:cTn>
                        </p:par>
                        <p:par>
                          <p:cTn id="38" fill="hold">
                            <p:stCondLst>
                              <p:cond delay="300"/>
                            </p:stCondLst>
                            <p:childTnLst>
                              <p:par>
                                <p:cTn id="39" presetID="1" presetClass="entr" presetSubtype="0" fill="hold" nodeType="afterEffect">
                                  <p:stCondLst>
                                    <p:cond delay="300"/>
                                  </p:stCondLst>
                                  <p:childTnLst>
                                    <p:set>
                                      <p:cBhvr>
                                        <p:cTn id="40" dur="1" fill="hold">
                                          <p:stCondLst>
                                            <p:cond delay="0"/>
                                          </p:stCondLst>
                                        </p:cTn>
                                        <p:tgtEl>
                                          <p:spTgt spid="57"/>
                                        </p:tgtEl>
                                        <p:attrNameLst>
                                          <p:attrName>style.visibility</p:attrName>
                                        </p:attrNameLst>
                                      </p:cBhvr>
                                      <p:to>
                                        <p:strVal val="visible"/>
                                      </p:to>
                                    </p:set>
                                  </p:childTnLst>
                                </p:cTn>
                              </p:par>
                            </p:childTnLst>
                          </p:cTn>
                        </p:par>
                        <p:par>
                          <p:cTn id="41" fill="hold">
                            <p:stCondLst>
                              <p:cond delay="600"/>
                            </p:stCondLst>
                            <p:childTnLst>
                              <p:par>
                                <p:cTn id="42" presetID="1" presetClass="entr" presetSubtype="0" fill="hold" nodeType="afterEffect">
                                  <p:stCondLst>
                                    <p:cond delay="300"/>
                                  </p:stCondLst>
                                  <p:childTnLst>
                                    <p:set>
                                      <p:cBhvr>
                                        <p:cTn id="43" dur="1" fill="hold">
                                          <p:stCondLst>
                                            <p:cond delay="0"/>
                                          </p:stCondLst>
                                        </p:cTn>
                                        <p:tgtEl>
                                          <p:spTgt spid="60"/>
                                        </p:tgtEl>
                                        <p:attrNameLst>
                                          <p:attrName>style.visibility</p:attrName>
                                        </p:attrNameLst>
                                      </p:cBhvr>
                                      <p:to>
                                        <p:strVal val="visible"/>
                                      </p:to>
                                    </p:set>
                                  </p:childTnLst>
                                </p:cTn>
                              </p:par>
                            </p:childTnLst>
                          </p:cTn>
                        </p:par>
                      </p:childTnLst>
                    </p:cTn>
                  </p:par>
                  <p:par>
                    <p:cTn id="44" fill="hold">
                      <p:stCondLst>
                        <p:cond delay="indefinite"/>
                      </p:stCondLst>
                      <p:childTnLst>
                        <p:par>
                          <p:cTn id="45" fill="hold">
                            <p:stCondLst>
                              <p:cond delay="0"/>
                            </p:stCondLst>
                            <p:childTnLst>
                              <p:par>
                                <p:cTn id="46" presetID="1" presetClass="entr" presetSubtype="0" fill="hold" grpId="0" nodeType="clickEffect">
                                  <p:stCondLst>
                                    <p:cond delay="0"/>
                                  </p:stCondLst>
                                  <p:childTnLst>
                                    <p:set>
                                      <p:cBhvr>
                                        <p:cTn id="47" dur="1" fill="hold">
                                          <p:stCondLst>
                                            <p:cond delay="0"/>
                                          </p:stCondLst>
                                        </p:cTn>
                                        <p:tgtEl>
                                          <p:spTgt spid="79"/>
                                        </p:tgtEl>
                                        <p:attrNameLst>
                                          <p:attrName>style.visibility</p:attrName>
                                        </p:attrNameLst>
                                      </p:cBhvr>
                                      <p:to>
                                        <p:strVal val="visible"/>
                                      </p:to>
                                    </p:se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nodeType="clickEffect">
                                  <p:stCondLst>
                                    <p:cond delay="0"/>
                                  </p:stCondLst>
                                  <p:childTnLst>
                                    <p:set>
                                      <p:cBhvr>
                                        <p:cTn id="51" dur="1" fill="hold">
                                          <p:stCondLst>
                                            <p:cond delay="0"/>
                                          </p:stCondLst>
                                        </p:cTn>
                                        <p:tgtEl>
                                          <p:spTgt spid="49"/>
                                        </p:tgtEl>
                                        <p:attrNameLst>
                                          <p:attrName>style.visibility</p:attrName>
                                        </p:attrNameLst>
                                      </p:cBhvr>
                                      <p:to>
                                        <p:strVal val="visible"/>
                                      </p:to>
                                    </p:set>
                                  </p:childTnLst>
                                </p:cTn>
                              </p:par>
                            </p:childTnLst>
                          </p:cTn>
                        </p:par>
                      </p:childTnLst>
                    </p:cTn>
                  </p:par>
                  <p:par>
                    <p:cTn id="52" fill="hold">
                      <p:stCondLst>
                        <p:cond delay="indefinite"/>
                      </p:stCondLst>
                      <p:childTnLst>
                        <p:par>
                          <p:cTn id="53" fill="hold">
                            <p:stCondLst>
                              <p:cond delay="0"/>
                            </p:stCondLst>
                            <p:childTnLst>
                              <p:par>
                                <p:cTn id="54" presetID="1" presetClass="entr" presetSubtype="0" fill="hold" nodeType="clickEffect">
                                  <p:stCondLst>
                                    <p:cond delay="0"/>
                                  </p:stCondLst>
                                  <p:childTnLst>
                                    <p:set>
                                      <p:cBhvr>
                                        <p:cTn id="55" dur="1" fill="hold">
                                          <p:stCondLst>
                                            <p:cond delay="0"/>
                                          </p:stCondLst>
                                        </p:cTn>
                                        <p:tgtEl>
                                          <p:spTgt spid="50"/>
                                        </p:tgtEl>
                                        <p:attrNameLst>
                                          <p:attrName>style.visibility</p:attrName>
                                        </p:attrNameLst>
                                      </p:cBhvr>
                                      <p:to>
                                        <p:strVal val="visible"/>
                                      </p:to>
                                    </p:set>
                                  </p:childTnLst>
                                </p:cTn>
                              </p:par>
                            </p:childTnLst>
                          </p:cTn>
                        </p:par>
                      </p:childTnLst>
                    </p:cTn>
                  </p:par>
                  <p:par>
                    <p:cTn id="56" fill="hold">
                      <p:stCondLst>
                        <p:cond delay="indefinite"/>
                      </p:stCondLst>
                      <p:childTnLst>
                        <p:par>
                          <p:cTn id="57" fill="hold">
                            <p:stCondLst>
                              <p:cond delay="0"/>
                            </p:stCondLst>
                            <p:childTnLst>
                              <p:par>
                                <p:cTn id="58" presetID="1" presetClass="entr" presetSubtype="0" fill="hold" nodeType="clickEffect">
                                  <p:stCondLst>
                                    <p:cond delay="0"/>
                                  </p:stCondLst>
                                  <p:childTnLst>
                                    <p:set>
                                      <p:cBhvr>
                                        <p:cTn id="59" dur="1" fill="hold">
                                          <p:stCondLst>
                                            <p:cond delay="0"/>
                                          </p:stCondLst>
                                        </p:cTn>
                                        <p:tgtEl>
                                          <p:spTgt spid="51"/>
                                        </p:tgtEl>
                                        <p:attrNameLst>
                                          <p:attrName>style.visibility</p:attrName>
                                        </p:attrNameLst>
                                      </p:cBhvr>
                                      <p:to>
                                        <p:strVal val="visible"/>
                                      </p:to>
                                    </p:set>
                                  </p:childTnLst>
                                </p:cTn>
                              </p:par>
                            </p:childTnLst>
                          </p:cTn>
                        </p:par>
                      </p:childTnLst>
                    </p:cTn>
                  </p:par>
                  <p:par>
                    <p:cTn id="60" fill="hold">
                      <p:stCondLst>
                        <p:cond delay="indefinite"/>
                      </p:stCondLst>
                      <p:childTnLst>
                        <p:par>
                          <p:cTn id="61" fill="hold">
                            <p:stCondLst>
                              <p:cond delay="0"/>
                            </p:stCondLst>
                            <p:childTnLst>
                              <p:par>
                                <p:cTn id="62" presetID="1" presetClass="entr" presetSubtype="0" fill="hold" nodeType="clickEffect">
                                  <p:stCondLst>
                                    <p:cond delay="0"/>
                                  </p:stCondLst>
                                  <p:childTnLst>
                                    <p:set>
                                      <p:cBhvr>
                                        <p:cTn id="63" dur="1" fill="hold">
                                          <p:stCondLst>
                                            <p:cond delay="0"/>
                                          </p:stCondLst>
                                        </p:cTn>
                                        <p:tgtEl>
                                          <p:spTgt spid="63"/>
                                        </p:tgtEl>
                                        <p:attrNameLst>
                                          <p:attrName>style.visibility</p:attrName>
                                        </p:attrNameLst>
                                      </p:cBhvr>
                                      <p:to>
                                        <p:strVal val="visible"/>
                                      </p:to>
                                    </p:set>
                                  </p:childTnLst>
                                </p:cTn>
                              </p:par>
                            </p:childTnLst>
                          </p:cTn>
                        </p:par>
                        <p:par>
                          <p:cTn id="64" fill="hold">
                            <p:stCondLst>
                              <p:cond delay="0"/>
                            </p:stCondLst>
                            <p:childTnLst>
                              <p:par>
                                <p:cTn id="65" presetID="1" presetClass="entr" presetSubtype="0" fill="hold" nodeType="afterEffect">
                                  <p:stCondLst>
                                    <p:cond delay="300"/>
                                  </p:stCondLst>
                                  <p:childTnLst>
                                    <p:set>
                                      <p:cBhvr>
                                        <p:cTn id="66" dur="1" fill="hold">
                                          <p:stCondLst>
                                            <p:cond delay="0"/>
                                          </p:stCondLst>
                                        </p:cTn>
                                        <p:tgtEl>
                                          <p:spTgt spid="66"/>
                                        </p:tgtEl>
                                        <p:attrNameLst>
                                          <p:attrName>style.visibility</p:attrName>
                                        </p:attrNameLst>
                                      </p:cBhvr>
                                      <p:to>
                                        <p:strVal val="visible"/>
                                      </p:to>
                                    </p:set>
                                  </p:childTnLst>
                                </p:cTn>
                              </p:par>
                            </p:childTnLst>
                          </p:cTn>
                        </p:par>
                        <p:par>
                          <p:cTn id="67" fill="hold">
                            <p:stCondLst>
                              <p:cond delay="300"/>
                            </p:stCondLst>
                            <p:childTnLst>
                              <p:par>
                                <p:cTn id="68" presetID="1" presetClass="entr" presetSubtype="0" fill="hold" nodeType="afterEffect">
                                  <p:stCondLst>
                                    <p:cond delay="300"/>
                                  </p:stCondLst>
                                  <p:childTnLst>
                                    <p:set>
                                      <p:cBhvr>
                                        <p:cTn id="69" dur="1" fill="hold">
                                          <p:stCondLst>
                                            <p:cond delay="0"/>
                                          </p:stCondLst>
                                        </p:cTn>
                                        <p:tgtEl>
                                          <p:spTgt spid="69"/>
                                        </p:tgtEl>
                                        <p:attrNameLst>
                                          <p:attrName>style.visibility</p:attrName>
                                        </p:attrNameLst>
                                      </p:cBhvr>
                                      <p:to>
                                        <p:strVal val="visible"/>
                                      </p:to>
                                    </p:set>
                                  </p:childTnLst>
                                </p:cTn>
                              </p:par>
                            </p:childTnLst>
                          </p:cTn>
                        </p:par>
                        <p:par>
                          <p:cTn id="70" fill="hold">
                            <p:stCondLst>
                              <p:cond delay="600"/>
                            </p:stCondLst>
                            <p:childTnLst>
                              <p:par>
                                <p:cTn id="71" presetID="1" presetClass="entr" presetSubtype="0" fill="hold" nodeType="afterEffect">
                                  <p:stCondLst>
                                    <p:cond delay="300"/>
                                  </p:stCondLst>
                                  <p:childTnLst>
                                    <p:set>
                                      <p:cBhvr>
                                        <p:cTn id="72" dur="1" fill="hold">
                                          <p:stCondLst>
                                            <p:cond delay="0"/>
                                          </p:stCondLst>
                                        </p:cTn>
                                        <p:tgtEl>
                                          <p:spTgt spid="72"/>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75"/>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grpId="0" nodeType="clickEffect">
                                  <p:stCondLst>
                                    <p:cond delay="0"/>
                                  </p:stCondLst>
                                  <p:childTnLst>
                                    <p:set>
                                      <p:cBhvr>
                                        <p:cTn id="80" dur="1" fill="hold">
                                          <p:stCondLst>
                                            <p:cond delay="0"/>
                                          </p:stCondLst>
                                        </p:cTn>
                                        <p:tgtEl>
                                          <p:spTgt spid="52"/>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grpId="0" nodeType="clickEffect">
                                  <p:stCondLst>
                                    <p:cond delay="0"/>
                                  </p:stCondLst>
                                  <p:childTnLst>
                                    <p:set>
                                      <p:cBhvr>
                                        <p:cTn id="84" dur="1" fill="hold">
                                          <p:stCondLst>
                                            <p:cond delay="0"/>
                                          </p:stCondLst>
                                        </p:cTn>
                                        <p:tgtEl>
                                          <p:spTgt spid="76"/>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grpId="0" nodeType="clickEffect">
                                  <p:stCondLst>
                                    <p:cond delay="0"/>
                                  </p:stCondLst>
                                  <p:childTnLst>
                                    <p:set>
                                      <p:cBhvr>
                                        <p:cTn id="88" dur="1" fill="hold">
                                          <p:stCondLst>
                                            <p:cond delay="0"/>
                                          </p:stCondLst>
                                        </p:cTn>
                                        <p:tgtEl>
                                          <p:spTgt spid="78"/>
                                        </p:tgtEl>
                                        <p:attrNameLst>
                                          <p:attrName>style.visibility</p:attrName>
                                        </p:attrNameLst>
                                      </p:cBhvr>
                                      <p:to>
                                        <p:strVal val="visible"/>
                                      </p:to>
                                    </p:set>
                                  </p:childTnLst>
                                </p:cTn>
                              </p:par>
                            </p:childTnLst>
                          </p:cTn>
                        </p:par>
                      </p:childTnLst>
                    </p:cTn>
                  </p:par>
                  <p:par>
                    <p:cTn id="89" fill="hold">
                      <p:stCondLst>
                        <p:cond delay="indefinite"/>
                      </p:stCondLst>
                      <p:childTnLst>
                        <p:par>
                          <p:cTn id="90" fill="hold">
                            <p:stCondLst>
                              <p:cond delay="0"/>
                            </p:stCondLst>
                            <p:childTnLst>
                              <p:par>
                                <p:cTn id="91" presetID="1" presetClass="entr" presetSubtype="0" fill="hold" grpId="0" nodeType="clickEffect">
                                  <p:stCondLst>
                                    <p:cond delay="0"/>
                                  </p:stCondLst>
                                  <p:childTnLst>
                                    <p:set>
                                      <p:cBhvr>
                                        <p:cTn id="92" dur="1" fill="hold">
                                          <p:stCondLst>
                                            <p:cond delay="0"/>
                                          </p:stCondLst>
                                        </p:cTn>
                                        <p:tgtEl>
                                          <p:spTgt spid="7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5"/>
      <p:bldP spid="52" grpId="0"/>
      <p:bldP spid="75" grpId="0"/>
      <p:bldP spid="76" grpId="0"/>
      <p:bldP spid="77" grpId="0"/>
      <p:bldP spid="78" grpId="0"/>
      <p:bldP spid="7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hape 140"/>
          <p:cNvSpPr txBox="1"/>
          <p:nvPr/>
        </p:nvSpPr>
        <p:spPr>
          <a:xfrm>
            <a:off x="1066800" y="1471563"/>
            <a:ext cx="6034625" cy="1488300"/>
          </a:xfrm>
          <a:prstGeom prst="rect">
            <a:avLst/>
          </a:prstGeom>
          <a:noFill/>
          <a:ln>
            <a:noFill/>
          </a:ln>
        </p:spPr>
        <p:txBody>
          <a:bodyPr lIns="91425" tIns="91425" rIns="91425" bIns="91425" anchor="t" anchorCtr="0">
            <a:noAutofit/>
          </a:bodyPr>
          <a:lstStyle/>
          <a:p>
            <a:pPr algn="r"/>
            <a:r>
              <a:rPr lang="en" sz="8800" b="1" dirty="0">
                <a:solidFill>
                  <a:srgbClr val="FF0000"/>
                </a:solidFill>
                <a:latin typeface="Consolas" panose="020B0609020204030204" pitchFamily="49" charset="0"/>
                <a:ea typeface="Trebuchet MS"/>
                <a:cs typeface="Consolas" panose="020B0609020204030204" pitchFamily="49" charset="0"/>
                <a:sym typeface="Trebuchet MS"/>
              </a:rPr>
              <a:t>1</a:t>
            </a:r>
            <a:r>
              <a:rPr lang="en" sz="8800" b="1" dirty="0">
                <a:latin typeface="Consolas" panose="020B0609020204030204" pitchFamily="49" charset="0"/>
                <a:ea typeface="Trebuchet MS"/>
                <a:cs typeface="Consolas" panose="020B0609020204030204" pitchFamily="49" charset="0"/>
                <a:sym typeface="Trebuchet MS"/>
              </a:rPr>
              <a:t>001 0110</a:t>
            </a:r>
          </a:p>
        </p:txBody>
      </p:sp>
      <p:sp>
        <p:nvSpPr>
          <p:cNvPr id="2" name="Title 1"/>
          <p:cNvSpPr>
            <a:spLocks noGrp="1"/>
          </p:cNvSpPr>
          <p:nvPr>
            <p:ph type="title"/>
          </p:nvPr>
        </p:nvSpPr>
        <p:spPr/>
        <p:txBody>
          <a:bodyPr/>
          <a:lstStyle/>
          <a:p>
            <a:r>
              <a:rPr lang="en-US" dirty="0"/>
              <a:t>Two's complement</a:t>
            </a:r>
          </a:p>
        </p:txBody>
      </p:sp>
      <p:sp>
        <p:nvSpPr>
          <p:cNvPr id="3" name="Content Placeholder 2"/>
          <p:cNvSpPr>
            <a:spLocks noGrp="1"/>
          </p:cNvSpPr>
          <p:nvPr>
            <p:ph idx="1"/>
          </p:nvPr>
        </p:nvSpPr>
        <p:spPr>
          <a:xfrm>
            <a:off x="152400" y="495301"/>
            <a:ext cx="8991600" cy="533399"/>
          </a:xfrm>
        </p:spPr>
        <p:txBody>
          <a:bodyPr/>
          <a:lstStyle/>
          <a:p>
            <a:r>
              <a:rPr lang="en-US" dirty="0">
                <a:solidFill>
                  <a:srgbClr val="FF0000"/>
                </a:solidFill>
              </a:rPr>
              <a:t>for signed integers, we use </a:t>
            </a:r>
            <a:r>
              <a:rPr lang="en-US" b="1" dirty="0">
                <a:solidFill>
                  <a:srgbClr val="FF0000"/>
                </a:solidFill>
              </a:rPr>
              <a:t>two's complement.</a:t>
            </a:r>
            <a:r>
              <a:rPr lang="en-US" b="1" dirty="0"/>
              <a:t> </a:t>
            </a:r>
            <a:r>
              <a:rPr lang="en-US" dirty="0"/>
              <a:t>here's the idea:</a:t>
            </a:r>
          </a:p>
        </p:txBody>
      </p:sp>
      <p:sp>
        <p:nvSpPr>
          <p:cNvPr id="4" name="Footer Placeholder 3"/>
          <p:cNvSpPr>
            <a:spLocks noGrp="1"/>
          </p:cNvSpPr>
          <p:nvPr>
            <p:ph type="ftr" sz="quarter" idx="11"/>
          </p:nvPr>
        </p:nvSpPr>
        <p:spPr/>
        <p:txBody>
          <a:bodyPr/>
          <a:lstStyle/>
          <a:p>
            <a:r>
              <a:rPr lang="is-IS"/>
              <a:t>CS447</a:t>
            </a:r>
            <a:endParaRPr lang="en-US"/>
          </a:p>
        </p:txBody>
      </p:sp>
      <p:sp>
        <p:nvSpPr>
          <p:cNvPr id="5" name="Slide Number Placeholder 4"/>
          <p:cNvSpPr>
            <a:spLocks noGrp="1"/>
          </p:cNvSpPr>
          <p:nvPr>
            <p:ph type="sldNum" sz="quarter" idx="12"/>
          </p:nvPr>
        </p:nvSpPr>
        <p:spPr/>
        <p:txBody>
          <a:bodyPr/>
          <a:lstStyle/>
          <a:p>
            <a:fld id="{3552B95B-556F-44BD-91A5-D80C1B9E2BB3}" type="slidenum">
              <a:rPr lang="en-US" smtClean="0"/>
              <a:pPr/>
              <a:t>6</a:t>
            </a:fld>
            <a:endParaRPr lang="en-US"/>
          </a:p>
        </p:txBody>
      </p:sp>
      <p:sp>
        <p:nvSpPr>
          <p:cNvPr id="10" name="Shape 145"/>
          <p:cNvSpPr txBox="1"/>
          <p:nvPr/>
        </p:nvSpPr>
        <p:spPr>
          <a:xfrm>
            <a:off x="1259825" y="982963"/>
            <a:ext cx="1048908" cy="883937"/>
          </a:xfrm>
          <a:prstGeom prst="rect">
            <a:avLst/>
          </a:prstGeom>
          <a:noFill/>
          <a:ln>
            <a:noFill/>
          </a:ln>
        </p:spPr>
        <p:txBody>
          <a:bodyPr lIns="91425" tIns="91425" rIns="91425" bIns="91425" anchor="t" anchorCtr="0">
            <a:noAutofit/>
          </a:bodyPr>
          <a:lstStyle/>
          <a:p>
            <a:pPr algn="ctr"/>
            <a:r>
              <a:rPr lang="en" sz="2200" b="1" dirty="0">
                <a:ea typeface="Trebuchet MS"/>
                <a:cs typeface="Trebuchet MS"/>
                <a:sym typeface="Trebuchet MS"/>
              </a:rPr>
              <a:t>MSB</a:t>
            </a:r>
            <a:r>
              <a:rPr lang="en-US" sz="2200" b="1" dirty="0">
                <a:ea typeface="Trebuchet MS"/>
                <a:cs typeface="Trebuchet MS"/>
                <a:sym typeface="Trebuchet MS"/>
              </a:rPr>
              <a:t> (sign)</a:t>
            </a:r>
            <a:endParaRPr lang="en" sz="2200" b="1" dirty="0">
              <a:ea typeface="Trebuchet MS"/>
              <a:cs typeface="Trebuchet MS"/>
              <a:sym typeface="Trebuchet MS"/>
            </a:endParaRPr>
          </a:p>
        </p:txBody>
      </p:sp>
      <p:sp>
        <p:nvSpPr>
          <p:cNvPr id="12" name="Shape 141"/>
          <p:cNvSpPr txBox="1"/>
          <p:nvPr/>
        </p:nvSpPr>
        <p:spPr>
          <a:xfrm>
            <a:off x="1259826" y="2648460"/>
            <a:ext cx="916820" cy="517800"/>
          </a:xfrm>
          <a:prstGeom prst="rect">
            <a:avLst/>
          </a:prstGeom>
          <a:noFill/>
          <a:ln>
            <a:noFill/>
          </a:ln>
        </p:spPr>
        <p:txBody>
          <a:bodyPr lIns="91425" tIns="91425" rIns="91425" bIns="91425" anchor="t" anchorCtr="0">
            <a:noAutofit/>
          </a:bodyPr>
          <a:lstStyle/>
          <a:p>
            <a:r>
              <a:rPr lang="en-US" sz="2200" dirty="0">
                <a:solidFill>
                  <a:srgbClr val="FF0000"/>
                </a:solidFill>
                <a:ea typeface="Trebuchet MS"/>
                <a:cs typeface="Trebuchet MS"/>
                <a:sym typeface="Trebuchet MS"/>
              </a:rPr>
              <a:t>-</a:t>
            </a:r>
            <a:r>
              <a:rPr lang="en" sz="2200" dirty="0">
                <a:solidFill>
                  <a:srgbClr val="FF0000"/>
                </a:solidFill>
                <a:ea typeface="Trebuchet MS"/>
                <a:cs typeface="Trebuchet MS"/>
                <a:sym typeface="Trebuchet MS"/>
              </a:rPr>
              <a:t>128s</a:t>
            </a:r>
          </a:p>
        </p:txBody>
      </p:sp>
      <p:sp>
        <p:nvSpPr>
          <p:cNvPr id="13" name="Shape 141"/>
          <p:cNvSpPr txBox="1"/>
          <p:nvPr/>
        </p:nvSpPr>
        <p:spPr>
          <a:xfrm>
            <a:off x="2133600" y="2645030"/>
            <a:ext cx="4884300" cy="517800"/>
          </a:xfrm>
          <a:prstGeom prst="rect">
            <a:avLst/>
          </a:prstGeom>
          <a:noFill/>
          <a:ln>
            <a:noFill/>
          </a:ln>
        </p:spPr>
        <p:txBody>
          <a:bodyPr lIns="91425" tIns="91425" rIns="91425" bIns="91425" anchor="t" anchorCtr="0">
            <a:noAutofit/>
          </a:bodyPr>
          <a:lstStyle/>
          <a:p>
            <a:pPr algn="r"/>
            <a:r>
              <a:rPr lang="en" sz="2200" dirty="0">
                <a:ea typeface="Trebuchet MS"/>
                <a:cs typeface="Trebuchet MS"/>
                <a:sym typeface="Trebuchet MS"/>
              </a:rPr>
              <a:t>64s   32s   16s       </a:t>
            </a:r>
            <a:r>
              <a:rPr lang="en-US" sz="2200" dirty="0">
                <a:ea typeface="Trebuchet MS"/>
                <a:cs typeface="Trebuchet MS"/>
                <a:sym typeface="Trebuchet MS"/>
              </a:rPr>
              <a:t> </a:t>
            </a:r>
            <a:r>
              <a:rPr lang="en" sz="2200" dirty="0">
                <a:ea typeface="Trebuchet MS"/>
                <a:cs typeface="Trebuchet MS"/>
                <a:sym typeface="Trebuchet MS"/>
              </a:rPr>
              <a:t> 8s   </a:t>
            </a:r>
            <a:r>
              <a:rPr lang="en-US" sz="2200" dirty="0">
                <a:ea typeface="Trebuchet MS"/>
                <a:cs typeface="Trebuchet MS"/>
                <a:sym typeface="Trebuchet MS"/>
              </a:rPr>
              <a:t> </a:t>
            </a:r>
            <a:r>
              <a:rPr lang="en" sz="2200" dirty="0">
                <a:ea typeface="Trebuchet MS"/>
                <a:cs typeface="Trebuchet MS"/>
                <a:sym typeface="Trebuchet MS"/>
              </a:rPr>
              <a:t> 4s     2s  </a:t>
            </a:r>
            <a:r>
              <a:rPr lang="en-US" sz="2200" dirty="0">
                <a:ea typeface="Trebuchet MS"/>
                <a:cs typeface="Trebuchet MS"/>
                <a:sym typeface="Trebuchet MS"/>
              </a:rPr>
              <a:t> </a:t>
            </a:r>
            <a:r>
              <a:rPr lang="en" sz="2200" dirty="0">
                <a:ea typeface="Trebuchet MS"/>
                <a:cs typeface="Trebuchet MS"/>
                <a:sym typeface="Trebuchet MS"/>
              </a:rPr>
              <a:t>  1s</a:t>
            </a:r>
          </a:p>
        </p:txBody>
      </p:sp>
      <p:sp>
        <p:nvSpPr>
          <p:cNvPr id="14" name="TextBox 13"/>
          <p:cNvSpPr txBox="1"/>
          <p:nvPr/>
        </p:nvSpPr>
        <p:spPr>
          <a:xfrm>
            <a:off x="0" y="3178379"/>
            <a:ext cx="3708400" cy="769441"/>
          </a:xfrm>
          <a:prstGeom prst="rect">
            <a:avLst/>
          </a:prstGeom>
          <a:noFill/>
        </p:spPr>
        <p:txBody>
          <a:bodyPr wrap="square" rtlCol="0">
            <a:spAutoFit/>
          </a:bodyPr>
          <a:lstStyle/>
          <a:p>
            <a:pPr algn="ctr"/>
            <a:r>
              <a:rPr lang="en-US" sz="2200" dirty="0"/>
              <a:t>you can think of the MSB as having a </a:t>
            </a:r>
            <a:r>
              <a:rPr lang="en-US" sz="2200" b="1" dirty="0"/>
              <a:t>negative value.</a:t>
            </a:r>
            <a:endParaRPr lang="en-US" sz="2200" dirty="0"/>
          </a:p>
        </p:txBody>
      </p:sp>
      <p:sp>
        <p:nvSpPr>
          <p:cNvPr id="15" name="TextBox 14"/>
          <p:cNvSpPr txBox="1"/>
          <p:nvPr/>
        </p:nvSpPr>
        <p:spPr>
          <a:xfrm>
            <a:off x="3886200" y="3347655"/>
            <a:ext cx="5355650" cy="430887"/>
          </a:xfrm>
          <a:prstGeom prst="rect">
            <a:avLst/>
          </a:prstGeom>
          <a:noFill/>
        </p:spPr>
        <p:txBody>
          <a:bodyPr wrap="square" rtlCol="0">
            <a:spAutoFit/>
          </a:bodyPr>
          <a:lstStyle/>
          <a:p>
            <a:pPr algn="ctr"/>
            <a:r>
              <a:rPr lang="en-US" sz="2200" dirty="0"/>
              <a:t>so what number does this represent?</a:t>
            </a:r>
          </a:p>
        </p:txBody>
      </p:sp>
      <p:sp>
        <p:nvSpPr>
          <p:cNvPr id="16" name="TextBox 15"/>
          <p:cNvSpPr txBox="1"/>
          <p:nvPr/>
        </p:nvSpPr>
        <p:spPr>
          <a:xfrm>
            <a:off x="287160" y="4135706"/>
            <a:ext cx="8569680" cy="430887"/>
          </a:xfrm>
          <a:prstGeom prst="rect">
            <a:avLst/>
          </a:prstGeom>
          <a:noFill/>
        </p:spPr>
        <p:txBody>
          <a:bodyPr wrap="square" rtlCol="0">
            <a:spAutoFit/>
          </a:bodyPr>
          <a:lstStyle/>
          <a:p>
            <a:pPr algn="ctr"/>
            <a:r>
              <a:rPr lang="en-US" sz="2200" dirty="0"/>
              <a:t>when we say "signed integer", </a:t>
            </a:r>
            <a:r>
              <a:rPr lang="en-US" sz="2200" i="1" dirty="0"/>
              <a:t>we mean 2's complement.</a:t>
            </a:r>
          </a:p>
        </p:txBody>
      </p:sp>
      <p:sp>
        <p:nvSpPr>
          <p:cNvPr id="17" name="TextBox 16">
            <a:extLst>
              <a:ext uri="{FF2B5EF4-FFF2-40B4-BE49-F238E27FC236}">
                <a16:creationId xmlns:a16="http://schemas.microsoft.com/office/drawing/2014/main" id="{690E5D5F-060C-F246-9AD7-0D3BAE69B0E7}"/>
              </a:ext>
            </a:extLst>
          </p:cNvPr>
          <p:cNvSpPr txBox="1"/>
          <p:nvPr/>
        </p:nvSpPr>
        <p:spPr>
          <a:xfrm>
            <a:off x="287160" y="4566593"/>
            <a:ext cx="8569680" cy="430887"/>
          </a:xfrm>
          <a:prstGeom prst="rect">
            <a:avLst/>
          </a:prstGeom>
          <a:noFill/>
        </p:spPr>
        <p:txBody>
          <a:bodyPr wrap="square" rtlCol="0">
            <a:spAutoFit/>
          </a:bodyPr>
          <a:lstStyle/>
          <a:p>
            <a:pPr algn="ctr"/>
            <a:r>
              <a:rPr lang="en-US" sz="2200" dirty="0"/>
              <a:t>it is the </a:t>
            </a:r>
            <a:r>
              <a:rPr lang="en-US" sz="2200" b="1" dirty="0"/>
              <a:t>only </a:t>
            </a:r>
            <a:r>
              <a:rPr lang="en-US" sz="2200" dirty="0"/>
              <a:t>signed integer representation in widespread use today.</a:t>
            </a:r>
            <a:endParaRPr lang="en-US" sz="2200" i="1" dirty="0"/>
          </a:p>
        </p:txBody>
      </p:sp>
    </p:spTree>
    <p:extLst>
      <p:ext uri="{BB962C8B-B14F-4D97-AF65-F5344CB8AC3E}">
        <p14:creationId xmlns:p14="http://schemas.microsoft.com/office/powerpoint/2010/main" val="273603165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3"/>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4"/>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5"/>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6"/>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3" grpId="0" build="p"/>
      <p:bldP spid="14" grpId="0"/>
      <p:bldP spid="15" grpId="0"/>
      <p:bldP spid="16" grpId="0"/>
      <p:bldP spid="1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3" name="Group 112"/>
          <p:cNvGrpSpPr/>
          <p:nvPr/>
        </p:nvGrpSpPr>
        <p:grpSpPr>
          <a:xfrm>
            <a:off x="457200" y="1494496"/>
            <a:ext cx="8189843" cy="457200"/>
            <a:chOff x="4968272" y="2782359"/>
            <a:chExt cx="3413728" cy="457200"/>
          </a:xfrm>
        </p:grpSpPr>
        <p:cxnSp>
          <p:nvCxnSpPr>
            <p:cNvPr id="114" name="Straight Connector 113"/>
            <p:cNvCxnSpPr/>
            <p:nvPr/>
          </p:nvCxnSpPr>
          <p:spPr>
            <a:xfrm>
              <a:off x="4968272" y="3005487"/>
              <a:ext cx="3413728" cy="547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5" name="Straight Connector 114"/>
            <p:cNvCxnSpPr/>
            <p:nvPr/>
          </p:nvCxnSpPr>
          <p:spPr>
            <a:xfrm>
              <a:off x="4968272" y="3005487"/>
              <a:ext cx="0" cy="2286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6" name="Straight Connector 115"/>
            <p:cNvCxnSpPr/>
            <p:nvPr/>
          </p:nvCxnSpPr>
          <p:spPr>
            <a:xfrm>
              <a:off x="8382000" y="3005487"/>
              <a:ext cx="0" cy="2286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7" name="Straight Connector 116"/>
            <p:cNvCxnSpPr/>
            <p:nvPr/>
          </p:nvCxnSpPr>
          <p:spPr>
            <a:xfrm>
              <a:off x="6768737" y="2782359"/>
              <a:ext cx="0" cy="4572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78" name="Group 77"/>
          <p:cNvGrpSpPr/>
          <p:nvPr/>
        </p:nvGrpSpPr>
        <p:grpSpPr>
          <a:xfrm>
            <a:off x="3252803" y="1036237"/>
            <a:ext cx="1066800" cy="1371409"/>
            <a:chOff x="5240382" y="2324100"/>
            <a:chExt cx="1066800" cy="1371409"/>
          </a:xfrm>
        </p:grpSpPr>
        <p:sp>
          <p:nvSpPr>
            <p:cNvPr id="79" name="TextBox 78"/>
            <p:cNvSpPr txBox="1"/>
            <p:nvPr/>
          </p:nvSpPr>
          <p:spPr>
            <a:xfrm>
              <a:off x="5240382" y="2324100"/>
              <a:ext cx="1066800" cy="461665"/>
            </a:xfrm>
            <a:prstGeom prst="rect">
              <a:avLst/>
            </a:prstGeom>
            <a:noFill/>
          </p:spPr>
          <p:txBody>
            <a:bodyPr wrap="square" rtlCol="0">
              <a:spAutoFit/>
            </a:bodyPr>
            <a:lstStyle/>
            <a:p>
              <a:pPr algn="ctr"/>
              <a:r>
                <a:rPr lang="en-US" sz="2400" b="1" dirty="0">
                  <a:solidFill>
                    <a:srgbClr val="FF0000"/>
                  </a:solidFill>
                  <a:latin typeface="Consolas" charset="0"/>
                  <a:ea typeface="Consolas" charset="0"/>
                  <a:cs typeface="Consolas" charset="0"/>
                </a:rPr>
                <a:t>1</a:t>
              </a:r>
              <a:r>
                <a:rPr lang="en-US" sz="2400" b="1" dirty="0">
                  <a:latin typeface="Consolas" charset="0"/>
                  <a:ea typeface="Consolas" charset="0"/>
                  <a:cs typeface="Consolas" charset="0"/>
                </a:rPr>
                <a:t>110</a:t>
              </a:r>
            </a:p>
          </p:txBody>
        </p:sp>
        <p:sp>
          <p:nvSpPr>
            <p:cNvPr id="80" name="TextBox 79"/>
            <p:cNvSpPr txBox="1"/>
            <p:nvPr/>
          </p:nvSpPr>
          <p:spPr>
            <a:xfrm>
              <a:off x="5369558" y="3172289"/>
              <a:ext cx="620486" cy="523220"/>
            </a:xfrm>
            <a:prstGeom prst="rect">
              <a:avLst/>
            </a:prstGeom>
            <a:noFill/>
          </p:spPr>
          <p:txBody>
            <a:bodyPr wrap="square" rtlCol="0">
              <a:spAutoFit/>
            </a:bodyPr>
            <a:lstStyle/>
            <a:p>
              <a:pPr algn="ctr"/>
              <a:r>
                <a:rPr lang="en-US" sz="2800" b="1" dirty="0">
                  <a:solidFill>
                    <a:srgbClr val="FF0000"/>
                  </a:solidFill>
                  <a:latin typeface="Consolas" charset="0"/>
                  <a:ea typeface="Consolas" charset="0"/>
                  <a:cs typeface="Consolas" charset="0"/>
                </a:rPr>
                <a:t>-</a:t>
              </a:r>
              <a:r>
                <a:rPr lang="en-US" sz="2800" b="1" dirty="0">
                  <a:latin typeface="Consolas" charset="0"/>
                  <a:ea typeface="Consolas" charset="0"/>
                  <a:cs typeface="Consolas" charset="0"/>
                </a:rPr>
                <a:t>2</a:t>
              </a:r>
            </a:p>
          </p:txBody>
        </p:sp>
      </p:grpSp>
      <p:grpSp>
        <p:nvGrpSpPr>
          <p:cNvPr id="81" name="Group 80"/>
          <p:cNvGrpSpPr/>
          <p:nvPr/>
        </p:nvGrpSpPr>
        <p:grpSpPr>
          <a:xfrm>
            <a:off x="2671505" y="1336572"/>
            <a:ext cx="1066800" cy="1071074"/>
            <a:chOff x="4659084" y="2624435"/>
            <a:chExt cx="1066800" cy="1071074"/>
          </a:xfrm>
        </p:grpSpPr>
        <p:sp>
          <p:nvSpPr>
            <p:cNvPr id="82" name="TextBox 81"/>
            <p:cNvSpPr txBox="1"/>
            <p:nvPr/>
          </p:nvSpPr>
          <p:spPr>
            <a:xfrm>
              <a:off x="4659084" y="2624435"/>
              <a:ext cx="1066800" cy="461665"/>
            </a:xfrm>
            <a:prstGeom prst="rect">
              <a:avLst/>
            </a:prstGeom>
            <a:noFill/>
          </p:spPr>
          <p:txBody>
            <a:bodyPr wrap="square" rtlCol="0">
              <a:spAutoFit/>
            </a:bodyPr>
            <a:lstStyle/>
            <a:p>
              <a:pPr algn="ctr"/>
              <a:r>
                <a:rPr lang="en-US" sz="2400" b="1" dirty="0">
                  <a:solidFill>
                    <a:srgbClr val="FF0000"/>
                  </a:solidFill>
                  <a:latin typeface="Consolas" charset="0"/>
                  <a:ea typeface="Consolas" charset="0"/>
                  <a:cs typeface="Consolas" charset="0"/>
                </a:rPr>
                <a:t>1</a:t>
              </a:r>
              <a:r>
                <a:rPr lang="en-US" sz="2400" b="1" dirty="0">
                  <a:latin typeface="Consolas" charset="0"/>
                  <a:ea typeface="Consolas" charset="0"/>
                  <a:cs typeface="Consolas" charset="0"/>
                </a:rPr>
                <a:t>101</a:t>
              </a:r>
            </a:p>
          </p:txBody>
        </p:sp>
        <p:sp>
          <p:nvSpPr>
            <p:cNvPr id="83" name="TextBox 82"/>
            <p:cNvSpPr txBox="1"/>
            <p:nvPr/>
          </p:nvSpPr>
          <p:spPr>
            <a:xfrm>
              <a:off x="4814025" y="3172289"/>
              <a:ext cx="620486" cy="523220"/>
            </a:xfrm>
            <a:prstGeom prst="rect">
              <a:avLst/>
            </a:prstGeom>
            <a:noFill/>
          </p:spPr>
          <p:txBody>
            <a:bodyPr wrap="square" rtlCol="0">
              <a:spAutoFit/>
            </a:bodyPr>
            <a:lstStyle/>
            <a:p>
              <a:pPr algn="ctr"/>
              <a:r>
                <a:rPr lang="en-US" sz="2800" b="1" dirty="0">
                  <a:solidFill>
                    <a:srgbClr val="FF0000"/>
                  </a:solidFill>
                  <a:latin typeface="Consolas" charset="0"/>
                  <a:ea typeface="Consolas" charset="0"/>
                  <a:cs typeface="Consolas" charset="0"/>
                </a:rPr>
                <a:t>-</a:t>
              </a:r>
              <a:r>
                <a:rPr lang="en-US" sz="2800" b="1" dirty="0">
                  <a:latin typeface="Consolas" charset="0"/>
                  <a:ea typeface="Consolas" charset="0"/>
                  <a:cs typeface="Consolas" charset="0"/>
                </a:rPr>
                <a:t>3</a:t>
              </a:r>
            </a:p>
          </p:txBody>
        </p:sp>
      </p:grpSp>
      <p:grpSp>
        <p:nvGrpSpPr>
          <p:cNvPr id="97" name="Group 96"/>
          <p:cNvGrpSpPr/>
          <p:nvPr/>
        </p:nvGrpSpPr>
        <p:grpSpPr>
          <a:xfrm>
            <a:off x="2169192" y="1036237"/>
            <a:ext cx="1066800" cy="1371409"/>
            <a:chOff x="5240382" y="2324100"/>
            <a:chExt cx="1066800" cy="1371409"/>
          </a:xfrm>
        </p:grpSpPr>
        <p:sp>
          <p:nvSpPr>
            <p:cNvPr id="98" name="TextBox 97"/>
            <p:cNvSpPr txBox="1"/>
            <p:nvPr/>
          </p:nvSpPr>
          <p:spPr>
            <a:xfrm>
              <a:off x="5240382" y="2324100"/>
              <a:ext cx="1066800" cy="461665"/>
            </a:xfrm>
            <a:prstGeom prst="rect">
              <a:avLst/>
            </a:prstGeom>
            <a:noFill/>
          </p:spPr>
          <p:txBody>
            <a:bodyPr wrap="square" rtlCol="0">
              <a:spAutoFit/>
            </a:bodyPr>
            <a:lstStyle/>
            <a:p>
              <a:pPr algn="ctr"/>
              <a:r>
                <a:rPr lang="en-US" sz="2400" b="1" dirty="0">
                  <a:solidFill>
                    <a:srgbClr val="FF0000"/>
                  </a:solidFill>
                  <a:latin typeface="Consolas" charset="0"/>
                  <a:ea typeface="Consolas" charset="0"/>
                  <a:cs typeface="Consolas" charset="0"/>
                </a:rPr>
                <a:t>1</a:t>
              </a:r>
              <a:r>
                <a:rPr lang="en-US" sz="2400" b="1" dirty="0">
                  <a:latin typeface="Consolas" charset="0"/>
                  <a:ea typeface="Consolas" charset="0"/>
                  <a:cs typeface="Consolas" charset="0"/>
                </a:rPr>
                <a:t>100</a:t>
              </a:r>
            </a:p>
          </p:txBody>
        </p:sp>
        <p:sp>
          <p:nvSpPr>
            <p:cNvPr id="99" name="TextBox 98"/>
            <p:cNvSpPr txBox="1"/>
            <p:nvPr/>
          </p:nvSpPr>
          <p:spPr>
            <a:xfrm>
              <a:off x="5369558" y="3172289"/>
              <a:ext cx="620486" cy="523220"/>
            </a:xfrm>
            <a:prstGeom prst="rect">
              <a:avLst/>
            </a:prstGeom>
            <a:noFill/>
          </p:spPr>
          <p:txBody>
            <a:bodyPr wrap="square" rtlCol="0">
              <a:spAutoFit/>
            </a:bodyPr>
            <a:lstStyle/>
            <a:p>
              <a:pPr algn="ctr"/>
              <a:r>
                <a:rPr lang="en-US" sz="2800" b="1" dirty="0">
                  <a:solidFill>
                    <a:srgbClr val="FF0000"/>
                  </a:solidFill>
                  <a:latin typeface="Consolas" charset="0"/>
                  <a:ea typeface="Consolas" charset="0"/>
                  <a:cs typeface="Consolas" charset="0"/>
                </a:rPr>
                <a:t>-</a:t>
              </a:r>
              <a:r>
                <a:rPr lang="en-US" sz="2800" b="1" dirty="0">
                  <a:latin typeface="Consolas" charset="0"/>
                  <a:ea typeface="Consolas" charset="0"/>
                  <a:cs typeface="Consolas" charset="0"/>
                </a:rPr>
                <a:t>4</a:t>
              </a:r>
            </a:p>
          </p:txBody>
        </p:sp>
      </p:grpSp>
      <p:grpSp>
        <p:nvGrpSpPr>
          <p:cNvPr id="100" name="Group 99"/>
          <p:cNvGrpSpPr/>
          <p:nvPr/>
        </p:nvGrpSpPr>
        <p:grpSpPr>
          <a:xfrm>
            <a:off x="1587894" y="1336572"/>
            <a:ext cx="1066800" cy="1071074"/>
            <a:chOff x="4659084" y="2624435"/>
            <a:chExt cx="1066800" cy="1071074"/>
          </a:xfrm>
        </p:grpSpPr>
        <p:sp>
          <p:nvSpPr>
            <p:cNvPr id="101" name="TextBox 100"/>
            <p:cNvSpPr txBox="1"/>
            <p:nvPr/>
          </p:nvSpPr>
          <p:spPr>
            <a:xfrm>
              <a:off x="4659084" y="2624435"/>
              <a:ext cx="1066800" cy="461665"/>
            </a:xfrm>
            <a:prstGeom prst="rect">
              <a:avLst/>
            </a:prstGeom>
            <a:noFill/>
          </p:spPr>
          <p:txBody>
            <a:bodyPr wrap="square" rtlCol="0">
              <a:spAutoFit/>
            </a:bodyPr>
            <a:lstStyle/>
            <a:p>
              <a:pPr algn="ctr"/>
              <a:r>
                <a:rPr lang="en-US" sz="2400" b="1" dirty="0">
                  <a:solidFill>
                    <a:srgbClr val="FF0000"/>
                  </a:solidFill>
                  <a:latin typeface="Consolas" charset="0"/>
                  <a:ea typeface="Consolas" charset="0"/>
                  <a:cs typeface="Consolas" charset="0"/>
                </a:rPr>
                <a:t>1</a:t>
              </a:r>
              <a:r>
                <a:rPr lang="en-US" sz="2400" b="1" dirty="0">
                  <a:latin typeface="Consolas" charset="0"/>
                  <a:ea typeface="Consolas" charset="0"/>
                  <a:cs typeface="Consolas" charset="0"/>
                </a:rPr>
                <a:t>011</a:t>
              </a:r>
            </a:p>
          </p:txBody>
        </p:sp>
        <p:sp>
          <p:nvSpPr>
            <p:cNvPr id="102" name="TextBox 101"/>
            <p:cNvSpPr txBox="1"/>
            <p:nvPr/>
          </p:nvSpPr>
          <p:spPr>
            <a:xfrm>
              <a:off x="4814025" y="3172289"/>
              <a:ext cx="620486" cy="523220"/>
            </a:xfrm>
            <a:prstGeom prst="rect">
              <a:avLst/>
            </a:prstGeom>
            <a:noFill/>
          </p:spPr>
          <p:txBody>
            <a:bodyPr wrap="square" rtlCol="0">
              <a:spAutoFit/>
            </a:bodyPr>
            <a:lstStyle/>
            <a:p>
              <a:pPr algn="ctr"/>
              <a:r>
                <a:rPr lang="en-US" sz="2800" b="1" dirty="0">
                  <a:solidFill>
                    <a:srgbClr val="FF0000"/>
                  </a:solidFill>
                  <a:latin typeface="Consolas" charset="0"/>
                  <a:ea typeface="Consolas" charset="0"/>
                  <a:cs typeface="Consolas" charset="0"/>
                </a:rPr>
                <a:t>-</a:t>
              </a:r>
              <a:r>
                <a:rPr lang="en-US" sz="2800" b="1" dirty="0">
                  <a:latin typeface="Consolas" charset="0"/>
                  <a:ea typeface="Consolas" charset="0"/>
                  <a:cs typeface="Consolas" charset="0"/>
                </a:rPr>
                <a:t>5</a:t>
              </a:r>
            </a:p>
          </p:txBody>
        </p:sp>
      </p:grpSp>
      <p:grpSp>
        <p:nvGrpSpPr>
          <p:cNvPr id="103" name="Group 102"/>
          <p:cNvGrpSpPr/>
          <p:nvPr/>
        </p:nvGrpSpPr>
        <p:grpSpPr>
          <a:xfrm>
            <a:off x="1085581" y="1036237"/>
            <a:ext cx="1066800" cy="1371409"/>
            <a:chOff x="5240382" y="2324100"/>
            <a:chExt cx="1066800" cy="1371409"/>
          </a:xfrm>
        </p:grpSpPr>
        <p:sp>
          <p:nvSpPr>
            <p:cNvPr id="104" name="TextBox 103"/>
            <p:cNvSpPr txBox="1"/>
            <p:nvPr/>
          </p:nvSpPr>
          <p:spPr>
            <a:xfrm>
              <a:off x="5240382" y="2324100"/>
              <a:ext cx="1066800" cy="461665"/>
            </a:xfrm>
            <a:prstGeom prst="rect">
              <a:avLst/>
            </a:prstGeom>
            <a:noFill/>
          </p:spPr>
          <p:txBody>
            <a:bodyPr wrap="square" rtlCol="0">
              <a:spAutoFit/>
            </a:bodyPr>
            <a:lstStyle/>
            <a:p>
              <a:pPr algn="ctr"/>
              <a:r>
                <a:rPr lang="en-US" sz="2400" b="1" dirty="0">
                  <a:solidFill>
                    <a:srgbClr val="FF0000"/>
                  </a:solidFill>
                  <a:latin typeface="Consolas" charset="0"/>
                  <a:ea typeface="Consolas" charset="0"/>
                  <a:cs typeface="Consolas" charset="0"/>
                </a:rPr>
                <a:t>1</a:t>
              </a:r>
              <a:r>
                <a:rPr lang="en-US" sz="2400" b="1" dirty="0">
                  <a:latin typeface="Consolas" charset="0"/>
                  <a:ea typeface="Consolas" charset="0"/>
                  <a:cs typeface="Consolas" charset="0"/>
                </a:rPr>
                <a:t>010</a:t>
              </a:r>
            </a:p>
          </p:txBody>
        </p:sp>
        <p:sp>
          <p:nvSpPr>
            <p:cNvPr id="105" name="TextBox 104"/>
            <p:cNvSpPr txBox="1"/>
            <p:nvPr/>
          </p:nvSpPr>
          <p:spPr>
            <a:xfrm>
              <a:off x="5369558" y="3172289"/>
              <a:ext cx="620486" cy="523220"/>
            </a:xfrm>
            <a:prstGeom prst="rect">
              <a:avLst/>
            </a:prstGeom>
            <a:noFill/>
          </p:spPr>
          <p:txBody>
            <a:bodyPr wrap="square" rtlCol="0">
              <a:spAutoFit/>
            </a:bodyPr>
            <a:lstStyle/>
            <a:p>
              <a:pPr algn="ctr"/>
              <a:r>
                <a:rPr lang="en-US" sz="2800" b="1" dirty="0">
                  <a:solidFill>
                    <a:srgbClr val="FF0000"/>
                  </a:solidFill>
                  <a:latin typeface="Consolas" charset="0"/>
                  <a:ea typeface="Consolas" charset="0"/>
                  <a:cs typeface="Consolas" charset="0"/>
                </a:rPr>
                <a:t>-</a:t>
              </a:r>
              <a:r>
                <a:rPr lang="en-US" sz="2800" b="1" dirty="0">
                  <a:latin typeface="Consolas" charset="0"/>
                  <a:ea typeface="Consolas" charset="0"/>
                  <a:cs typeface="Consolas" charset="0"/>
                </a:rPr>
                <a:t>6</a:t>
              </a:r>
            </a:p>
          </p:txBody>
        </p:sp>
      </p:grpSp>
      <p:grpSp>
        <p:nvGrpSpPr>
          <p:cNvPr id="106" name="Group 105"/>
          <p:cNvGrpSpPr/>
          <p:nvPr/>
        </p:nvGrpSpPr>
        <p:grpSpPr>
          <a:xfrm>
            <a:off x="504283" y="1336572"/>
            <a:ext cx="1066800" cy="1071074"/>
            <a:chOff x="4659084" y="2624435"/>
            <a:chExt cx="1066800" cy="1071074"/>
          </a:xfrm>
        </p:grpSpPr>
        <p:sp>
          <p:nvSpPr>
            <p:cNvPr id="107" name="TextBox 106"/>
            <p:cNvSpPr txBox="1"/>
            <p:nvPr/>
          </p:nvSpPr>
          <p:spPr>
            <a:xfrm>
              <a:off x="4659084" y="2624435"/>
              <a:ext cx="1066800" cy="461665"/>
            </a:xfrm>
            <a:prstGeom prst="rect">
              <a:avLst/>
            </a:prstGeom>
            <a:noFill/>
          </p:spPr>
          <p:txBody>
            <a:bodyPr wrap="square" rtlCol="0">
              <a:spAutoFit/>
            </a:bodyPr>
            <a:lstStyle/>
            <a:p>
              <a:pPr algn="ctr"/>
              <a:r>
                <a:rPr lang="en-US" sz="2400" b="1" dirty="0">
                  <a:solidFill>
                    <a:srgbClr val="FF0000"/>
                  </a:solidFill>
                  <a:latin typeface="Consolas" charset="0"/>
                  <a:ea typeface="Consolas" charset="0"/>
                  <a:cs typeface="Consolas" charset="0"/>
                </a:rPr>
                <a:t>1</a:t>
              </a:r>
              <a:r>
                <a:rPr lang="en-US" sz="2400" b="1" dirty="0">
                  <a:latin typeface="Consolas" charset="0"/>
                  <a:ea typeface="Consolas" charset="0"/>
                  <a:cs typeface="Consolas" charset="0"/>
                </a:rPr>
                <a:t>001</a:t>
              </a:r>
            </a:p>
          </p:txBody>
        </p:sp>
        <p:sp>
          <p:nvSpPr>
            <p:cNvPr id="108" name="TextBox 107"/>
            <p:cNvSpPr txBox="1"/>
            <p:nvPr/>
          </p:nvSpPr>
          <p:spPr>
            <a:xfrm>
              <a:off x="4814025" y="3172289"/>
              <a:ext cx="620486" cy="523220"/>
            </a:xfrm>
            <a:prstGeom prst="rect">
              <a:avLst/>
            </a:prstGeom>
            <a:noFill/>
          </p:spPr>
          <p:txBody>
            <a:bodyPr wrap="square" rtlCol="0">
              <a:spAutoFit/>
            </a:bodyPr>
            <a:lstStyle/>
            <a:p>
              <a:pPr algn="ctr"/>
              <a:r>
                <a:rPr lang="en-US" sz="2800" b="1" dirty="0">
                  <a:solidFill>
                    <a:srgbClr val="FF0000"/>
                  </a:solidFill>
                  <a:latin typeface="Consolas" charset="0"/>
                  <a:ea typeface="Consolas" charset="0"/>
                  <a:cs typeface="Consolas" charset="0"/>
                </a:rPr>
                <a:t>-</a:t>
              </a:r>
              <a:r>
                <a:rPr lang="en-US" sz="2800" b="1" dirty="0">
                  <a:latin typeface="Consolas" charset="0"/>
                  <a:ea typeface="Consolas" charset="0"/>
                  <a:cs typeface="Consolas" charset="0"/>
                </a:rPr>
                <a:t>7</a:t>
              </a:r>
            </a:p>
          </p:txBody>
        </p:sp>
      </p:grpSp>
      <p:sp>
        <p:nvSpPr>
          <p:cNvPr id="2" name="Title 1"/>
          <p:cNvSpPr>
            <a:spLocks noGrp="1"/>
          </p:cNvSpPr>
          <p:nvPr>
            <p:ph type="title"/>
          </p:nvPr>
        </p:nvSpPr>
        <p:spPr/>
        <p:txBody>
          <a:bodyPr/>
          <a:lstStyle/>
          <a:p>
            <a:r>
              <a:rPr lang="en-US" dirty="0"/>
              <a:t>A weird number line</a:t>
            </a:r>
          </a:p>
        </p:txBody>
      </p:sp>
      <p:sp>
        <p:nvSpPr>
          <p:cNvPr id="3" name="Content Placeholder 2"/>
          <p:cNvSpPr>
            <a:spLocks noGrp="1"/>
          </p:cNvSpPr>
          <p:nvPr>
            <p:ph idx="1"/>
          </p:nvPr>
        </p:nvSpPr>
        <p:spPr>
          <a:xfrm>
            <a:off x="152400" y="495301"/>
            <a:ext cx="8991600" cy="490901"/>
          </a:xfrm>
        </p:spPr>
        <p:txBody>
          <a:bodyPr/>
          <a:lstStyle/>
          <a:p>
            <a:r>
              <a:rPr lang="en-US" dirty="0"/>
              <a:t>let's see the bit patterns for negatives in 2's complement.</a:t>
            </a:r>
            <a:endParaRPr lang="en-US" dirty="0">
              <a:solidFill>
                <a:srgbClr val="FF0000"/>
              </a:solidFill>
            </a:endParaRPr>
          </a:p>
        </p:txBody>
      </p:sp>
      <p:sp>
        <p:nvSpPr>
          <p:cNvPr id="5" name="Footer Placeholder 4"/>
          <p:cNvSpPr>
            <a:spLocks noGrp="1"/>
          </p:cNvSpPr>
          <p:nvPr>
            <p:ph type="ftr" sz="quarter" idx="11"/>
          </p:nvPr>
        </p:nvSpPr>
        <p:spPr/>
        <p:txBody>
          <a:bodyPr/>
          <a:lstStyle/>
          <a:p>
            <a:r>
              <a:rPr lang="is-IS"/>
              <a:t>CS447</a:t>
            </a:r>
            <a:endParaRPr lang="en-US"/>
          </a:p>
        </p:txBody>
      </p:sp>
      <p:sp>
        <p:nvSpPr>
          <p:cNvPr id="6" name="Slide Number Placeholder 5"/>
          <p:cNvSpPr>
            <a:spLocks noGrp="1"/>
          </p:cNvSpPr>
          <p:nvPr>
            <p:ph type="sldNum" sz="quarter" idx="12"/>
          </p:nvPr>
        </p:nvSpPr>
        <p:spPr/>
        <p:txBody>
          <a:bodyPr/>
          <a:lstStyle/>
          <a:p>
            <a:fld id="{3552B95B-556F-44BD-91A5-D80C1B9E2BB3}" type="slidenum">
              <a:rPr lang="en-US" smtClean="0"/>
              <a:pPr/>
              <a:t>7</a:t>
            </a:fld>
            <a:endParaRPr lang="en-US"/>
          </a:p>
        </p:txBody>
      </p:sp>
      <p:grpSp>
        <p:nvGrpSpPr>
          <p:cNvPr id="58" name="Group 57"/>
          <p:cNvGrpSpPr/>
          <p:nvPr/>
        </p:nvGrpSpPr>
        <p:grpSpPr>
          <a:xfrm>
            <a:off x="995105" y="1494496"/>
            <a:ext cx="7651938" cy="457200"/>
            <a:chOff x="5192484" y="2782359"/>
            <a:chExt cx="3189516" cy="457200"/>
          </a:xfrm>
        </p:grpSpPr>
        <p:cxnSp>
          <p:nvCxnSpPr>
            <p:cNvPr id="59" name="Straight Connector 58"/>
            <p:cNvCxnSpPr/>
            <p:nvPr/>
          </p:nvCxnSpPr>
          <p:spPr>
            <a:xfrm>
              <a:off x="5192484" y="3010959"/>
              <a:ext cx="3189516"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5201193" y="3005487"/>
              <a:ext cx="0" cy="2286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a:off x="8382000" y="3005487"/>
              <a:ext cx="0" cy="2286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a:off x="6768737" y="2782359"/>
              <a:ext cx="0" cy="4572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63" name="Group 62"/>
          <p:cNvGrpSpPr/>
          <p:nvPr/>
        </p:nvGrpSpPr>
        <p:grpSpPr>
          <a:xfrm>
            <a:off x="4271706" y="1036237"/>
            <a:ext cx="1066800" cy="1371409"/>
            <a:chOff x="6259285" y="2324100"/>
            <a:chExt cx="1066800" cy="1371409"/>
          </a:xfrm>
        </p:grpSpPr>
        <p:sp>
          <p:nvSpPr>
            <p:cNvPr id="64" name="TextBox 63"/>
            <p:cNvSpPr txBox="1"/>
            <p:nvPr/>
          </p:nvSpPr>
          <p:spPr>
            <a:xfrm>
              <a:off x="6609081" y="3172289"/>
              <a:ext cx="330926" cy="523220"/>
            </a:xfrm>
            <a:prstGeom prst="rect">
              <a:avLst/>
            </a:prstGeom>
            <a:noFill/>
          </p:spPr>
          <p:txBody>
            <a:bodyPr wrap="square" rtlCol="0">
              <a:spAutoFit/>
            </a:bodyPr>
            <a:lstStyle/>
            <a:p>
              <a:pPr algn="ctr"/>
              <a:r>
                <a:rPr lang="en-US" sz="2800" b="1" dirty="0">
                  <a:latin typeface="Consolas" charset="0"/>
                  <a:ea typeface="Consolas" charset="0"/>
                  <a:cs typeface="Consolas" charset="0"/>
                </a:rPr>
                <a:t>0</a:t>
              </a:r>
            </a:p>
          </p:txBody>
        </p:sp>
        <p:sp>
          <p:nvSpPr>
            <p:cNvPr id="65" name="TextBox 64"/>
            <p:cNvSpPr txBox="1"/>
            <p:nvPr/>
          </p:nvSpPr>
          <p:spPr>
            <a:xfrm>
              <a:off x="6259285" y="2324100"/>
              <a:ext cx="1066800" cy="461665"/>
            </a:xfrm>
            <a:prstGeom prst="rect">
              <a:avLst/>
            </a:prstGeom>
            <a:noFill/>
          </p:spPr>
          <p:txBody>
            <a:bodyPr wrap="square" rtlCol="0">
              <a:spAutoFit/>
            </a:bodyPr>
            <a:lstStyle/>
            <a:p>
              <a:pPr algn="ctr"/>
              <a:r>
                <a:rPr lang="en-US" sz="2400" b="1" dirty="0">
                  <a:solidFill>
                    <a:srgbClr val="FF0000"/>
                  </a:solidFill>
                  <a:latin typeface="Consolas" charset="0"/>
                  <a:ea typeface="Consolas" charset="0"/>
                  <a:cs typeface="Consolas" charset="0"/>
                </a:rPr>
                <a:t>0</a:t>
              </a:r>
              <a:r>
                <a:rPr lang="en-US" sz="2400" b="1" dirty="0">
                  <a:latin typeface="Consolas" charset="0"/>
                  <a:ea typeface="Consolas" charset="0"/>
                  <a:cs typeface="Consolas" charset="0"/>
                </a:rPr>
                <a:t>000</a:t>
              </a:r>
            </a:p>
          </p:txBody>
        </p:sp>
      </p:grpSp>
      <p:grpSp>
        <p:nvGrpSpPr>
          <p:cNvPr id="66" name="Group 65"/>
          <p:cNvGrpSpPr/>
          <p:nvPr/>
        </p:nvGrpSpPr>
        <p:grpSpPr>
          <a:xfrm>
            <a:off x="4761561" y="1336572"/>
            <a:ext cx="1066800" cy="1071074"/>
            <a:chOff x="6749140" y="2624435"/>
            <a:chExt cx="1066800" cy="1071074"/>
          </a:xfrm>
        </p:grpSpPr>
        <p:sp>
          <p:nvSpPr>
            <p:cNvPr id="67" name="TextBox 66"/>
            <p:cNvSpPr txBox="1"/>
            <p:nvPr/>
          </p:nvSpPr>
          <p:spPr>
            <a:xfrm>
              <a:off x="6749140" y="2624435"/>
              <a:ext cx="1066800" cy="461665"/>
            </a:xfrm>
            <a:prstGeom prst="rect">
              <a:avLst/>
            </a:prstGeom>
            <a:noFill/>
          </p:spPr>
          <p:txBody>
            <a:bodyPr wrap="square" rtlCol="0">
              <a:spAutoFit/>
            </a:bodyPr>
            <a:lstStyle/>
            <a:p>
              <a:pPr algn="ctr"/>
              <a:r>
                <a:rPr lang="en-US" sz="2400" b="1" dirty="0">
                  <a:solidFill>
                    <a:srgbClr val="FF0000"/>
                  </a:solidFill>
                  <a:latin typeface="Consolas" charset="0"/>
                  <a:ea typeface="Consolas" charset="0"/>
                  <a:cs typeface="Consolas" charset="0"/>
                </a:rPr>
                <a:t>0</a:t>
              </a:r>
              <a:r>
                <a:rPr lang="en-US" sz="2400" b="1" dirty="0">
                  <a:latin typeface="Consolas" charset="0"/>
                  <a:ea typeface="Consolas" charset="0"/>
                  <a:cs typeface="Consolas" charset="0"/>
                </a:rPr>
                <a:t>001</a:t>
              </a:r>
            </a:p>
          </p:txBody>
        </p:sp>
        <p:sp>
          <p:nvSpPr>
            <p:cNvPr id="68" name="TextBox 67"/>
            <p:cNvSpPr txBox="1"/>
            <p:nvPr/>
          </p:nvSpPr>
          <p:spPr>
            <a:xfrm>
              <a:off x="6923314" y="3172289"/>
              <a:ext cx="620486" cy="523220"/>
            </a:xfrm>
            <a:prstGeom prst="rect">
              <a:avLst/>
            </a:prstGeom>
            <a:noFill/>
          </p:spPr>
          <p:txBody>
            <a:bodyPr wrap="square" rtlCol="0">
              <a:spAutoFit/>
            </a:bodyPr>
            <a:lstStyle/>
            <a:p>
              <a:pPr algn="ctr"/>
              <a:r>
                <a:rPr lang="en-US" sz="2800" b="1" dirty="0">
                  <a:solidFill>
                    <a:srgbClr val="FF0000"/>
                  </a:solidFill>
                  <a:latin typeface="Consolas" charset="0"/>
                  <a:ea typeface="Consolas" charset="0"/>
                  <a:cs typeface="Consolas" charset="0"/>
                </a:rPr>
                <a:t>+</a:t>
              </a:r>
              <a:r>
                <a:rPr lang="en-US" sz="2800" b="1" dirty="0">
                  <a:latin typeface="Consolas" charset="0"/>
                  <a:ea typeface="Consolas" charset="0"/>
                  <a:cs typeface="Consolas" charset="0"/>
                </a:rPr>
                <a:t>1</a:t>
              </a:r>
            </a:p>
          </p:txBody>
        </p:sp>
      </p:grpSp>
      <p:grpSp>
        <p:nvGrpSpPr>
          <p:cNvPr id="69" name="Group 68"/>
          <p:cNvGrpSpPr/>
          <p:nvPr/>
        </p:nvGrpSpPr>
        <p:grpSpPr>
          <a:xfrm>
            <a:off x="5294961" y="1036237"/>
            <a:ext cx="1066800" cy="1371409"/>
            <a:chOff x="7282540" y="2324100"/>
            <a:chExt cx="1066800" cy="1371409"/>
          </a:xfrm>
        </p:grpSpPr>
        <p:sp>
          <p:nvSpPr>
            <p:cNvPr id="70" name="TextBox 69"/>
            <p:cNvSpPr txBox="1"/>
            <p:nvPr/>
          </p:nvSpPr>
          <p:spPr>
            <a:xfrm>
              <a:off x="7282540" y="2324100"/>
              <a:ext cx="1066800" cy="461665"/>
            </a:xfrm>
            <a:prstGeom prst="rect">
              <a:avLst/>
            </a:prstGeom>
            <a:noFill/>
          </p:spPr>
          <p:txBody>
            <a:bodyPr wrap="square" rtlCol="0">
              <a:spAutoFit/>
            </a:bodyPr>
            <a:lstStyle/>
            <a:p>
              <a:pPr algn="ctr"/>
              <a:r>
                <a:rPr lang="en-US" sz="2400" b="1" dirty="0">
                  <a:solidFill>
                    <a:srgbClr val="FF0000"/>
                  </a:solidFill>
                  <a:latin typeface="Consolas" charset="0"/>
                  <a:ea typeface="Consolas" charset="0"/>
                  <a:cs typeface="Consolas" charset="0"/>
                </a:rPr>
                <a:t>0</a:t>
              </a:r>
              <a:r>
                <a:rPr lang="en-US" sz="2400" b="1" dirty="0">
                  <a:latin typeface="Consolas" charset="0"/>
                  <a:ea typeface="Consolas" charset="0"/>
                  <a:cs typeface="Consolas" charset="0"/>
                </a:rPr>
                <a:t>010</a:t>
              </a:r>
            </a:p>
          </p:txBody>
        </p:sp>
        <p:sp>
          <p:nvSpPr>
            <p:cNvPr id="71" name="TextBox 70"/>
            <p:cNvSpPr txBox="1"/>
            <p:nvPr/>
          </p:nvSpPr>
          <p:spPr>
            <a:xfrm>
              <a:off x="7473406" y="3172289"/>
              <a:ext cx="620486" cy="523220"/>
            </a:xfrm>
            <a:prstGeom prst="rect">
              <a:avLst/>
            </a:prstGeom>
            <a:noFill/>
          </p:spPr>
          <p:txBody>
            <a:bodyPr wrap="square" rtlCol="0">
              <a:spAutoFit/>
            </a:bodyPr>
            <a:lstStyle/>
            <a:p>
              <a:pPr algn="ctr"/>
              <a:r>
                <a:rPr lang="en-US" sz="2800" b="1" dirty="0">
                  <a:solidFill>
                    <a:srgbClr val="FF0000"/>
                  </a:solidFill>
                  <a:latin typeface="Consolas" charset="0"/>
                  <a:ea typeface="Consolas" charset="0"/>
                  <a:cs typeface="Consolas" charset="0"/>
                </a:rPr>
                <a:t>+</a:t>
              </a:r>
              <a:r>
                <a:rPr lang="en-US" sz="2800" b="1" dirty="0">
                  <a:latin typeface="Consolas" charset="0"/>
                  <a:ea typeface="Consolas" charset="0"/>
                  <a:cs typeface="Consolas" charset="0"/>
                </a:rPr>
                <a:t>2</a:t>
              </a:r>
            </a:p>
          </p:txBody>
        </p:sp>
      </p:grpSp>
      <p:grpSp>
        <p:nvGrpSpPr>
          <p:cNvPr id="72" name="Group 71"/>
          <p:cNvGrpSpPr/>
          <p:nvPr/>
        </p:nvGrpSpPr>
        <p:grpSpPr>
          <a:xfrm>
            <a:off x="5861021" y="1336572"/>
            <a:ext cx="1066800" cy="1071074"/>
            <a:chOff x="7848600" y="2624435"/>
            <a:chExt cx="1066800" cy="1071074"/>
          </a:xfrm>
        </p:grpSpPr>
        <p:sp>
          <p:nvSpPr>
            <p:cNvPr id="73" name="TextBox 72"/>
            <p:cNvSpPr txBox="1"/>
            <p:nvPr/>
          </p:nvSpPr>
          <p:spPr>
            <a:xfrm>
              <a:off x="7848600" y="2624435"/>
              <a:ext cx="1066800" cy="461665"/>
            </a:xfrm>
            <a:prstGeom prst="rect">
              <a:avLst/>
            </a:prstGeom>
            <a:noFill/>
          </p:spPr>
          <p:txBody>
            <a:bodyPr wrap="square" rtlCol="0">
              <a:spAutoFit/>
            </a:bodyPr>
            <a:lstStyle/>
            <a:p>
              <a:pPr algn="ctr"/>
              <a:r>
                <a:rPr lang="en-US" sz="2400" b="1" dirty="0">
                  <a:solidFill>
                    <a:srgbClr val="FF0000"/>
                  </a:solidFill>
                  <a:latin typeface="Consolas" charset="0"/>
                  <a:ea typeface="Consolas" charset="0"/>
                  <a:cs typeface="Consolas" charset="0"/>
                </a:rPr>
                <a:t>0</a:t>
              </a:r>
              <a:r>
                <a:rPr lang="en-US" sz="2400" b="1" dirty="0">
                  <a:latin typeface="Consolas" charset="0"/>
                  <a:ea typeface="Consolas" charset="0"/>
                  <a:cs typeface="Consolas" charset="0"/>
                </a:rPr>
                <a:t>011</a:t>
              </a:r>
            </a:p>
          </p:txBody>
        </p:sp>
        <p:sp>
          <p:nvSpPr>
            <p:cNvPr id="74" name="TextBox 73"/>
            <p:cNvSpPr txBox="1"/>
            <p:nvPr/>
          </p:nvSpPr>
          <p:spPr>
            <a:xfrm>
              <a:off x="8071757" y="3172289"/>
              <a:ext cx="620486" cy="523220"/>
            </a:xfrm>
            <a:prstGeom prst="rect">
              <a:avLst/>
            </a:prstGeom>
            <a:noFill/>
          </p:spPr>
          <p:txBody>
            <a:bodyPr wrap="square" rtlCol="0">
              <a:spAutoFit/>
            </a:bodyPr>
            <a:lstStyle/>
            <a:p>
              <a:pPr algn="ctr"/>
              <a:r>
                <a:rPr lang="en-US" sz="2800" b="1" dirty="0">
                  <a:solidFill>
                    <a:srgbClr val="FF0000"/>
                  </a:solidFill>
                  <a:latin typeface="Consolas" charset="0"/>
                  <a:ea typeface="Consolas" charset="0"/>
                  <a:cs typeface="Consolas" charset="0"/>
                </a:rPr>
                <a:t>+</a:t>
              </a:r>
              <a:r>
                <a:rPr lang="en-US" sz="2800" b="1" dirty="0">
                  <a:latin typeface="Consolas" charset="0"/>
                  <a:ea typeface="Consolas" charset="0"/>
                  <a:cs typeface="Consolas" charset="0"/>
                </a:rPr>
                <a:t>3</a:t>
              </a:r>
            </a:p>
          </p:txBody>
        </p:sp>
      </p:grpSp>
      <p:grpSp>
        <p:nvGrpSpPr>
          <p:cNvPr id="75" name="Group 74"/>
          <p:cNvGrpSpPr/>
          <p:nvPr/>
        </p:nvGrpSpPr>
        <p:grpSpPr>
          <a:xfrm>
            <a:off x="3786204" y="1336572"/>
            <a:ext cx="1066800" cy="1071074"/>
            <a:chOff x="5773783" y="2624435"/>
            <a:chExt cx="1066800" cy="1071074"/>
          </a:xfrm>
        </p:grpSpPr>
        <p:sp>
          <p:nvSpPr>
            <p:cNvPr id="76" name="TextBox 75"/>
            <p:cNvSpPr txBox="1"/>
            <p:nvPr/>
          </p:nvSpPr>
          <p:spPr>
            <a:xfrm>
              <a:off x="5773783" y="2624435"/>
              <a:ext cx="1066800" cy="461665"/>
            </a:xfrm>
            <a:prstGeom prst="rect">
              <a:avLst/>
            </a:prstGeom>
            <a:noFill/>
          </p:spPr>
          <p:txBody>
            <a:bodyPr wrap="square" rtlCol="0">
              <a:spAutoFit/>
            </a:bodyPr>
            <a:lstStyle/>
            <a:p>
              <a:pPr algn="ctr"/>
              <a:r>
                <a:rPr lang="en-US" sz="2400" b="1" dirty="0">
                  <a:solidFill>
                    <a:srgbClr val="FF0000"/>
                  </a:solidFill>
                  <a:latin typeface="Consolas" charset="0"/>
                  <a:ea typeface="Consolas" charset="0"/>
                  <a:cs typeface="Consolas" charset="0"/>
                </a:rPr>
                <a:t>1</a:t>
              </a:r>
              <a:r>
                <a:rPr lang="en-US" sz="2400" b="1" dirty="0">
                  <a:latin typeface="Consolas" charset="0"/>
                  <a:ea typeface="Consolas" charset="0"/>
                  <a:cs typeface="Consolas" charset="0"/>
                </a:rPr>
                <a:t>111</a:t>
              </a:r>
            </a:p>
          </p:txBody>
        </p:sp>
        <p:sp>
          <p:nvSpPr>
            <p:cNvPr id="77" name="TextBox 76"/>
            <p:cNvSpPr txBox="1"/>
            <p:nvPr/>
          </p:nvSpPr>
          <p:spPr>
            <a:xfrm>
              <a:off x="5967910" y="3172289"/>
              <a:ext cx="620486" cy="523220"/>
            </a:xfrm>
            <a:prstGeom prst="rect">
              <a:avLst/>
            </a:prstGeom>
            <a:noFill/>
          </p:spPr>
          <p:txBody>
            <a:bodyPr wrap="square" rtlCol="0">
              <a:spAutoFit/>
            </a:bodyPr>
            <a:lstStyle/>
            <a:p>
              <a:pPr algn="ctr"/>
              <a:r>
                <a:rPr lang="en-US" sz="2800" b="1" dirty="0">
                  <a:solidFill>
                    <a:srgbClr val="FF0000"/>
                  </a:solidFill>
                  <a:latin typeface="Consolas" charset="0"/>
                  <a:ea typeface="Consolas" charset="0"/>
                  <a:cs typeface="Consolas" charset="0"/>
                </a:rPr>
                <a:t>-</a:t>
              </a:r>
              <a:r>
                <a:rPr lang="en-US" sz="2800" b="1" dirty="0">
                  <a:latin typeface="Consolas" charset="0"/>
                  <a:ea typeface="Consolas" charset="0"/>
                  <a:cs typeface="Consolas" charset="0"/>
                </a:rPr>
                <a:t>1</a:t>
              </a:r>
            </a:p>
          </p:txBody>
        </p:sp>
      </p:grpSp>
      <p:grpSp>
        <p:nvGrpSpPr>
          <p:cNvPr id="85" name="Group 84"/>
          <p:cNvGrpSpPr/>
          <p:nvPr/>
        </p:nvGrpSpPr>
        <p:grpSpPr>
          <a:xfrm>
            <a:off x="6437602" y="1036237"/>
            <a:ext cx="1066800" cy="1371409"/>
            <a:chOff x="7282540" y="2324100"/>
            <a:chExt cx="1066800" cy="1371409"/>
          </a:xfrm>
        </p:grpSpPr>
        <p:sp>
          <p:nvSpPr>
            <p:cNvPr id="86" name="TextBox 85"/>
            <p:cNvSpPr txBox="1"/>
            <p:nvPr/>
          </p:nvSpPr>
          <p:spPr>
            <a:xfrm>
              <a:off x="7282540" y="2324100"/>
              <a:ext cx="1066800" cy="461665"/>
            </a:xfrm>
            <a:prstGeom prst="rect">
              <a:avLst/>
            </a:prstGeom>
            <a:noFill/>
          </p:spPr>
          <p:txBody>
            <a:bodyPr wrap="square" rtlCol="0">
              <a:spAutoFit/>
            </a:bodyPr>
            <a:lstStyle/>
            <a:p>
              <a:pPr algn="ctr"/>
              <a:r>
                <a:rPr lang="en-US" sz="2400" b="1" dirty="0">
                  <a:solidFill>
                    <a:srgbClr val="FF0000"/>
                  </a:solidFill>
                  <a:latin typeface="Consolas" charset="0"/>
                  <a:ea typeface="Consolas" charset="0"/>
                  <a:cs typeface="Consolas" charset="0"/>
                </a:rPr>
                <a:t>0</a:t>
              </a:r>
              <a:r>
                <a:rPr lang="en-US" sz="2400" b="1" dirty="0">
                  <a:latin typeface="Consolas" charset="0"/>
                  <a:ea typeface="Consolas" charset="0"/>
                  <a:cs typeface="Consolas" charset="0"/>
                </a:rPr>
                <a:t>100</a:t>
              </a:r>
            </a:p>
          </p:txBody>
        </p:sp>
        <p:sp>
          <p:nvSpPr>
            <p:cNvPr id="87" name="TextBox 86"/>
            <p:cNvSpPr txBox="1"/>
            <p:nvPr/>
          </p:nvSpPr>
          <p:spPr>
            <a:xfrm>
              <a:off x="7473406" y="3172289"/>
              <a:ext cx="620486" cy="523220"/>
            </a:xfrm>
            <a:prstGeom prst="rect">
              <a:avLst/>
            </a:prstGeom>
            <a:noFill/>
          </p:spPr>
          <p:txBody>
            <a:bodyPr wrap="square" rtlCol="0">
              <a:spAutoFit/>
            </a:bodyPr>
            <a:lstStyle/>
            <a:p>
              <a:pPr algn="ctr"/>
              <a:r>
                <a:rPr lang="en-US" sz="2800" b="1" dirty="0">
                  <a:solidFill>
                    <a:srgbClr val="FF0000"/>
                  </a:solidFill>
                  <a:latin typeface="Consolas" charset="0"/>
                  <a:ea typeface="Consolas" charset="0"/>
                  <a:cs typeface="Consolas" charset="0"/>
                </a:rPr>
                <a:t>+</a:t>
              </a:r>
              <a:r>
                <a:rPr lang="en-US" sz="2800" b="1" dirty="0">
                  <a:latin typeface="Consolas" charset="0"/>
                  <a:ea typeface="Consolas" charset="0"/>
                  <a:cs typeface="Consolas" charset="0"/>
                </a:rPr>
                <a:t>4</a:t>
              </a:r>
            </a:p>
          </p:txBody>
        </p:sp>
      </p:grpSp>
      <p:grpSp>
        <p:nvGrpSpPr>
          <p:cNvPr id="88" name="Group 87"/>
          <p:cNvGrpSpPr/>
          <p:nvPr/>
        </p:nvGrpSpPr>
        <p:grpSpPr>
          <a:xfrm>
            <a:off x="7003662" y="1336572"/>
            <a:ext cx="1066800" cy="1071074"/>
            <a:chOff x="7848600" y="2624435"/>
            <a:chExt cx="1066800" cy="1071074"/>
          </a:xfrm>
        </p:grpSpPr>
        <p:sp>
          <p:nvSpPr>
            <p:cNvPr id="89" name="TextBox 88"/>
            <p:cNvSpPr txBox="1"/>
            <p:nvPr/>
          </p:nvSpPr>
          <p:spPr>
            <a:xfrm>
              <a:off x="7848600" y="2624435"/>
              <a:ext cx="1066800" cy="461665"/>
            </a:xfrm>
            <a:prstGeom prst="rect">
              <a:avLst/>
            </a:prstGeom>
            <a:noFill/>
          </p:spPr>
          <p:txBody>
            <a:bodyPr wrap="square" rtlCol="0">
              <a:spAutoFit/>
            </a:bodyPr>
            <a:lstStyle/>
            <a:p>
              <a:pPr algn="ctr"/>
              <a:r>
                <a:rPr lang="en-US" sz="2400" b="1" dirty="0">
                  <a:solidFill>
                    <a:srgbClr val="FF0000"/>
                  </a:solidFill>
                  <a:latin typeface="Consolas" charset="0"/>
                  <a:ea typeface="Consolas" charset="0"/>
                  <a:cs typeface="Consolas" charset="0"/>
                </a:rPr>
                <a:t>0</a:t>
              </a:r>
              <a:r>
                <a:rPr lang="en-US" sz="2400" b="1" dirty="0">
                  <a:latin typeface="Consolas" charset="0"/>
                  <a:ea typeface="Consolas" charset="0"/>
                  <a:cs typeface="Consolas" charset="0"/>
                </a:rPr>
                <a:t>101</a:t>
              </a:r>
            </a:p>
          </p:txBody>
        </p:sp>
        <p:sp>
          <p:nvSpPr>
            <p:cNvPr id="90" name="TextBox 89"/>
            <p:cNvSpPr txBox="1"/>
            <p:nvPr/>
          </p:nvSpPr>
          <p:spPr>
            <a:xfrm>
              <a:off x="8071757" y="3172289"/>
              <a:ext cx="620486" cy="523220"/>
            </a:xfrm>
            <a:prstGeom prst="rect">
              <a:avLst/>
            </a:prstGeom>
            <a:noFill/>
          </p:spPr>
          <p:txBody>
            <a:bodyPr wrap="square" rtlCol="0">
              <a:spAutoFit/>
            </a:bodyPr>
            <a:lstStyle/>
            <a:p>
              <a:pPr algn="ctr"/>
              <a:r>
                <a:rPr lang="en-US" sz="2800" b="1" dirty="0">
                  <a:solidFill>
                    <a:srgbClr val="FF0000"/>
                  </a:solidFill>
                  <a:latin typeface="Consolas" charset="0"/>
                  <a:ea typeface="Consolas" charset="0"/>
                  <a:cs typeface="Consolas" charset="0"/>
                </a:rPr>
                <a:t>+</a:t>
              </a:r>
              <a:r>
                <a:rPr lang="en-US" sz="2800" b="1" dirty="0">
                  <a:latin typeface="Consolas" charset="0"/>
                  <a:ea typeface="Consolas" charset="0"/>
                  <a:cs typeface="Consolas" charset="0"/>
                </a:rPr>
                <a:t>5</a:t>
              </a:r>
            </a:p>
          </p:txBody>
        </p:sp>
      </p:grpSp>
      <p:grpSp>
        <p:nvGrpSpPr>
          <p:cNvPr id="91" name="Group 90"/>
          <p:cNvGrpSpPr/>
          <p:nvPr/>
        </p:nvGrpSpPr>
        <p:grpSpPr>
          <a:xfrm>
            <a:off x="7580243" y="1036237"/>
            <a:ext cx="1066800" cy="1371409"/>
            <a:chOff x="7282540" y="2324100"/>
            <a:chExt cx="1066800" cy="1371409"/>
          </a:xfrm>
        </p:grpSpPr>
        <p:sp>
          <p:nvSpPr>
            <p:cNvPr id="92" name="TextBox 91"/>
            <p:cNvSpPr txBox="1"/>
            <p:nvPr/>
          </p:nvSpPr>
          <p:spPr>
            <a:xfrm>
              <a:off x="7282540" y="2324100"/>
              <a:ext cx="1066800" cy="461665"/>
            </a:xfrm>
            <a:prstGeom prst="rect">
              <a:avLst/>
            </a:prstGeom>
            <a:noFill/>
          </p:spPr>
          <p:txBody>
            <a:bodyPr wrap="square" rtlCol="0">
              <a:spAutoFit/>
            </a:bodyPr>
            <a:lstStyle/>
            <a:p>
              <a:pPr algn="ctr"/>
              <a:r>
                <a:rPr lang="en-US" sz="2400" b="1" dirty="0">
                  <a:solidFill>
                    <a:srgbClr val="FF0000"/>
                  </a:solidFill>
                  <a:latin typeface="Consolas" charset="0"/>
                  <a:ea typeface="Consolas" charset="0"/>
                  <a:cs typeface="Consolas" charset="0"/>
                </a:rPr>
                <a:t>0</a:t>
              </a:r>
              <a:r>
                <a:rPr lang="en-US" sz="2400" b="1" dirty="0">
                  <a:latin typeface="Consolas" charset="0"/>
                  <a:ea typeface="Consolas" charset="0"/>
                  <a:cs typeface="Consolas" charset="0"/>
                </a:rPr>
                <a:t>110</a:t>
              </a:r>
            </a:p>
          </p:txBody>
        </p:sp>
        <p:sp>
          <p:nvSpPr>
            <p:cNvPr id="93" name="TextBox 92"/>
            <p:cNvSpPr txBox="1"/>
            <p:nvPr/>
          </p:nvSpPr>
          <p:spPr>
            <a:xfrm>
              <a:off x="7473406" y="3172289"/>
              <a:ext cx="620486" cy="523220"/>
            </a:xfrm>
            <a:prstGeom prst="rect">
              <a:avLst/>
            </a:prstGeom>
            <a:noFill/>
          </p:spPr>
          <p:txBody>
            <a:bodyPr wrap="square" rtlCol="0">
              <a:spAutoFit/>
            </a:bodyPr>
            <a:lstStyle/>
            <a:p>
              <a:pPr algn="ctr"/>
              <a:r>
                <a:rPr lang="en-US" sz="2800" b="1" dirty="0">
                  <a:solidFill>
                    <a:srgbClr val="FF0000"/>
                  </a:solidFill>
                  <a:latin typeface="Consolas" charset="0"/>
                  <a:ea typeface="Consolas" charset="0"/>
                  <a:cs typeface="Consolas" charset="0"/>
                </a:rPr>
                <a:t>+</a:t>
              </a:r>
              <a:r>
                <a:rPr lang="en-US" sz="2800" b="1" dirty="0">
                  <a:latin typeface="Consolas" charset="0"/>
                  <a:ea typeface="Consolas" charset="0"/>
                  <a:cs typeface="Consolas" charset="0"/>
                </a:rPr>
                <a:t>6</a:t>
              </a:r>
            </a:p>
          </p:txBody>
        </p:sp>
      </p:grpSp>
      <p:grpSp>
        <p:nvGrpSpPr>
          <p:cNvPr id="94" name="Group 93"/>
          <p:cNvGrpSpPr/>
          <p:nvPr/>
        </p:nvGrpSpPr>
        <p:grpSpPr>
          <a:xfrm>
            <a:off x="8146303" y="1336572"/>
            <a:ext cx="1066800" cy="1071074"/>
            <a:chOff x="7848600" y="2624435"/>
            <a:chExt cx="1066800" cy="1071074"/>
          </a:xfrm>
        </p:grpSpPr>
        <p:sp>
          <p:nvSpPr>
            <p:cNvPr id="95" name="TextBox 94"/>
            <p:cNvSpPr txBox="1"/>
            <p:nvPr/>
          </p:nvSpPr>
          <p:spPr>
            <a:xfrm>
              <a:off x="7848600" y="2624435"/>
              <a:ext cx="1066800" cy="461665"/>
            </a:xfrm>
            <a:prstGeom prst="rect">
              <a:avLst/>
            </a:prstGeom>
            <a:noFill/>
          </p:spPr>
          <p:txBody>
            <a:bodyPr wrap="square" rtlCol="0">
              <a:spAutoFit/>
            </a:bodyPr>
            <a:lstStyle/>
            <a:p>
              <a:pPr algn="ctr"/>
              <a:r>
                <a:rPr lang="en-US" sz="2400" b="1" dirty="0">
                  <a:solidFill>
                    <a:srgbClr val="FF0000"/>
                  </a:solidFill>
                  <a:latin typeface="Consolas" charset="0"/>
                  <a:ea typeface="Consolas" charset="0"/>
                  <a:cs typeface="Consolas" charset="0"/>
                </a:rPr>
                <a:t>0</a:t>
              </a:r>
              <a:r>
                <a:rPr lang="en-US" sz="2400" b="1" dirty="0">
                  <a:latin typeface="Consolas" charset="0"/>
                  <a:ea typeface="Consolas" charset="0"/>
                  <a:cs typeface="Consolas" charset="0"/>
                </a:rPr>
                <a:t>111</a:t>
              </a:r>
            </a:p>
          </p:txBody>
        </p:sp>
        <p:sp>
          <p:nvSpPr>
            <p:cNvPr id="96" name="TextBox 95"/>
            <p:cNvSpPr txBox="1"/>
            <p:nvPr/>
          </p:nvSpPr>
          <p:spPr>
            <a:xfrm>
              <a:off x="8071757" y="3172289"/>
              <a:ext cx="620486" cy="523220"/>
            </a:xfrm>
            <a:prstGeom prst="rect">
              <a:avLst/>
            </a:prstGeom>
            <a:noFill/>
          </p:spPr>
          <p:txBody>
            <a:bodyPr wrap="square" rtlCol="0">
              <a:spAutoFit/>
            </a:bodyPr>
            <a:lstStyle/>
            <a:p>
              <a:pPr algn="ctr"/>
              <a:r>
                <a:rPr lang="en-US" sz="2800" b="1" dirty="0">
                  <a:solidFill>
                    <a:srgbClr val="FF0000"/>
                  </a:solidFill>
                  <a:latin typeface="Consolas" charset="0"/>
                  <a:ea typeface="Consolas" charset="0"/>
                  <a:cs typeface="Consolas" charset="0"/>
                </a:rPr>
                <a:t>+</a:t>
              </a:r>
              <a:r>
                <a:rPr lang="en-US" sz="2800" b="1" dirty="0">
                  <a:latin typeface="Consolas" charset="0"/>
                  <a:ea typeface="Consolas" charset="0"/>
                  <a:cs typeface="Consolas" charset="0"/>
                </a:rPr>
                <a:t>7</a:t>
              </a:r>
            </a:p>
          </p:txBody>
        </p:sp>
      </p:grpSp>
      <p:sp>
        <p:nvSpPr>
          <p:cNvPr id="109" name="TextBox 108"/>
          <p:cNvSpPr txBox="1"/>
          <p:nvPr/>
        </p:nvSpPr>
        <p:spPr>
          <a:xfrm>
            <a:off x="203412" y="2511671"/>
            <a:ext cx="3699331" cy="430887"/>
          </a:xfrm>
          <a:prstGeom prst="rect">
            <a:avLst/>
          </a:prstGeom>
          <a:noFill/>
        </p:spPr>
        <p:txBody>
          <a:bodyPr wrap="square" rtlCol="0">
            <a:spAutoFit/>
          </a:bodyPr>
          <a:lstStyle/>
          <a:p>
            <a:pPr algn="ctr"/>
            <a:r>
              <a:rPr lang="en-US" sz="2200" dirty="0"/>
              <a:t>but wait, what about </a:t>
            </a:r>
            <a:r>
              <a:rPr lang="en-US" sz="2200" b="1" dirty="0">
                <a:latin typeface="Consolas" charset="0"/>
                <a:ea typeface="Consolas" charset="0"/>
                <a:cs typeface="Consolas" charset="0"/>
              </a:rPr>
              <a:t>1000</a:t>
            </a:r>
            <a:r>
              <a:rPr lang="en-US" sz="2200" dirty="0"/>
              <a:t>?</a:t>
            </a:r>
          </a:p>
        </p:txBody>
      </p:sp>
      <p:grpSp>
        <p:nvGrpSpPr>
          <p:cNvPr id="118" name="Group 117"/>
          <p:cNvGrpSpPr/>
          <p:nvPr/>
        </p:nvGrpSpPr>
        <p:grpSpPr>
          <a:xfrm>
            <a:off x="-74750" y="1024302"/>
            <a:ext cx="1066800" cy="1371409"/>
            <a:chOff x="5240382" y="2324100"/>
            <a:chExt cx="1066800" cy="1371409"/>
          </a:xfrm>
        </p:grpSpPr>
        <p:sp>
          <p:nvSpPr>
            <p:cNvPr id="119" name="TextBox 118"/>
            <p:cNvSpPr txBox="1"/>
            <p:nvPr/>
          </p:nvSpPr>
          <p:spPr>
            <a:xfrm>
              <a:off x="5240382" y="2324100"/>
              <a:ext cx="1066800" cy="461665"/>
            </a:xfrm>
            <a:prstGeom prst="rect">
              <a:avLst/>
            </a:prstGeom>
            <a:noFill/>
          </p:spPr>
          <p:txBody>
            <a:bodyPr wrap="square" rtlCol="0">
              <a:spAutoFit/>
            </a:bodyPr>
            <a:lstStyle/>
            <a:p>
              <a:pPr algn="ctr"/>
              <a:r>
                <a:rPr lang="en-US" sz="2400" b="1" dirty="0">
                  <a:solidFill>
                    <a:srgbClr val="FF0000"/>
                  </a:solidFill>
                  <a:latin typeface="Consolas" charset="0"/>
                  <a:ea typeface="Consolas" charset="0"/>
                  <a:cs typeface="Consolas" charset="0"/>
                </a:rPr>
                <a:t>1</a:t>
              </a:r>
              <a:r>
                <a:rPr lang="en-US" sz="2400" b="1" dirty="0">
                  <a:latin typeface="Consolas" charset="0"/>
                  <a:ea typeface="Consolas" charset="0"/>
                  <a:cs typeface="Consolas" charset="0"/>
                </a:rPr>
                <a:t>000</a:t>
              </a:r>
            </a:p>
          </p:txBody>
        </p:sp>
        <p:sp>
          <p:nvSpPr>
            <p:cNvPr id="120" name="TextBox 119"/>
            <p:cNvSpPr txBox="1"/>
            <p:nvPr/>
          </p:nvSpPr>
          <p:spPr>
            <a:xfrm>
              <a:off x="5369558" y="3172289"/>
              <a:ext cx="620486" cy="523220"/>
            </a:xfrm>
            <a:prstGeom prst="rect">
              <a:avLst/>
            </a:prstGeom>
            <a:noFill/>
          </p:spPr>
          <p:txBody>
            <a:bodyPr wrap="square" rtlCol="0">
              <a:spAutoFit/>
            </a:bodyPr>
            <a:lstStyle/>
            <a:p>
              <a:pPr algn="ctr"/>
              <a:r>
                <a:rPr lang="en-US" sz="2800" b="1" dirty="0">
                  <a:solidFill>
                    <a:srgbClr val="FF0000"/>
                  </a:solidFill>
                  <a:latin typeface="Consolas" charset="0"/>
                  <a:ea typeface="Consolas" charset="0"/>
                  <a:cs typeface="Consolas" charset="0"/>
                </a:rPr>
                <a:t>-</a:t>
              </a:r>
              <a:r>
                <a:rPr lang="en-US" sz="2800" b="1" dirty="0">
                  <a:latin typeface="Consolas" charset="0"/>
                  <a:ea typeface="Consolas" charset="0"/>
                  <a:cs typeface="Consolas" charset="0"/>
                </a:rPr>
                <a:t>8</a:t>
              </a:r>
            </a:p>
          </p:txBody>
        </p:sp>
      </p:grpSp>
      <p:sp>
        <p:nvSpPr>
          <p:cNvPr id="121" name="TextBox 120"/>
          <p:cNvSpPr txBox="1"/>
          <p:nvPr/>
        </p:nvSpPr>
        <p:spPr>
          <a:xfrm>
            <a:off x="1307346" y="3086426"/>
            <a:ext cx="6686792" cy="430887"/>
          </a:xfrm>
          <a:prstGeom prst="rect">
            <a:avLst/>
          </a:prstGeom>
          <a:noFill/>
        </p:spPr>
        <p:txBody>
          <a:bodyPr wrap="square" rtlCol="0">
            <a:spAutoFit/>
          </a:bodyPr>
          <a:lstStyle/>
          <a:p>
            <a:pPr algn="ctr"/>
            <a:r>
              <a:rPr lang="en-US" sz="2200" dirty="0"/>
              <a:t>now we only have </a:t>
            </a:r>
            <a:r>
              <a:rPr lang="en-US" sz="2200" b="1" dirty="0"/>
              <a:t>one</a:t>
            </a:r>
            <a:r>
              <a:rPr lang="en-US" sz="2200" dirty="0"/>
              <a:t> zero, and it's all 0 bits (whew)</a:t>
            </a:r>
          </a:p>
        </p:txBody>
      </p:sp>
      <p:sp>
        <p:nvSpPr>
          <p:cNvPr id="122" name="TextBox 121"/>
          <p:cNvSpPr txBox="1"/>
          <p:nvPr/>
        </p:nvSpPr>
        <p:spPr>
          <a:xfrm>
            <a:off x="1525000" y="3627365"/>
            <a:ext cx="6686792" cy="769441"/>
          </a:xfrm>
          <a:prstGeom prst="rect">
            <a:avLst/>
          </a:prstGeom>
          <a:noFill/>
        </p:spPr>
        <p:txBody>
          <a:bodyPr wrap="square" rtlCol="0">
            <a:spAutoFit/>
          </a:bodyPr>
          <a:lstStyle/>
          <a:p>
            <a:pPr algn="ctr"/>
            <a:r>
              <a:rPr lang="en-US" sz="2200" dirty="0"/>
              <a:t>but the tradeoff is that the number line is </a:t>
            </a:r>
            <a:r>
              <a:rPr lang="en-US" sz="2200" b="1" dirty="0"/>
              <a:t>lopsided</a:t>
            </a:r>
            <a:r>
              <a:rPr lang="en-US" sz="2200" dirty="0"/>
              <a:t>. we have </a:t>
            </a:r>
            <a:r>
              <a:rPr lang="en-US" sz="2200" b="1" dirty="0">
                <a:solidFill>
                  <a:srgbClr val="FF0000"/>
                </a:solidFill>
              </a:rPr>
              <a:t>one more negative than positives.</a:t>
            </a:r>
            <a:endParaRPr lang="en-US" sz="2200" dirty="0">
              <a:solidFill>
                <a:srgbClr val="FF0000"/>
              </a:solidFill>
            </a:endParaRPr>
          </a:p>
        </p:txBody>
      </p:sp>
      <p:sp>
        <p:nvSpPr>
          <p:cNvPr id="84" name="TextBox 83">
            <a:extLst>
              <a:ext uri="{FF2B5EF4-FFF2-40B4-BE49-F238E27FC236}">
                <a16:creationId xmlns:a16="http://schemas.microsoft.com/office/drawing/2014/main" id="{28C98024-DB91-0B46-BD70-8C08E8EE0435}"/>
              </a:ext>
            </a:extLst>
          </p:cNvPr>
          <p:cNvSpPr txBox="1"/>
          <p:nvPr/>
        </p:nvSpPr>
        <p:spPr>
          <a:xfrm>
            <a:off x="2325289" y="4506857"/>
            <a:ext cx="6066306" cy="769441"/>
          </a:xfrm>
          <a:prstGeom prst="rect">
            <a:avLst/>
          </a:prstGeom>
          <a:noFill/>
        </p:spPr>
        <p:txBody>
          <a:bodyPr wrap="square" rtlCol="0">
            <a:spAutoFit/>
          </a:bodyPr>
          <a:lstStyle/>
          <a:p>
            <a:pPr algn="ctr"/>
            <a:r>
              <a:rPr lang="en-US" sz="2200" dirty="0"/>
              <a:t>also how are we even </a:t>
            </a:r>
            <a:r>
              <a:rPr lang="en-US" sz="2200" i="1" dirty="0"/>
              <a:t>getting</a:t>
            </a:r>
            <a:r>
              <a:rPr lang="en-US" sz="2200" dirty="0"/>
              <a:t> the negative numbers from the positive numbers??</a:t>
            </a:r>
          </a:p>
        </p:txBody>
      </p:sp>
    </p:spTree>
    <p:extLst>
      <p:ext uri="{BB962C8B-B14F-4D97-AF65-F5344CB8AC3E}">
        <p14:creationId xmlns:p14="http://schemas.microsoft.com/office/powerpoint/2010/main" val="32690426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8"/>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3"/>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6"/>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9"/>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72"/>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85"/>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88"/>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91"/>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9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7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78"/>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81"/>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97"/>
                                        </p:tgtEl>
                                        <p:attrNameLst>
                                          <p:attrName>style.visibility</p:attrName>
                                        </p:attrNameLst>
                                      </p:cBhvr>
                                      <p:to>
                                        <p:strVal val="visible"/>
                                      </p:to>
                                    </p:set>
                                  </p:childTnLst>
                                </p:cTn>
                              </p:par>
                            </p:childTnLst>
                          </p:cTn>
                        </p:par>
                        <p:par>
                          <p:cTn id="43" fill="hold">
                            <p:stCondLst>
                              <p:cond delay="0"/>
                            </p:stCondLst>
                            <p:childTnLst>
                              <p:par>
                                <p:cTn id="44" presetID="1" presetClass="entr" presetSubtype="0" fill="hold" nodeType="afterEffect">
                                  <p:stCondLst>
                                    <p:cond delay="300"/>
                                  </p:stCondLst>
                                  <p:childTnLst>
                                    <p:set>
                                      <p:cBhvr>
                                        <p:cTn id="45" dur="1" fill="hold">
                                          <p:stCondLst>
                                            <p:cond delay="0"/>
                                          </p:stCondLst>
                                        </p:cTn>
                                        <p:tgtEl>
                                          <p:spTgt spid="100"/>
                                        </p:tgtEl>
                                        <p:attrNameLst>
                                          <p:attrName>style.visibility</p:attrName>
                                        </p:attrNameLst>
                                      </p:cBhvr>
                                      <p:to>
                                        <p:strVal val="visible"/>
                                      </p:to>
                                    </p:set>
                                  </p:childTnLst>
                                </p:cTn>
                              </p:par>
                            </p:childTnLst>
                          </p:cTn>
                        </p:par>
                        <p:par>
                          <p:cTn id="46" fill="hold">
                            <p:stCondLst>
                              <p:cond delay="300"/>
                            </p:stCondLst>
                            <p:childTnLst>
                              <p:par>
                                <p:cTn id="47" presetID="1" presetClass="entr" presetSubtype="0" fill="hold" nodeType="afterEffect">
                                  <p:stCondLst>
                                    <p:cond delay="300"/>
                                  </p:stCondLst>
                                  <p:childTnLst>
                                    <p:set>
                                      <p:cBhvr>
                                        <p:cTn id="48" dur="1" fill="hold">
                                          <p:stCondLst>
                                            <p:cond delay="0"/>
                                          </p:stCondLst>
                                        </p:cTn>
                                        <p:tgtEl>
                                          <p:spTgt spid="103"/>
                                        </p:tgtEl>
                                        <p:attrNameLst>
                                          <p:attrName>style.visibility</p:attrName>
                                        </p:attrNameLst>
                                      </p:cBhvr>
                                      <p:to>
                                        <p:strVal val="visible"/>
                                      </p:to>
                                    </p:set>
                                  </p:childTnLst>
                                </p:cTn>
                              </p:par>
                            </p:childTnLst>
                          </p:cTn>
                        </p:par>
                        <p:par>
                          <p:cTn id="49" fill="hold">
                            <p:stCondLst>
                              <p:cond delay="600"/>
                            </p:stCondLst>
                            <p:childTnLst>
                              <p:par>
                                <p:cTn id="50" presetID="1" presetClass="entr" presetSubtype="0" fill="hold" nodeType="afterEffect">
                                  <p:stCondLst>
                                    <p:cond delay="300"/>
                                  </p:stCondLst>
                                  <p:childTnLst>
                                    <p:set>
                                      <p:cBhvr>
                                        <p:cTn id="51" dur="1" fill="hold">
                                          <p:stCondLst>
                                            <p:cond delay="0"/>
                                          </p:stCondLst>
                                        </p:cTn>
                                        <p:tgtEl>
                                          <p:spTgt spid="106"/>
                                        </p:tgtEl>
                                        <p:attrNameLst>
                                          <p:attrName>style.visibility</p:attrName>
                                        </p:attrNameLst>
                                      </p:cBhvr>
                                      <p:to>
                                        <p:strVal val="visible"/>
                                      </p:to>
                                    </p:set>
                                  </p:childTnLst>
                                </p:cTn>
                              </p:par>
                            </p:childTnLst>
                          </p:cTn>
                        </p:par>
                      </p:childTnLst>
                    </p:cTn>
                  </p:par>
                  <p:par>
                    <p:cTn id="52" fill="hold">
                      <p:stCondLst>
                        <p:cond delay="indefinite"/>
                      </p:stCondLst>
                      <p:childTnLst>
                        <p:par>
                          <p:cTn id="53" fill="hold">
                            <p:stCondLst>
                              <p:cond delay="0"/>
                            </p:stCondLst>
                            <p:childTnLst>
                              <p:par>
                                <p:cTn id="54" presetID="1" presetClass="entr" presetSubtype="0" fill="hold" grpId="0" nodeType="clickEffect">
                                  <p:stCondLst>
                                    <p:cond delay="0"/>
                                  </p:stCondLst>
                                  <p:childTnLst>
                                    <p:set>
                                      <p:cBhvr>
                                        <p:cTn id="55" dur="1" fill="hold">
                                          <p:stCondLst>
                                            <p:cond delay="0"/>
                                          </p:stCondLst>
                                        </p:cTn>
                                        <p:tgtEl>
                                          <p:spTgt spid="109"/>
                                        </p:tgtEl>
                                        <p:attrNameLst>
                                          <p:attrName>style.visibility</p:attrName>
                                        </p:attrNameLst>
                                      </p:cBhvr>
                                      <p:to>
                                        <p:strVal val="visible"/>
                                      </p:to>
                                    </p:set>
                                  </p:childTnLst>
                                </p:cTn>
                              </p:par>
                            </p:childTnLst>
                          </p:cTn>
                        </p:par>
                      </p:childTnLst>
                    </p:cTn>
                  </p:par>
                  <p:par>
                    <p:cTn id="56" fill="hold">
                      <p:stCondLst>
                        <p:cond delay="indefinite"/>
                      </p:stCondLst>
                      <p:childTnLst>
                        <p:par>
                          <p:cTn id="57" fill="hold">
                            <p:stCondLst>
                              <p:cond delay="0"/>
                            </p:stCondLst>
                            <p:childTnLst>
                              <p:par>
                                <p:cTn id="58" presetID="1" presetClass="entr" presetSubtype="0" fill="hold" nodeType="clickEffect">
                                  <p:stCondLst>
                                    <p:cond delay="0"/>
                                  </p:stCondLst>
                                  <p:childTnLst>
                                    <p:set>
                                      <p:cBhvr>
                                        <p:cTn id="59" dur="1" fill="hold">
                                          <p:stCondLst>
                                            <p:cond delay="0"/>
                                          </p:stCondLst>
                                        </p:cTn>
                                        <p:tgtEl>
                                          <p:spTgt spid="113"/>
                                        </p:tgtEl>
                                        <p:attrNameLst>
                                          <p:attrName>style.visibility</p:attrName>
                                        </p:attrNameLst>
                                      </p:cBhvr>
                                      <p:to>
                                        <p:strVal val="visible"/>
                                      </p:to>
                                    </p:set>
                                  </p:childTnLst>
                                </p:cTn>
                              </p:par>
                              <p:par>
                                <p:cTn id="60" presetID="1" presetClass="entr" presetSubtype="0" fill="hold" nodeType="withEffect">
                                  <p:stCondLst>
                                    <p:cond delay="0"/>
                                  </p:stCondLst>
                                  <p:childTnLst>
                                    <p:set>
                                      <p:cBhvr>
                                        <p:cTn id="61" dur="1" fill="hold">
                                          <p:stCondLst>
                                            <p:cond delay="0"/>
                                          </p:stCondLst>
                                        </p:cTn>
                                        <p:tgtEl>
                                          <p:spTgt spid="118"/>
                                        </p:tgtEl>
                                        <p:attrNameLst>
                                          <p:attrName>style.visibility</p:attrName>
                                        </p:attrNameLst>
                                      </p:cBhvr>
                                      <p:to>
                                        <p:strVal val="visible"/>
                                      </p:to>
                                    </p:set>
                                  </p:childTnLst>
                                </p:cTn>
                              </p:par>
                              <p:par>
                                <p:cTn id="62" presetID="1" presetClass="exit" presetSubtype="0" fill="hold" nodeType="withEffect">
                                  <p:stCondLst>
                                    <p:cond delay="0"/>
                                  </p:stCondLst>
                                  <p:childTnLst>
                                    <p:set>
                                      <p:cBhvr>
                                        <p:cTn id="63" dur="1" fill="hold">
                                          <p:stCondLst>
                                            <p:cond delay="0"/>
                                          </p:stCondLst>
                                        </p:cTn>
                                        <p:tgtEl>
                                          <p:spTgt spid="58"/>
                                        </p:tgtEl>
                                        <p:attrNameLst>
                                          <p:attrName>style.visibility</p:attrName>
                                        </p:attrNameLst>
                                      </p:cBhvr>
                                      <p:to>
                                        <p:strVal val="hidden"/>
                                      </p:to>
                                    </p:set>
                                  </p:childTnLst>
                                </p:cTn>
                              </p:par>
                            </p:childTnLst>
                          </p:cTn>
                        </p:par>
                      </p:childTnLst>
                    </p:cTn>
                  </p:par>
                  <p:par>
                    <p:cTn id="64" fill="hold">
                      <p:stCondLst>
                        <p:cond delay="indefinite"/>
                      </p:stCondLst>
                      <p:childTnLst>
                        <p:par>
                          <p:cTn id="65" fill="hold">
                            <p:stCondLst>
                              <p:cond delay="0"/>
                            </p:stCondLst>
                            <p:childTnLst>
                              <p:par>
                                <p:cTn id="66" presetID="1" presetClass="entr" presetSubtype="0" fill="hold" grpId="0" nodeType="clickEffect">
                                  <p:stCondLst>
                                    <p:cond delay="0"/>
                                  </p:stCondLst>
                                  <p:childTnLst>
                                    <p:set>
                                      <p:cBhvr>
                                        <p:cTn id="67" dur="1" fill="hold">
                                          <p:stCondLst>
                                            <p:cond delay="0"/>
                                          </p:stCondLst>
                                        </p:cTn>
                                        <p:tgtEl>
                                          <p:spTgt spid="121"/>
                                        </p:tgtEl>
                                        <p:attrNameLst>
                                          <p:attrName>style.visibility</p:attrName>
                                        </p:attrNameLst>
                                      </p:cBhvr>
                                      <p:to>
                                        <p:strVal val="visible"/>
                                      </p:to>
                                    </p:set>
                                  </p:childTnLst>
                                </p:cTn>
                              </p:par>
                            </p:childTnLst>
                          </p:cTn>
                        </p:par>
                      </p:childTnLst>
                    </p:cTn>
                  </p:par>
                  <p:par>
                    <p:cTn id="68" fill="hold">
                      <p:stCondLst>
                        <p:cond delay="indefinite"/>
                      </p:stCondLst>
                      <p:childTnLst>
                        <p:par>
                          <p:cTn id="69" fill="hold">
                            <p:stCondLst>
                              <p:cond delay="0"/>
                            </p:stCondLst>
                            <p:childTnLst>
                              <p:par>
                                <p:cTn id="70" presetID="1" presetClass="entr" presetSubtype="0" fill="hold" grpId="0" nodeType="clickEffect">
                                  <p:stCondLst>
                                    <p:cond delay="0"/>
                                  </p:stCondLst>
                                  <p:childTnLst>
                                    <p:set>
                                      <p:cBhvr>
                                        <p:cTn id="71" dur="1" fill="hold">
                                          <p:stCondLst>
                                            <p:cond delay="0"/>
                                          </p:stCondLst>
                                        </p:cTn>
                                        <p:tgtEl>
                                          <p:spTgt spid="122"/>
                                        </p:tgtEl>
                                        <p:attrNameLst>
                                          <p:attrName>style.visibility</p:attrName>
                                        </p:attrNameLst>
                                      </p:cBhvr>
                                      <p:to>
                                        <p:strVal val="visible"/>
                                      </p:to>
                                    </p:set>
                                  </p:childTnLst>
                                </p:cTn>
                              </p:par>
                            </p:childTnLst>
                          </p:cTn>
                        </p:par>
                      </p:childTnLst>
                    </p:cTn>
                  </p:par>
                  <p:par>
                    <p:cTn id="72" fill="hold">
                      <p:stCondLst>
                        <p:cond delay="indefinite"/>
                      </p:stCondLst>
                      <p:childTnLst>
                        <p:par>
                          <p:cTn id="73" fill="hold">
                            <p:stCondLst>
                              <p:cond delay="0"/>
                            </p:stCondLst>
                            <p:childTnLst>
                              <p:par>
                                <p:cTn id="74" presetID="1" presetClass="entr" presetSubtype="0" fill="hold" grpId="0" nodeType="clickEffect">
                                  <p:stCondLst>
                                    <p:cond delay="0"/>
                                  </p:stCondLst>
                                  <p:childTnLst>
                                    <p:set>
                                      <p:cBhvr>
                                        <p:cTn id="75" dur="1" fill="hold">
                                          <p:stCondLst>
                                            <p:cond delay="0"/>
                                          </p:stCondLst>
                                        </p:cTn>
                                        <p:tgtEl>
                                          <p:spTgt spid="8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5"/>
      <p:bldP spid="109" grpId="0"/>
      <p:bldP spid="121" grpId="0"/>
      <p:bldP spid="122" grpId="0"/>
      <p:bldP spid="8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negative number with no positive counterpart</a:t>
            </a:r>
          </a:p>
        </p:txBody>
      </p:sp>
      <p:sp>
        <p:nvSpPr>
          <p:cNvPr id="3" name="Content Placeholder 2"/>
          <p:cNvSpPr>
            <a:spLocks noGrp="1"/>
          </p:cNvSpPr>
          <p:nvPr>
            <p:ph idx="1"/>
          </p:nvPr>
        </p:nvSpPr>
        <p:spPr>
          <a:xfrm>
            <a:off x="152400" y="495300"/>
            <a:ext cx="8991600" cy="1810424"/>
          </a:xfrm>
        </p:spPr>
        <p:txBody>
          <a:bodyPr>
            <a:normAutofit/>
          </a:bodyPr>
          <a:lstStyle/>
          <a:p>
            <a:r>
              <a:rPr lang="en-US" b="1" dirty="0"/>
              <a:t>in 2's complement, </a:t>
            </a:r>
            <a:r>
              <a:rPr lang="en-US" dirty="0"/>
              <a:t>to negate, you </a:t>
            </a:r>
            <a:r>
              <a:rPr lang="en-US" b="1" dirty="0">
                <a:solidFill>
                  <a:srgbClr val="FF0000"/>
                </a:solidFill>
              </a:rPr>
              <a:t>flip all the bits (0s become 1s and 1s become 0s), </a:t>
            </a:r>
            <a:r>
              <a:rPr lang="en-US" dirty="0">
                <a:solidFill>
                  <a:srgbClr val="FF0000"/>
                </a:solidFill>
              </a:rPr>
              <a:t>then </a:t>
            </a:r>
            <a:r>
              <a:rPr lang="en-US" b="1" dirty="0">
                <a:solidFill>
                  <a:srgbClr val="FF0000"/>
                </a:solidFill>
              </a:rPr>
              <a:t>add one.</a:t>
            </a:r>
          </a:p>
          <a:p>
            <a:pPr lvl="1"/>
            <a:r>
              <a:rPr lang="en-US" sz="1600" dirty="0"/>
              <a:t>(the number you get from this is also called “the two’s complement” of the original number.)</a:t>
            </a:r>
          </a:p>
          <a:p>
            <a:pPr lvl="1"/>
            <a:r>
              <a:rPr lang="en-US" dirty="0"/>
              <a:t>let's negate </a:t>
            </a:r>
            <a:r>
              <a:rPr lang="en-US" b="1" dirty="0">
                <a:solidFill>
                  <a:srgbClr val="FF0000"/>
                </a:solidFill>
                <a:latin typeface="Consolas" panose="020B0609020204030204" pitchFamily="49" charset="0"/>
                <a:cs typeface="Consolas" panose="020B0609020204030204" pitchFamily="49" charset="0"/>
              </a:rPr>
              <a:t>+</a:t>
            </a:r>
            <a:r>
              <a:rPr lang="en-US" b="1" dirty="0">
                <a:latin typeface="Consolas" panose="020B0609020204030204" pitchFamily="49" charset="0"/>
                <a:cs typeface="Consolas" panose="020B0609020204030204" pitchFamily="49" charset="0"/>
              </a:rPr>
              <a:t>1</a:t>
            </a:r>
            <a:r>
              <a:rPr lang="en-US" dirty="0"/>
              <a:t> (</a:t>
            </a:r>
            <a:r>
              <a:rPr lang="en-US" b="1" dirty="0">
                <a:solidFill>
                  <a:srgbClr val="FF0000"/>
                </a:solidFill>
                <a:latin typeface="Consolas" panose="020B0609020204030204" pitchFamily="49" charset="0"/>
                <a:cs typeface="Consolas" panose="020B0609020204030204" pitchFamily="49" charset="0"/>
              </a:rPr>
              <a:t>0</a:t>
            </a:r>
            <a:r>
              <a:rPr lang="en-US" b="1" dirty="0">
                <a:latin typeface="Consolas" panose="020B0609020204030204" pitchFamily="49" charset="0"/>
                <a:cs typeface="Consolas" panose="020B0609020204030204" pitchFamily="49" charset="0"/>
              </a:rPr>
              <a:t>001</a:t>
            </a:r>
            <a:r>
              <a:rPr lang="en-US" dirty="0"/>
              <a:t>) to see, then negate </a:t>
            </a:r>
            <a:r>
              <a:rPr lang="en-US" i="1" dirty="0"/>
              <a:t>that</a:t>
            </a:r>
            <a:r>
              <a:rPr lang="en-US" dirty="0"/>
              <a:t> to get back.</a:t>
            </a:r>
          </a:p>
          <a:p>
            <a:r>
              <a:rPr lang="en-US" dirty="0"/>
              <a:t>but what do we get if we negate </a:t>
            </a:r>
            <a:r>
              <a:rPr lang="en-US" b="1" dirty="0">
                <a:solidFill>
                  <a:srgbClr val="FF0000"/>
                </a:solidFill>
                <a:latin typeface="Consolas" panose="020B0609020204030204" pitchFamily="49" charset="0"/>
                <a:cs typeface="Consolas" panose="020B0609020204030204" pitchFamily="49" charset="0"/>
              </a:rPr>
              <a:t>-</a:t>
            </a:r>
            <a:r>
              <a:rPr lang="en-US" b="1" dirty="0">
                <a:latin typeface="Consolas" panose="020B0609020204030204" pitchFamily="49" charset="0"/>
                <a:cs typeface="Consolas" panose="020B0609020204030204" pitchFamily="49" charset="0"/>
              </a:rPr>
              <a:t>8</a:t>
            </a:r>
            <a:r>
              <a:rPr lang="en-US" dirty="0"/>
              <a:t> (</a:t>
            </a:r>
            <a:r>
              <a:rPr lang="en-US" b="1" dirty="0">
                <a:solidFill>
                  <a:srgbClr val="FF0000"/>
                </a:solidFill>
                <a:latin typeface="Consolas" panose="020B0609020204030204" pitchFamily="49" charset="0"/>
                <a:cs typeface="Consolas" panose="020B0609020204030204" pitchFamily="49" charset="0"/>
              </a:rPr>
              <a:t>1</a:t>
            </a:r>
            <a:r>
              <a:rPr lang="en-US" b="1" dirty="0">
                <a:latin typeface="Consolas" panose="020B0609020204030204" pitchFamily="49" charset="0"/>
                <a:cs typeface="Consolas" panose="020B0609020204030204" pitchFamily="49" charset="0"/>
              </a:rPr>
              <a:t>000</a:t>
            </a:r>
            <a:r>
              <a:rPr lang="en-US" dirty="0"/>
              <a:t>)?</a:t>
            </a:r>
          </a:p>
        </p:txBody>
      </p:sp>
      <p:sp>
        <p:nvSpPr>
          <p:cNvPr id="5" name="Footer Placeholder 4"/>
          <p:cNvSpPr>
            <a:spLocks noGrp="1"/>
          </p:cNvSpPr>
          <p:nvPr>
            <p:ph type="ftr" sz="quarter" idx="11"/>
          </p:nvPr>
        </p:nvSpPr>
        <p:spPr/>
        <p:txBody>
          <a:bodyPr/>
          <a:lstStyle/>
          <a:p>
            <a:r>
              <a:rPr lang="is-IS"/>
              <a:t>CS447</a:t>
            </a:r>
            <a:endParaRPr lang="en-US"/>
          </a:p>
        </p:txBody>
      </p:sp>
      <p:sp>
        <p:nvSpPr>
          <p:cNvPr id="6" name="Slide Number Placeholder 5"/>
          <p:cNvSpPr>
            <a:spLocks noGrp="1"/>
          </p:cNvSpPr>
          <p:nvPr>
            <p:ph type="sldNum" sz="quarter" idx="12"/>
          </p:nvPr>
        </p:nvSpPr>
        <p:spPr/>
        <p:txBody>
          <a:bodyPr/>
          <a:lstStyle/>
          <a:p>
            <a:fld id="{3552B95B-556F-44BD-91A5-D80C1B9E2BB3}" type="slidenum">
              <a:rPr lang="en-US" smtClean="0"/>
              <a:pPr/>
              <a:t>8</a:t>
            </a:fld>
            <a:endParaRPr lang="en-US"/>
          </a:p>
        </p:txBody>
      </p:sp>
      <p:sp>
        <p:nvSpPr>
          <p:cNvPr id="84" name="Shape 140"/>
          <p:cNvSpPr txBox="1"/>
          <p:nvPr/>
        </p:nvSpPr>
        <p:spPr>
          <a:xfrm>
            <a:off x="1219200" y="2396542"/>
            <a:ext cx="2590800" cy="1221526"/>
          </a:xfrm>
          <a:prstGeom prst="rect">
            <a:avLst/>
          </a:prstGeom>
          <a:noFill/>
          <a:ln>
            <a:noFill/>
          </a:ln>
        </p:spPr>
        <p:txBody>
          <a:bodyPr lIns="91425" tIns="91425" rIns="91425" bIns="91425" anchor="t" anchorCtr="0">
            <a:noAutofit/>
          </a:bodyPr>
          <a:lstStyle/>
          <a:p>
            <a:pPr algn="ctr"/>
            <a:r>
              <a:rPr lang="en" sz="7200" b="1" dirty="0">
                <a:solidFill>
                  <a:srgbClr val="FF0000"/>
                </a:solidFill>
                <a:latin typeface="Consolas" charset="0"/>
                <a:ea typeface="Consolas" charset="0"/>
                <a:cs typeface="Consolas" charset="0"/>
                <a:sym typeface="Trebuchet MS"/>
              </a:rPr>
              <a:t>1</a:t>
            </a:r>
            <a:r>
              <a:rPr lang="en" sz="7200" b="1" dirty="0">
                <a:latin typeface="Consolas" charset="0"/>
                <a:ea typeface="Consolas" charset="0"/>
                <a:cs typeface="Consolas" charset="0"/>
                <a:sym typeface="Trebuchet MS"/>
              </a:rPr>
              <a:t>00</a:t>
            </a:r>
            <a:r>
              <a:rPr lang="en-US" sz="7200" b="1" dirty="0">
                <a:latin typeface="Consolas" charset="0"/>
                <a:ea typeface="Consolas" charset="0"/>
                <a:cs typeface="Consolas" charset="0"/>
                <a:sym typeface="Trebuchet MS"/>
              </a:rPr>
              <a:t>0</a:t>
            </a:r>
            <a:endParaRPr lang="en" sz="7200" b="1" dirty="0">
              <a:latin typeface="Consolas" charset="0"/>
              <a:ea typeface="Consolas" charset="0"/>
              <a:cs typeface="Consolas" charset="0"/>
              <a:sym typeface="Trebuchet MS"/>
            </a:endParaRPr>
          </a:p>
        </p:txBody>
      </p:sp>
      <p:sp>
        <p:nvSpPr>
          <p:cNvPr id="110" name="Shape 140"/>
          <p:cNvSpPr txBox="1"/>
          <p:nvPr/>
        </p:nvSpPr>
        <p:spPr>
          <a:xfrm>
            <a:off x="4648200" y="2392309"/>
            <a:ext cx="2590800" cy="1221526"/>
          </a:xfrm>
          <a:prstGeom prst="rect">
            <a:avLst/>
          </a:prstGeom>
          <a:noFill/>
          <a:ln>
            <a:noFill/>
          </a:ln>
        </p:spPr>
        <p:txBody>
          <a:bodyPr lIns="91425" tIns="91425" rIns="91425" bIns="91425" anchor="t" anchorCtr="0">
            <a:noAutofit/>
          </a:bodyPr>
          <a:lstStyle/>
          <a:p>
            <a:pPr algn="r"/>
            <a:r>
              <a:rPr lang="en-US" sz="7200" b="1" dirty="0">
                <a:solidFill>
                  <a:srgbClr val="FF0000"/>
                </a:solidFill>
                <a:latin typeface="Consolas" charset="0"/>
                <a:ea typeface="Consolas" charset="0"/>
                <a:cs typeface="Consolas" charset="0"/>
                <a:sym typeface="Trebuchet MS"/>
              </a:rPr>
              <a:t>0</a:t>
            </a:r>
            <a:r>
              <a:rPr lang="en-US" sz="7200" b="1" dirty="0">
                <a:latin typeface="Consolas" charset="0"/>
                <a:ea typeface="Consolas" charset="0"/>
                <a:cs typeface="Consolas" charset="0"/>
                <a:sym typeface="Trebuchet MS"/>
              </a:rPr>
              <a:t>111</a:t>
            </a:r>
            <a:endParaRPr lang="en" sz="7200" b="1" dirty="0">
              <a:latin typeface="Consolas" charset="0"/>
              <a:ea typeface="Consolas" charset="0"/>
              <a:cs typeface="Consolas" charset="0"/>
              <a:sym typeface="Trebuchet MS"/>
            </a:endParaRPr>
          </a:p>
        </p:txBody>
      </p:sp>
      <p:sp>
        <p:nvSpPr>
          <p:cNvPr id="111" name="Shape 140"/>
          <p:cNvSpPr txBox="1"/>
          <p:nvPr/>
        </p:nvSpPr>
        <p:spPr>
          <a:xfrm>
            <a:off x="4267200" y="3230509"/>
            <a:ext cx="2971800" cy="1221526"/>
          </a:xfrm>
          <a:prstGeom prst="rect">
            <a:avLst/>
          </a:prstGeom>
          <a:noFill/>
          <a:ln>
            <a:noFill/>
          </a:ln>
        </p:spPr>
        <p:txBody>
          <a:bodyPr lIns="91425" tIns="91425" rIns="91425" bIns="91425" anchor="t" anchorCtr="0">
            <a:noAutofit/>
          </a:bodyPr>
          <a:lstStyle/>
          <a:p>
            <a:pPr algn="r"/>
            <a:r>
              <a:rPr lang="en-US" sz="7200" b="1" u="sng" dirty="0">
                <a:latin typeface="Consolas" charset="0"/>
                <a:ea typeface="Consolas" charset="0"/>
                <a:cs typeface="Consolas" charset="0"/>
                <a:sym typeface="Trebuchet MS"/>
              </a:rPr>
              <a:t>+</a:t>
            </a:r>
            <a:r>
              <a:rPr lang="en-US" sz="7200" b="1" u="sng" dirty="0">
                <a:solidFill>
                  <a:srgbClr val="FF0000"/>
                </a:solidFill>
                <a:latin typeface="Consolas" charset="0"/>
                <a:ea typeface="Consolas" charset="0"/>
                <a:cs typeface="Consolas" charset="0"/>
                <a:sym typeface="Trebuchet MS"/>
              </a:rPr>
              <a:t>0</a:t>
            </a:r>
            <a:r>
              <a:rPr lang="en" sz="7200" b="1" u="sng" dirty="0">
                <a:latin typeface="Consolas" charset="0"/>
                <a:ea typeface="Consolas" charset="0"/>
                <a:cs typeface="Consolas" charset="0"/>
                <a:sym typeface="Trebuchet MS"/>
              </a:rPr>
              <a:t>00</a:t>
            </a:r>
            <a:r>
              <a:rPr lang="en-US" sz="7200" b="1" u="sng" dirty="0">
                <a:latin typeface="Consolas" charset="0"/>
                <a:ea typeface="Consolas" charset="0"/>
                <a:cs typeface="Consolas" charset="0"/>
                <a:sym typeface="Trebuchet MS"/>
              </a:rPr>
              <a:t>1</a:t>
            </a:r>
            <a:endParaRPr lang="en" sz="7200" b="1" u="sng" dirty="0">
              <a:latin typeface="Consolas" charset="0"/>
              <a:ea typeface="Consolas" charset="0"/>
              <a:cs typeface="Consolas" charset="0"/>
              <a:sym typeface="Trebuchet MS"/>
            </a:endParaRPr>
          </a:p>
        </p:txBody>
      </p:sp>
      <p:sp>
        <p:nvSpPr>
          <p:cNvPr id="112" name="Shape 140"/>
          <p:cNvSpPr txBox="1"/>
          <p:nvPr/>
        </p:nvSpPr>
        <p:spPr>
          <a:xfrm>
            <a:off x="6549604" y="4226774"/>
            <a:ext cx="689396" cy="1221526"/>
          </a:xfrm>
          <a:prstGeom prst="rect">
            <a:avLst/>
          </a:prstGeom>
          <a:noFill/>
          <a:ln>
            <a:noFill/>
          </a:ln>
        </p:spPr>
        <p:txBody>
          <a:bodyPr lIns="91425" tIns="91425" rIns="91425" bIns="91425" anchor="t" anchorCtr="0">
            <a:noAutofit/>
          </a:bodyPr>
          <a:lstStyle/>
          <a:p>
            <a:pPr algn="r"/>
            <a:r>
              <a:rPr lang="en-US" sz="7200" b="1" dirty="0">
                <a:latin typeface="Consolas" charset="0"/>
                <a:ea typeface="Consolas" charset="0"/>
                <a:cs typeface="Consolas" charset="0"/>
                <a:sym typeface="Trebuchet MS"/>
              </a:rPr>
              <a:t>0</a:t>
            </a:r>
            <a:endParaRPr lang="en" sz="7200" b="1" dirty="0">
              <a:latin typeface="Consolas" charset="0"/>
              <a:ea typeface="Consolas" charset="0"/>
              <a:cs typeface="Consolas" charset="0"/>
              <a:sym typeface="Trebuchet MS"/>
            </a:endParaRPr>
          </a:p>
        </p:txBody>
      </p:sp>
      <p:sp>
        <p:nvSpPr>
          <p:cNvPr id="123" name="TextBox 122"/>
          <p:cNvSpPr txBox="1"/>
          <p:nvPr/>
        </p:nvSpPr>
        <p:spPr>
          <a:xfrm>
            <a:off x="1329267" y="3627559"/>
            <a:ext cx="3073188" cy="769441"/>
          </a:xfrm>
          <a:prstGeom prst="rect">
            <a:avLst/>
          </a:prstGeom>
          <a:noFill/>
        </p:spPr>
        <p:txBody>
          <a:bodyPr wrap="square" rtlCol="0">
            <a:spAutoFit/>
          </a:bodyPr>
          <a:lstStyle/>
          <a:p>
            <a:pPr algn="ctr"/>
            <a:r>
              <a:rPr lang="en-US" sz="2200" dirty="0"/>
              <a:t>you just add the sign bit like a normal place.</a:t>
            </a:r>
          </a:p>
        </p:txBody>
      </p:sp>
      <p:sp>
        <p:nvSpPr>
          <p:cNvPr id="124" name="TextBox 123"/>
          <p:cNvSpPr txBox="1"/>
          <p:nvPr/>
        </p:nvSpPr>
        <p:spPr>
          <a:xfrm>
            <a:off x="1083522" y="4635985"/>
            <a:ext cx="3564678" cy="769441"/>
          </a:xfrm>
          <a:prstGeom prst="rect">
            <a:avLst/>
          </a:prstGeom>
          <a:noFill/>
        </p:spPr>
        <p:txBody>
          <a:bodyPr wrap="square" rtlCol="0">
            <a:spAutoFit/>
          </a:bodyPr>
          <a:lstStyle/>
          <a:p>
            <a:pPr algn="ctr"/>
            <a:r>
              <a:rPr lang="en-US" sz="2200" dirty="0"/>
              <a:t>we negated -8 and got -8. that’s… weird.</a:t>
            </a:r>
          </a:p>
        </p:txBody>
      </p:sp>
      <p:sp>
        <p:nvSpPr>
          <p:cNvPr id="4" name="Right Arrow 3"/>
          <p:cNvSpPr/>
          <p:nvPr/>
        </p:nvSpPr>
        <p:spPr>
          <a:xfrm>
            <a:off x="3898900" y="2626574"/>
            <a:ext cx="990600" cy="762000"/>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b="1" dirty="0"/>
              <a:t>FLIP</a:t>
            </a:r>
          </a:p>
        </p:txBody>
      </p:sp>
      <p:sp>
        <p:nvSpPr>
          <p:cNvPr id="125" name="Shape 140"/>
          <p:cNvSpPr txBox="1"/>
          <p:nvPr/>
        </p:nvSpPr>
        <p:spPr>
          <a:xfrm>
            <a:off x="5029200" y="2057085"/>
            <a:ext cx="613833" cy="502883"/>
          </a:xfrm>
          <a:prstGeom prst="rect">
            <a:avLst/>
          </a:prstGeom>
          <a:noFill/>
          <a:ln>
            <a:noFill/>
          </a:ln>
        </p:spPr>
        <p:txBody>
          <a:bodyPr lIns="91425" tIns="91425" rIns="91425" bIns="91425" anchor="t" anchorCtr="0">
            <a:noAutofit/>
          </a:bodyPr>
          <a:lstStyle/>
          <a:p>
            <a:pPr algn="r"/>
            <a:r>
              <a:rPr lang="en-US" sz="3600" i="1" dirty="0">
                <a:latin typeface="Consolas" charset="0"/>
                <a:ea typeface="Consolas" charset="0"/>
                <a:cs typeface="Consolas" charset="0"/>
                <a:sym typeface="Trebuchet MS"/>
              </a:rPr>
              <a:t>1</a:t>
            </a:r>
            <a:endParaRPr lang="en" sz="3600" i="1" dirty="0">
              <a:latin typeface="Consolas" charset="0"/>
              <a:ea typeface="Consolas" charset="0"/>
              <a:cs typeface="Consolas" charset="0"/>
              <a:sym typeface="Trebuchet MS"/>
            </a:endParaRPr>
          </a:p>
        </p:txBody>
      </p:sp>
      <p:sp>
        <p:nvSpPr>
          <p:cNvPr id="18" name="Shape 140">
            <a:extLst>
              <a:ext uri="{FF2B5EF4-FFF2-40B4-BE49-F238E27FC236}">
                <a16:creationId xmlns:a16="http://schemas.microsoft.com/office/drawing/2014/main" id="{B164118D-7350-8D4B-A7FA-5EFE911813AF}"/>
              </a:ext>
            </a:extLst>
          </p:cNvPr>
          <p:cNvSpPr txBox="1"/>
          <p:nvPr/>
        </p:nvSpPr>
        <p:spPr>
          <a:xfrm>
            <a:off x="5520813" y="2057085"/>
            <a:ext cx="613833" cy="502883"/>
          </a:xfrm>
          <a:prstGeom prst="rect">
            <a:avLst/>
          </a:prstGeom>
          <a:noFill/>
          <a:ln>
            <a:noFill/>
          </a:ln>
        </p:spPr>
        <p:txBody>
          <a:bodyPr lIns="91425" tIns="91425" rIns="91425" bIns="91425" anchor="t" anchorCtr="0">
            <a:noAutofit/>
          </a:bodyPr>
          <a:lstStyle/>
          <a:p>
            <a:pPr algn="r"/>
            <a:r>
              <a:rPr lang="en-US" sz="3600" i="1" dirty="0">
                <a:latin typeface="Consolas" charset="0"/>
                <a:ea typeface="Consolas" charset="0"/>
                <a:cs typeface="Consolas" charset="0"/>
                <a:sym typeface="Trebuchet MS"/>
              </a:rPr>
              <a:t>1</a:t>
            </a:r>
            <a:endParaRPr lang="en" sz="3600" i="1" dirty="0">
              <a:latin typeface="Consolas" charset="0"/>
              <a:ea typeface="Consolas" charset="0"/>
              <a:cs typeface="Consolas" charset="0"/>
              <a:sym typeface="Trebuchet MS"/>
            </a:endParaRPr>
          </a:p>
        </p:txBody>
      </p:sp>
      <p:sp>
        <p:nvSpPr>
          <p:cNvPr id="19" name="Shape 140">
            <a:extLst>
              <a:ext uri="{FF2B5EF4-FFF2-40B4-BE49-F238E27FC236}">
                <a16:creationId xmlns:a16="http://schemas.microsoft.com/office/drawing/2014/main" id="{812CBF77-66D5-6241-9891-F9B6755DE6D3}"/>
              </a:ext>
            </a:extLst>
          </p:cNvPr>
          <p:cNvSpPr txBox="1"/>
          <p:nvPr/>
        </p:nvSpPr>
        <p:spPr>
          <a:xfrm>
            <a:off x="6012426" y="2057085"/>
            <a:ext cx="613833" cy="502883"/>
          </a:xfrm>
          <a:prstGeom prst="rect">
            <a:avLst/>
          </a:prstGeom>
          <a:noFill/>
          <a:ln>
            <a:noFill/>
          </a:ln>
        </p:spPr>
        <p:txBody>
          <a:bodyPr lIns="91425" tIns="91425" rIns="91425" bIns="91425" anchor="t" anchorCtr="0">
            <a:noAutofit/>
          </a:bodyPr>
          <a:lstStyle/>
          <a:p>
            <a:pPr algn="r"/>
            <a:r>
              <a:rPr lang="en-US" sz="3600" i="1" dirty="0">
                <a:latin typeface="Consolas" charset="0"/>
                <a:ea typeface="Consolas" charset="0"/>
                <a:cs typeface="Consolas" charset="0"/>
                <a:sym typeface="Trebuchet MS"/>
              </a:rPr>
              <a:t>1</a:t>
            </a:r>
            <a:endParaRPr lang="en" sz="3600" i="1" dirty="0">
              <a:latin typeface="Consolas" charset="0"/>
              <a:ea typeface="Consolas" charset="0"/>
              <a:cs typeface="Consolas" charset="0"/>
              <a:sym typeface="Trebuchet MS"/>
            </a:endParaRPr>
          </a:p>
        </p:txBody>
      </p:sp>
      <p:sp>
        <p:nvSpPr>
          <p:cNvPr id="20" name="Shape 140">
            <a:extLst>
              <a:ext uri="{FF2B5EF4-FFF2-40B4-BE49-F238E27FC236}">
                <a16:creationId xmlns:a16="http://schemas.microsoft.com/office/drawing/2014/main" id="{FD5B5EB6-1052-B840-B992-58BBF24BD3BB}"/>
              </a:ext>
            </a:extLst>
          </p:cNvPr>
          <p:cNvSpPr txBox="1"/>
          <p:nvPr/>
        </p:nvSpPr>
        <p:spPr>
          <a:xfrm>
            <a:off x="6049327" y="4226774"/>
            <a:ext cx="685800" cy="1221526"/>
          </a:xfrm>
          <a:prstGeom prst="rect">
            <a:avLst/>
          </a:prstGeom>
          <a:noFill/>
          <a:ln>
            <a:noFill/>
          </a:ln>
        </p:spPr>
        <p:txBody>
          <a:bodyPr lIns="91425" tIns="91425" rIns="91425" bIns="91425" anchor="t" anchorCtr="0">
            <a:noAutofit/>
          </a:bodyPr>
          <a:lstStyle/>
          <a:p>
            <a:pPr algn="r"/>
            <a:r>
              <a:rPr lang="en-US" sz="7200" b="1" dirty="0">
                <a:latin typeface="Consolas" charset="0"/>
                <a:ea typeface="Consolas" charset="0"/>
                <a:cs typeface="Consolas" charset="0"/>
                <a:sym typeface="Trebuchet MS"/>
              </a:rPr>
              <a:t>0</a:t>
            </a:r>
            <a:endParaRPr lang="en" sz="7200" b="1" dirty="0">
              <a:latin typeface="Consolas" charset="0"/>
              <a:ea typeface="Consolas" charset="0"/>
              <a:cs typeface="Consolas" charset="0"/>
              <a:sym typeface="Trebuchet MS"/>
            </a:endParaRPr>
          </a:p>
        </p:txBody>
      </p:sp>
      <p:sp>
        <p:nvSpPr>
          <p:cNvPr id="21" name="Shape 140">
            <a:extLst>
              <a:ext uri="{FF2B5EF4-FFF2-40B4-BE49-F238E27FC236}">
                <a16:creationId xmlns:a16="http://schemas.microsoft.com/office/drawing/2014/main" id="{CB4E4E6B-4FEC-D74E-962C-A5D173B92B91}"/>
              </a:ext>
            </a:extLst>
          </p:cNvPr>
          <p:cNvSpPr txBox="1"/>
          <p:nvPr/>
        </p:nvSpPr>
        <p:spPr>
          <a:xfrm>
            <a:off x="5545454" y="4226774"/>
            <a:ext cx="685800" cy="1221526"/>
          </a:xfrm>
          <a:prstGeom prst="rect">
            <a:avLst/>
          </a:prstGeom>
          <a:noFill/>
          <a:ln>
            <a:noFill/>
          </a:ln>
        </p:spPr>
        <p:txBody>
          <a:bodyPr lIns="91425" tIns="91425" rIns="91425" bIns="91425" anchor="t" anchorCtr="0">
            <a:noAutofit/>
          </a:bodyPr>
          <a:lstStyle/>
          <a:p>
            <a:pPr algn="r"/>
            <a:r>
              <a:rPr lang="en-US" sz="7200" b="1" dirty="0">
                <a:latin typeface="Consolas" charset="0"/>
                <a:ea typeface="Consolas" charset="0"/>
                <a:cs typeface="Consolas" charset="0"/>
                <a:sym typeface="Trebuchet MS"/>
              </a:rPr>
              <a:t>0</a:t>
            </a:r>
            <a:endParaRPr lang="en" sz="7200" b="1" dirty="0">
              <a:latin typeface="Consolas" charset="0"/>
              <a:ea typeface="Consolas" charset="0"/>
              <a:cs typeface="Consolas" charset="0"/>
              <a:sym typeface="Trebuchet MS"/>
            </a:endParaRPr>
          </a:p>
        </p:txBody>
      </p:sp>
      <p:sp>
        <p:nvSpPr>
          <p:cNvPr id="22" name="Shape 140">
            <a:extLst>
              <a:ext uri="{FF2B5EF4-FFF2-40B4-BE49-F238E27FC236}">
                <a16:creationId xmlns:a16="http://schemas.microsoft.com/office/drawing/2014/main" id="{D56F53DA-C1C5-7845-BE20-F6CC11DC869E}"/>
              </a:ext>
            </a:extLst>
          </p:cNvPr>
          <p:cNvSpPr txBox="1"/>
          <p:nvPr/>
        </p:nvSpPr>
        <p:spPr>
          <a:xfrm>
            <a:off x="5045177" y="4226774"/>
            <a:ext cx="685800" cy="1221526"/>
          </a:xfrm>
          <a:prstGeom prst="rect">
            <a:avLst/>
          </a:prstGeom>
          <a:noFill/>
          <a:ln>
            <a:noFill/>
          </a:ln>
        </p:spPr>
        <p:txBody>
          <a:bodyPr lIns="91425" tIns="91425" rIns="91425" bIns="91425" anchor="t" anchorCtr="0">
            <a:noAutofit/>
          </a:bodyPr>
          <a:lstStyle/>
          <a:p>
            <a:pPr algn="r"/>
            <a:r>
              <a:rPr lang="en-US" sz="7200" b="1" dirty="0">
                <a:solidFill>
                  <a:srgbClr val="FF0000"/>
                </a:solidFill>
                <a:latin typeface="Consolas" charset="0"/>
                <a:ea typeface="Consolas" charset="0"/>
                <a:cs typeface="Consolas" charset="0"/>
                <a:sym typeface="Trebuchet MS"/>
              </a:rPr>
              <a:t>1</a:t>
            </a:r>
            <a:endParaRPr lang="en" sz="7200" b="1" dirty="0">
              <a:solidFill>
                <a:srgbClr val="FF0000"/>
              </a:solidFill>
              <a:latin typeface="Consolas" charset="0"/>
              <a:ea typeface="Consolas" charset="0"/>
              <a:cs typeface="Consolas" charset="0"/>
              <a:sym typeface="Trebuchet MS"/>
            </a:endParaRPr>
          </a:p>
        </p:txBody>
      </p:sp>
    </p:spTree>
    <p:extLst>
      <p:ext uri="{BB962C8B-B14F-4D97-AF65-F5344CB8AC3E}">
        <p14:creationId xmlns:p14="http://schemas.microsoft.com/office/powerpoint/2010/main" val="287972265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10"/>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11"/>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12"/>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9"/>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20"/>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8"/>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21"/>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125"/>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123"/>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22"/>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1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5"/>
      <p:bldP spid="84" grpId="0"/>
      <p:bldP spid="110" grpId="0"/>
      <p:bldP spid="111" grpId="0"/>
      <p:bldP spid="112" grpId="0"/>
      <p:bldP spid="123" grpId="0"/>
      <p:bldP spid="124" grpId="0"/>
      <p:bldP spid="4" grpId="0" animBg="1"/>
      <p:bldP spid="125" grpId="0"/>
      <p:bldP spid="18" grpId="0"/>
      <p:bldP spid="19" grpId="0"/>
      <p:bldP spid="20" grpId="0"/>
      <p:bldP spid="21" grpId="0"/>
      <p:bldP spid="2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837924-EB50-4E48-97BC-671DE9C4C79E}"/>
              </a:ext>
            </a:extLst>
          </p:cNvPr>
          <p:cNvSpPr>
            <a:spLocks noGrp="1"/>
          </p:cNvSpPr>
          <p:nvPr>
            <p:ph type="title"/>
          </p:nvPr>
        </p:nvSpPr>
        <p:spPr/>
        <p:txBody>
          <a:bodyPr/>
          <a:lstStyle/>
          <a:p>
            <a:r>
              <a:rPr lang="en-US" dirty="0"/>
              <a:t>The signed number tradeoff</a:t>
            </a:r>
          </a:p>
        </p:txBody>
      </p:sp>
      <p:sp>
        <p:nvSpPr>
          <p:cNvPr id="3" name="Content Placeholder 2">
            <a:extLst>
              <a:ext uri="{FF2B5EF4-FFF2-40B4-BE49-F238E27FC236}">
                <a16:creationId xmlns:a16="http://schemas.microsoft.com/office/drawing/2014/main" id="{087B731F-F6FB-4F4B-B6B0-56582D3769F6}"/>
              </a:ext>
            </a:extLst>
          </p:cNvPr>
          <p:cNvSpPr>
            <a:spLocks noGrp="1"/>
          </p:cNvSpPr>
          <p:nvPr>
            <p:ph idx="1"/>
          </p:nvPr>
        </p:nvSpPr>
        <p:spPr>
          <a:xfrm>
            <a:off x="152400" y="495302"/>
            <a:ext cx="8991600" cy="915476"/>
          </a:xfrm>
        </p:spPr>
        <p:txBody>
          <a:bodyPr/>
          <a:lstStyle/>
          <a:p>
            <a:r>
              <a:rPr lang="en-US" dirty="0"/>
              <a:t>if you have signed numbers, why would you </a:t>
            </a:r>
            <a:r>
              <a:rPr lang="en-US" i="1" dirty="0"/>
              <a:t>want</a:t>
            </a:r>
            <a:r>
              <a:rPr lang="en-US" dirty="0"/>
              <a:t> unsigned ones?</a:t>
            </a:r>
          </a:p>
          <a:p>
            <a:r>
              <a:rPr lang="en-US" dirty="0"/>
              <a:t>well, let’s look at the number lines for 4-bit unsigned and signed </a:t>
            </a:r>
            <a:r>
              <a:rPr lang="en-US" dirty="0" err="1"/>
              <a:t>ints</a:t>
            </a:r>
            <a:r>
              <a:rPr lang="en-US" dirty="0"/>
              <a:t>.</a:t>
            </a:r>
          </a:p>
        </p:txBody>
      </p:sp>
      <p:sp>
        <p:nvSpPr>
          <p:cNvPr id="4" name="Footer Placeholder 3">
            <a:extLst>
              <a:ext uri="{FF2B5EF4-FFF2-40B4-BE49-F238E27FC236}">
                <a16:creationId xmlns:a16="http://schemas.microsoft.com/office/drawing/2014/main" id="{199AB78A-3A9C-A54F-A488-252BF2D346F5}"/>
              </a:ext>
            </a:extLst>
          </p:cNvPr>
          <p:cNvSpPr>
            <a:spLocks noGrp="1"/>
          </p:cNvSpPr>
          <p:nvPr>
            <p:ph type="ftr" sz="quarter" idx="11"/>
          </p:nvPr>
        </p:nvSpPr>
        <p:spPr/>
        <p:txBody>
          <a:bodyPr/>
          <a:lstStyle/>
          <a:p>
            <a:r>
              <a:rPr lang="is-IS"/>
              <a:t>CS447</a:t>
            </a:r>
            <a:endParaRPr lang="en-US"/>
          </a:p>
        </p:txBody>
      </p:sp>
      <p:sp>
        <p:nvSpPr>
          <p:cNvPr id="5" name="Slide Number Placeholder 4">
            <a:extLst>
              <a:ext uri="{FF2B5EF4-FFF2-40B4-BE49-F238E27FC236}">
                <a16:creationId xmlns:a16="http://schemas.microsoft.com/office/drawing/2014/main" id="{00A733AC-CB3E-854F-8933-291EBDA759DF}"/>
              </a:ext>
            </a:extLst>
          </p:cNvPr>
          <p:cNvSpPr>
            <a:spLocks noGrp="1"/>
          </p:cNvSpPr>
          <p:nvPr>
            <p:ph type="sldNum" sz="quarter" idx="12"/>
          </p:nvPr>
        </p:nvSpPr>
        <p:spPr/>
        <p:txBody>
          <a:bodyPr/>
          <a:lstStyle/>
          <a:p>
            <a:fld id="{3552B95B-556F-44BD-91A5-D80C1B9E2BB3}" type="slidenum">
              <a:rPr lang="en-US" smtClean="0"/>
              <a:pPr/>
              <a:t>9</a:t>
            </a:fld>
            <a:endParaRPr lang="en-US"/>
          </a:p>
        </p:txBody>
      </p:sp>
      <p:grpSp>
        <p:nvGrpSpPr>
          <p:cNvPr id="31" name="Group 30">
            <a:extLst>
              <a:ext uri="{FF2B5EF4-FFF2-40B4-BE49-F238E27FC236}">
                <a16:creationId xmlns:a16="http://schemas.microsoft.com/office/drawing/2014/main" id="{314B1162-3AB5-4840-A4D3-B26AFB823BFC}"/>
              </a:ext>
            </a:extLst>
          </p:cNvPr>
          <p:cNvGrpSpPr/>
          <p:nvPr/>
        </p:nvGrpSpPr>
        <p:grpSpPr>
          <a:xfrm>
            <a:off x="409575" y="2543470"/>
            <a:ext cx="5514975" cy="466725"/>
            <a:chOff x="381000" y="2552700"/>
            <a:chExt cx="5572125" cy="466725"/>
          </a:xfrm>
        </p:grpSpPr>
        <p:cxnSp>
          <p:nvCxnSpPr>
            <p:cNvPr id="7" name="Straight Connector 6">
              <a:extLst>
                <a:ext uri="{FF2B5EF4-FFF2-40B4-BE49-F238E27FC236}">
                  <a16:creationId xmlns:a16="http://schemas.microsoft.com/office/drawing/2014/main" id="{A056BAA0-D3A3-3549-9911-FABE1217B406}"/>
                </a:ext>
              </a:extLst>
            </p:cNvPr>
            <p:cNvCxnSpPr>
              <a:cxnSpLocks/>
            </p:cNvCxnSpPr>
            <p:nvPr/>
          </p:nvCxnSpPr>
          <p:spPr>
            <a:xfrm>
              <a:off x="381000" y="2781300"/>
              <a:ext cx="28956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1952730B-F468-5A45-9A3A-37FC0977CC2F}"/>
                </a:ext>
              </a:extLst>
            </p:cNvPr>
            <p:cNvCxnSpPr>
              <a:cxnSpLocks/>
            </p:cNvCxnSpPr>
            <p:nvPr/>
          </p:nvCxnSpPr>
          <p:spPr>
            <a:xfrm>
              <a:off x="3276600" y="2781300"/>
              <a:ext cx="2667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73203BAC-2D2A-B845-BF9A-F9DC8D96910B}"/>
                </a:ext>
              </a:extLst>
            </p:cNvPr>
            <p:cNvCxnSpPr>
              <a:cxnSpLocks/>
            </p:cNvCxnSpPr>
            <p:nvPr/>
          </p:nvCxnSpPr>
          <p:spPr>
            <a:xfrm>
              <a:off x="381000" y="2781300"/>
              <a:ext cx="0" cy="2286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BE01B249-FE89-F04C-9373-DEAC2C8A3DA2}"/>
                </a:ext>
              </a:extLst>
            </p:cNvPr>
            <p:cNvCxnSpPr>
              <a:cxnSpLocks/>
            </p:cNvCxnSpPr>
            <p:nvPr/>
          </p:nvCxnSpPr>
          <p:spPr>
            <a:xfrm>
              <a:off x="5953125" y="2790825"/>
              <a:ext cx="0" cy="2286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65FAFDAA-798C-EE49-9A6F-9CAE968AC004}"/>
                </a:ext>
              </a:extLst>
            </p:cNvPr>
            <p:cNvCxnSpPr>
              <a:cxnSpLocks/>
            </p:cNvCxnSpPr>
            <p:nvPr/>
          </p:nvCxnSpPr>
          <p:spPr>
            <a:xfrm>
              <a:off x="3276600" y="2552700"/>
              <a:ext cx="0" cy="4572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2" name="Group 41">
            <a:extLst>
              <a:ext uri="{FF2B5EF4-FFF2-40B4-BE49-F238E27FC236}">
                <a16:creationId xmlns:a16="http://schemas.microsoft.com/office/drawing/2014/main" id="{E7F86A90-29D2-F045-A0B3-858C60409E5A}"/>
              </a:ext>
            </a:extLst>
          </p:cNvPr>
          <p:cNvGrpSpPr/>
          <p:nvPr/>
        </p:nvGrpSpPr>
        <p:grpSpPr>
          <a:xfrm>
            <a:off x="3276600" y="1485900"/>
            <a:ext cx="5486400" cy="457200"/>
            <a:chOff x="3276600" y="1485900"/>
            <a:chExt cx="5486400" cy="457200"/>
          </a:xfrm>
        </p:grpSpPr>
        <p:cxnSp>
          <p:nvCxnSpPr>
            <p:cNvPr id="19" name="Straight Connector 18">
              <a:extLst>
                <a:ext uri="{FF2B5EF4-FFF2-40B4-BE49-F238E27FC236}">
                  <a16:creationId xmlns:a16="http://schemas.microsoft.com/office/drawing/2014/main" id="{7877B2A2-C367-7946-AB5A-14A46170F542}"/>
                </a:ext>
              </a:extLst>
            </p:cNvPr>
            <p:cNvCxnSpPr/>
            <p:nvPr/>
          </p:nvCxnSpPr>
          <p:spPr>
            <a:xfrm>
              <a:off x="6019800" y="1714500"/>
              <a:ext cx="27432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45E1042B-B54E-CB49-B582-FB3CA5357BFD}"/>
                </a:ext>
              </a:extLst>
            </p:cNvPr>
            <p:cNvCxnSpPr/>
            <p:nvPr/>
          </p:nvCxnSpPr>
          <p:spPr>
            <a:xfrm>
              <a:off x="3276600" y="1714500"/>
              <a:ext cx="27432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9AFA80CC-59E7-4F46-AC93-A2999C2F2952}"/>
                </a:ext>
              </a:extLst>
            </p:cNvPr>
            <p:cNvCxnSpPr>
              <a:cxnSpLocks/>
            </p:cNvCxnSpPr>
            <p:nvPr/>
          </p:nvCxnSpPr>
          <p:spPr>
            <a:xfrm>
              <a:off x="8763000" y="1714500"/>
              <a:ext cx="0" cy="2286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B14C9B73-1680-1B44-8BED-4231BEB70DB5}"/>
                </a:ext>
              </a:extLst>
            </p:cNvPr>
            <p:cNvCxnSpPr>
              <a:cxnSpLocks/>
            </p:cNvCxnSpPr>
            <p:nvPr/>
          </p:nvCxnSpPr>
          <p:spPr>
            <a:xfrm>
              <a:off x="3276600" y="1485900"/>
              <a:ext cx="0" cy="4572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5" name="TextBox 24">
            <a:extLst>
              <a:ext uri="{FF2B5EF4-FFF2-40B4-BE49-F238E27FC236}">
                <a16:creationId xmlns:a16="http://schemas.microsoft.com/office/drawing/2014/main" id="{EC4F320F-478D-374E-8F2E-BFB0705AB2B5}"/>
              </a:ext>
            </a:extLst>
          </p:cNvPr>
          <p:cNvSpPr txBox="1"/>
          <p:nvPr/>
        </p:nvSpPr>
        <p:spPr>
          <a:xfrm>
            <a:off x="3111137" y="1900534"/>
            <a:ext cx="330926" cy="461665"/>
          </a:xfrm>
          <a:prstGeom prst="rect">
            <a:avLst/>
          </a:prstGeom>
          <a:noFill/>
        </p:spPr>
        <p:txBody>
          <a:bodyPr wrap="square" rtlCol="0">
            <a:spAutoFit/>
          </a:bodyPr>
          <a:lstStyle/>
          <a:p>
            <a:pPr algn="ctr"/>
            <a:r>
              <a:rPr lang="en-US" sz="2400" b="1" dirty="0">
                <a:latin typeface="Consolas" charset="0"/>
                <a:ea typeface="Consolas" charset="0"/>
                <a:cs typeface="Consolas" charset="0"/>
              </a:rPr>
              <a:t>0</a:t>
            </a:r>
          </a:p>
        </p:txBody>
      </p:sp>
      <p:sp>
        <p:nvSpPr>
          <p:cNvPr id="26" name="TextBox 25">
            <a:extLst>
              <a:ext uri="{FF2B5EF4-FFF2-40B4-BE49-F238E27FC236}">
                <a16:creationId xmlns:a16="http://schemas.microsoft.com/office/drawing/2014/main" id="{C110BC52-3B33-4945-BF0F-F9E6262BFD90}"/>
              </a:ext>
            </a:extLst>
          </p:cNvPr>
          <p:cNvSpPr txBox="1"/>
          <p:nvPr/>
        </p:nvSpPr>
        <p:spPr>
          <a:xfrm>
            <a:off x="8458200" y="1941397"/>
            <a:ext cx="609600" cy="461665"/>
          </a:xfrm>
          <a:prstGeom prst="rect">
            <a:avLst/>
          </a:prstGeom>
          <a:noFill/>
        </p:spPr>
        <p:txBody>
          <a:bodyPr wrap="square" rtlCol="0">
            <a:spAutoFit/>
          </a:bodyPr>
          <a:lstStyle/>
          <a:p>
            <a:pPr algn="ctr"/>
            <a:r>
              <a:rPr lang="en-US" sz="2400" b="1" dirty="0">
                <a:latin typeface="Consolas" charset="0"/>
                <a:ea typeface="Consolas" charset="0"/>
                <a:cs typeface="Consolas" charset="0"/>
              </a:rPr>
              <a:t>15</a:t>
            </a:r>
          </a:p>
        </p:txBody>
      </p:sp>
      <p:sp>
        <p:nvSpPr>
          <p:cNvPr id="27" name="TextBox 26">
            <a:extLst>
              <a:ext uri="{FF2B5EF4-FFF2-40B4-BE49-F238E27FC236}">
                <a16:creationId xmlns:a16="http://schemas.microsoft.com/office/drawing/2014/main" id="{44F123FD-09B6-8445-9B4F-D491B6E76BD3}"/>
              </a:ext>
            </a:extLst>
          </p:cNvPr>
          <p:cNvSpPr txBox="1"/>
          <p:nvPr/>
        </p:nvSpPr>
        <p:spPr>
          <a:xfrm>
            <a:off x="5638800" y="2976858"/>
            <a:ext cx="609600" cy="461665"/>
          </a:xfrm>
          <a:prstGeom prst="rect">
            <a:avLst/>
          </a:prstGeom>
          <a:noFill/>
        </p:spPr>
        <p:txBody>
          <a:bodyPr wrap="square" rtlCol="0">
            <a:spAutoFit/>
          </a:bodyPr>
          <a:lstStyle/>
          <a:p>
            <a:pPr algn="ctr"/>
            <a:r>
              <a:rPr lang="en-US" sz="2400" b="1" dirty="0">
                <a:solidFill>
                  <a:srgbClr val="FF0000"/>
                </a:solidFill>
                <a:latin typeface="Consolas" charset="0"/>
                <a:ea typeface="Consolas" charset="0"/>
                <a:cs typeface="Consolas" charset="0"/>
              </a:rPr>
              <a:t>+</a:t>
            </a:r>
            <a:r>
              <a:rPr lang="en-US" sz="2400" b="1" dirty="0">
                <a:latin typeface="Consolas" charset="0"/>
                <a:ea typeface="Consolas" charset="0"/>
                <a:cs typeface="Consolas" charset="0"/>
              </a:rPr>
              <a:t>7</a:t>
            </a:r>
          </a:p>
        </p:txBody>
      </p:sp>
      <p:sp>
        <p:nvSpPr>
          <p:cNvPr id="28" name="TextBox 27">
            <a:extLst>
              <a:ext uri="{FF2B5EF4-FFF2-40B4-BE49-F238E27FC236}">
                <a16:creationId xmlns:a16="http://schemas.microsoft.com/office/drawing/2014/main" id="{8BDBD613-272E-F241-96BB-B992B7D2CF9C}"/>
              </a:ext>
            </a:extLst>
          </p:cNvPr>
          <p:cNvSpPr txBox="1"/>
          <p:nvPr/>
        </p:nvSpPr>
        <p:spPr>
          <a:xfrm>
            <a:off x="35757" y="2976858"/>
            <a:ext cx="609600" cy="461665"/>
          </a:xfrm>
          <a:prstGeom prst="rect">
            <a:avLst/>
          </a:prstGeom>
          <a:noFill/>
        </p:spPr>
        <p:txBody>
          <a:bodyPr wrap="square" rtlCol="0">
            <a:spAutoFit/>
          </a:bodyPr>
          <a:lstStyle/>
          <a:p>
            <a:pPr algn="ctr"/>
            <a:r>
              <a:rPr lang="en-US" sz="2400" b="1" dirty="0">
                <a:solidFill>
                  <a:srgbClr val="FF0000"/>
                </a:solidFill>
                <a:latin typeface="Consolas" charset="0"/>
                <a:ea typeface="Consolas" charset="0"/>
                <a:cs typeface="Consolas" charset="0"/>
              </a:rPr>
              <a:t>-</a:t>
            </a:r>
            <a:r>
              <a:rPr lang="en-US" sz="2400" b="1" dirty="0">
                <a:latin typeface="Consolas" charset="0"/>
                <a:ea typeface="Consolas" charset="0"/>
                <a:cs typeface="Consolas" charset="0"/>
              </a:rPr>
              <a:t>8</a:t>
            </a:r>
          </a:p>
        </p:txBody>
      </p:sp>
      <p:sp>
        <p:nvSpPr>
          <p:cNvPr id="29" name="TextBox 28">
            <a:extLst>
              <a:ext uri="{FF2B5EF4-FFF2-40B4-BE49-F238E27FC236}">
                <a16:creationId xmlns:a16="http://schemas.microsoft.com/office/drawing/2014/main" id="{F7A79596-B279-4A4C-B1D8-90DA804B3C38}"/>
              </a:ext>
            </a:extLst>
          </p:cNvPr>
          <p:cNvSpPr txBox="1"/>
          <p:nvPr/>
        </p:nvSpPr>
        <p:spPr>
          <a:xfrm>
            <a:off x="3111137" y="2976858"/>
            <a:ext cx="330926" cy="461665"/>
          </a:xfrm>
          <a:prstGeom prst="rect">
            <a:avLst/>
          </a:prstGeom>
          <a:noFill/>
        </p:spPr>
        <p:txBody>
          <a:bodyPr wrap="square" rtlCol="0">
            <a:spAutoFit/>
          </a:bodyPr>
          <a:lstStyle/>
          <a:p>
            <a:pPr algn="ctr"/>
            <a:r>
              <a:rPr lang="en-US" sz="2400" b="1" dirty="0">
                <a:latin typeface="Consolas" charset="0"/>
                <a:ea typeface="Consolas" charset="0"/>
                <a:cs typeface="Consolas" charset="0"/>
              </a:rPr>
              <a:t>0</a:t>
            </a:r>
          </a:p>
        </p:txBody>
      </p:sp>
      <p:sp>
        <p:nvSpPr>
          <p:cNvPr id="33" name="TextBox 32">
            <a:extLst>
              <a:ext uri="{FF2B5EF4-FFF2-40B4-BE49-F238E27FC236}">
                <a16:creationId xmlns:a16="http://schemas.microsoft.com/office/drawing/2014/main" id="{B6EE4187-061E-3D4C-AEEF-A24C08C69862}"/>
              </a:ext>
            </a:extLst>
          </p:cNvPr>
          <p:cNvSpPr txBox="1"/>
          <p:nvPr/>
        </p:nvSpPr>
        <p:spPr>
          <a:xfrm>
            <a:off x="5610323" y="1941397"/>
            <a:ext cx="609600" cy="461665"/>
          </a:xfrm>
          <a:prstGeom prst="rect">
            <a:avLst/>
          </a:prstGeom>
          <a:noFill/>
        </p:spPr>
        <p:txBody>
          <a:bodyPr wrap="square" rtlCol="0">
            <a:spAutoFit/>
          </a:bodyPr>
          <a:lstStyle/>
          <a:p>
            <a:pPr algn="ctr"/>
            <a:r>
              <a:rPr lang="en-US" sz="2400" b="1" dirty="0">
                <a:latin typeface="Consolas" charset="0"/>
                <a:ea typeface="Consolas" charset="0"/>
                <a:cs typeface="Consolas" charset="0"/>
              </a:rPr>
              <a:t>7</a:t>
            </a:r>
          </a:p>
        </p:txBody>
      </p:sp>
      <p:sp>
        <p:nvSpPr>
          <p:cNvPr id="34" name="TextBox 33">
            <a:extLst>
              <a:ext uri="{FF2B5EF4-FFF2-40B4-BE49-F238E27FC236}">
                <a16:creationId xmlns:a16="http://schemas.microsoft.com/office/drawing/2014/main" id="{AA0E7C02-737A-1E4C-9BA1-14857B283B74}"/>
              </a:ext>
            </a:extLst>
          </p:cNvPr>
          <p:cNvSpPr txBox="1"/>
          <p:nvPr/>
        </p:nvSpPr>
        <p:spPr>
          <a:xfrm>
            <a:off x="5962748" y="1941397"/>
            <a:ext cx="609600" cy="461665"/>
          </a:xfrm>
          <a:prstGeom prst="rect">
            <a:avLst/>
          </a:prstGeom>
          <a:noFill/>
        </p:spPr>
        <p:txBody>
          <a:bodyPr wrap="square" rtlCol="0">
            <a:spAutoFit/>
          </a:bodyPr>
          <a:lstStyle/>
          <a:p>
            <a:pPr algn="ctr"/>
            <a:r>
              <a:rPr lang="en-US" sz="2400" b="1" dirty="0">
                <a:latin typeface="Consolas" charset="0"/>
                <a:ea typeface="Consolas" charset="0"/>
                <a:cs typeface="Consolas" charset="0"/>
              </a:rPr>
              <a:t>8</a:t>
            </a:r>
          </a:p>
        </p:txBody>
      </p:sp>
      <p:sp>
        <p:nvSpPr>
          <p:cNvPr id="35" name="TextBox 34">
            <a:extLst>
              <a:ext uri="{FF2B5EF4-FFF2-40B4-BE49-F238E27FC236}">
                <a16:creationId xmlns:a16="http://schemas.microsoft.com/office/drawing/2014/main" id="{D6A2E7FB-DF2F-914D-B05C-9E8170242B54}"/>
              </a:ext>
            </a:extLst>
          </p:cNvPr>
          <p:cNvSpPr txBox="1"/>
          <p:nvPr/>
        </p:nvSpPr>
        <p:spPr>
          <a:xfrm>
            <a:off x="4248247" y="1941397"/>
            <a:ext cx="913073" cy="461665"/>
          </a:xfrm>
          <a:prstGeom prst="rect">
            <a:avLst/>
          </a:prstGeom>
          <a:noFill/>
        </p:spPr>
        <p:txBody>
          <a:bodyPr wrap="square" rtlCol="0">
            <a:spAutoFit/>
          </a:bodyPr>
          <a:lstStyle/>
          <a:p>
            <a:pPr algn="ctr"/>
            <a:r>
              <a:rPr lang="en-US" sz="2400" b="1" dirty="0">
                <a:latin typeface="Consolas" charset="0"/>
                <a:ea typeface="Consolas" charset="0"/>
                <a:cs typeface="Consolas" charset="0"/>
              </a:rPr>
              <a:t>...</a:t>
            </a:r>
          </a:p>
        </p:txBody>
      </p:sp>
      <p:sp>
        <p:nvSpPr>
          <p:cNvPr id="36" name="TextBox 35">
            <a:extLst>
              <a:ext uri="{FF2B5EF4-FFF2-40B4-BE49-F238E27FC236}">
                <a16:creationId xmlns:a16="http://schemas.microsoft.com/office/drawing/2014/main" id="{24515481-C14C-9042-9F53-A1E9E0F8F814}"/>
              </a:ext>
            </a:extLst>
          </p:cNvPr>
          <p:cNvSpPr txBox="1"/>
          <p:nvPr/>
        </p:nvSpPr>
        <p:spPr>
          <a:xfrm>
            <a:off x="7010497" y="1941397"/>
            <a:ext cx="913073" cy="461665"/>
          </a:xfrm>
          <a:prstGeom prst="rect">
            <a:avLst/>
          </a:prstGeom>
          <a:noFill/>
        </p:spPr>
        <p:txBody>
          <a:bodyPr wrap="square" rtlCol="0">
            <a:spAutoFit/>
          </a:bodyPr>
          <a:lstStyle/>
          <a:p>
            <a:pPr algn="ctr"/>
            <a:r>
              <a:rPr lang="en-US" sz="2400" b="1" dirty="0">
                <a:latin typeface="Consolas" charset="0"/>
                <a:ea typeface="Consolas" charset="0"/>
                <a:cs typeface="Consolas" charset="0"/>
              </a:rPr>
              <a:t>...</a:t>
            </a:r>
          </a:p>
        </p:txBody>
      </p:sp>
      <p:sp>
        <p:nvSpPr>
          <p:cNvPr id="39" name="TextBox 38">
            <a:extLst>
              <a:ext uri="{FF2B5EF4-FFF2-40B4-BE49-F238E27FC236}">
                <a16:creationId xmlns:a16="http://schemas.microsoft.com/office/drawing/2014/main" id="{B6D1B1C3-6F99-6942-8060-EFFA80C3DEDF}"/>
              </a:ext>
            </a:extLst>
          </p:cNvPr>
          <p:cNvSpPr txBox="1"/>
          <p:nvPr/>
        </p:nvSpPr>
        <p:spPr>
          <a:xfrm>
            <a:off x="976839" y="3418342"/>
            <a:ext cx="7342722" cy="430887"/>
          </a:xfrm>
          <a:prstGeom prst="rect">
            <a:avLst/>
          </a:prstGeom>
          <a:noFill/>
        </p:spPr>
        <p:txBody>
          <a:bodyPr wrap="square" rtlCol="0">
            <a:spAutoFit/>
          </a:bodyPr>
          <a:lstStyle/>
          <a:p>
            <a:pPr algn="ctr"/>
            <a:r>
              <a:rPr lang="en-US" sz="2200" dirty="0"/>
              <a:t>there is the same </a:t>
            </a:r>
            <a:r>
              <a:rPr lang="en-US" sz="2200" i="1" dirty="0"/>
              <a:t>number of numbers</a:t>
            </a:r>
            <a:r>
              <a:rPr lang="en-US" sz="2200" dirty="0"/>
              <a:t> on both (2</a:t>
            </a:r>
            <a:r>
              <a:rPr lang="en-US" sz="2200" baseline="30000" dirty="0"/>
              <a:t>4</a:t>
            </a:r>
            <a:r>
              <a:rPr lang="en-US" sz="2200" dirty="0"/>
              <a:t> = 16).</a:t>
            </a:r>
          </a:p>
        </p:txBody>
      </p:sp>
      <p:sp>
        <p:nvSpPr>
          <p:cNvPr id="41" name="TextBox 40">
            <a:extLst>
              <a:ext uri="{FF2B5EF4-FFF2-40B4-BE49-F238E27FC236}">
                <a16:creationId xmlns:a16="http://schemas.microsoft.com/office/drawing/2014/main" id="{80C6B17F-8ACE-CA4A-A39F-4BDDC42D1AE9}"/>
              </a:ext>
            </a:extLst>
          </p:cNvPr>
          <p:cNvSpPr txBox="1"/>
          <p:nvPr/>
        </p:nvSpPr>
        <p:spPr>
          <a:xfrm>
            <a:off x="976839" y="3885242"/>
            <a:ext cx="7342722" cy="1107996"/>
          </a:xfrm>
          <a:prstGeom prst="rect">
            <a:avLst/>
          </a:prstGeom>
          <a:noFill/>
        </p:spPr>
        <p:txBody>
          <a:bodyPr wrap="square" rtlCol="0">
            <a:spAutoFit/>
          </a:bodyPr>
          <a:lstStyle/>
          <a:p>
            <a:pPr algn="ctr"/>
            <a:r>
              <a:rPr lang="en-US" sz="2200" dirty="0"/>
              <a:t>signed numbers present a </a:t>
            </a:r>
            <a:r>
              <a:rPr lang="en-US" sz="2200" b="1" dirty="0"/>
              <a:t>tradeoff. </a:t>
            </a:r>
            <a:r>
              <a:rPr lang="en-US" sz="2200" dirty="0"/>
              <a:t>you get to represent negative numbers… at the expense of losing </a:t>
            </a:r>
            <a:r>
              <a:rPr lang="en-US" sz="2200" b="1" dirty="0"/>
              <a:t>half the range </a:t>
            </a:r>
            <a:r>
              <a:rPr lang="en-US" sz="2200" dirty="0"/>
              <a:t>on the positive side of the number line!</a:t>
            </a:r>
          </a:p>
        </p:txBody>
      </p:sp>
    </p:spTree>
    <p:extLst>
      <p:ext uri="{BB962C8B-B14F-4D97-AF65-F5344CB8AC3E}">
        <p14:creationId xmlns:p14="http://schemas.microsoft.com/office/powerpoint/2010/main" val="171889423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4"/>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1"/>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8"/>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9"/>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7"/>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9"/>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4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26" grpId="0"/>
      <p:bldP spid="27" grpId="0"/>
      <p:bldP spid="28" grpId="0"/>
      <p:bldP spid="29" grpId="0"/>
      <p:bldP spid="33" grpId="0"/>
      <p:bldP spid="34" grpId="0"/>
      <p:bldP spid="35" grpId="0"/>
      <p:bldP spid="36" grpId="0"/>
      <p:bldP spid="39" grpId="0"/>
      <p:bldP spid="41" grpId="0"/>
    </p:bldLst>
  </p:timing>
</p:sld>
</file>

<file path=ppt/theme/theme1.xml><?xml version="1.0" encoding="utf-8"?>
<a:theme xmlns:a="http://schemas.openxmlformats.org/drawingml/2006/main" name="1_02 - C - Basics">
  <a:themeElements>
    <a:clrScheme name="Custom 2">
      <a:dk1>
        <a:srgbClr val="000000"/>
      </a:dk1>
      <a:lt1>
        <a:srgbClr val="FFFFFF"/>
      </a:lt1>
      <a:dk2>
        <a:srgbClr val="3B481E"/>
      </a:dk2>
      <a:lt2>
        <a:srgbClr val="FFFFFF"/>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2">
      <a:majorFont>
        <a:latin typeface="Segoe WP Semibold"/>
        <a:ea typeface=""/>
        <a:cs typeface=""/>
      </a:majorFont>
      <a:minorFont>
        <a:latin typeface="Segoe U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slides_fall_2017" id="{93D034CE-FEB5-4D4D-96F7-6B7F8A5EB99A}" vid="{194AE869-5029-ED49-81EA-C574BDDBE67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36431</TotalTime>
  <Words>3221</Words>
  <Application>Microsoft Macintosh PowerPoint</Application>
  <PresentationFormat>On-screen Show (16:10)</PresentationFormat>
  <Paragraphs>504</Paragraphs>
  <Slides>25</Slides>
  <Notes>18</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25</vt:i4>
      </vt:variant>
    </vt:vector>
  </HeadingPairs>
  <TitlesOfParts>
    <vt:vector size="34" baseType="lpstr">
      <vt:lpstr>Arial</vt:lpstr>
      <vt:lpstr>Calibri</vt:lpstr>
      <vt:lpstr>Consolas</vt:lpstr>
      <vt:lpstr>Courier New</vt:lpstr>
      <vt:lpstr>Segoe UI</vt:lpstr>
      <vt:lpstr>Segoe WP Semibold</vt:lpstr>
      <vt:lpstr>Trebuchet MS</vt:lpstr>
      <vt:lpstr>Wingdings</vt:lpstr>
      <vt:lpstr>1_02 - C - Basics</vt:lpstr>
      <vt:lpstr>Signed Integers, Extension, Truncation, and Addition</vt:lpstr>
      <vt:lpstr>Class announcements</vt:lpstr>
      <vt:lpstr>Signed Integers</vt:lpstr>
      <vt:lpstr>The basic idea</vt:lpstr>
      <vt:lpstr>Sign-magnitude? (this is not used for integers omg)</vt:lpstr>
      <vt:lpstr>Two's complement</vt:lpstr>
      <vt:lpstr>A weird number line</vt:lpstr>
      <vt:lpstr>A negative number with no positive counterpart</vt:lpstr>
      <vt:lpstr>The signed number tradeoff</vt:lpstr>
      <vt:lpstr>Range of unsigned vs. signed numbers</vt:lpstr>
      <vt:lpstr>Extension and Truncation</vt:lpstr>
      <vt:lpstr>Changing the number of bits</vt:lpstr>
      <vt:lpstr>Zero extension</vt:lpstr>
      <vt:lpstr>But that doesn’t work for signed numbers.</vt:lpstr>
      <vt:lpstr>Sign extension (animated)</vt:lpstr>
      <vt:lpstr>Truncation</vt:lpstr>
      <vt:lpstr>Truncation and modular arithmetic</vt:lpstr>
      <vt:lpstr>Integers aren’t on a line, they’re on a circle!</vt:lpstr>
      <vt:lpstr>Addition and subtraction</vt:lpstr>
      <vt:lpstr>Two's complement addition</vt:lpstr>
      <vt:lpstr>PowerPoint Presentation</vt:lpstr>
      <vt:lpstr>It's up to you!</vt:lpstr>
      <vt:lpstr>Subtraction</vt:lpstr>
      <vt:lpstr>What is two’s complement doing, anyway?</vt:lpstr>
      <vt:lpstr>Comparison with subtraction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Computer Organization and Assembly!</dc:title>
  <dc:creator>Billingsley, Jarrett F</dc:creator>
  <cp:lastModifiedBy>Billingsley, Jarrett F</cp:lastModifiedBy>
  <cp:revision>465</cp:revision>
  <cp:lastPrinted>2017-09-07T03:08:04Z</cp:lastPrinted>
  <dcterms:created xsi:type="dcterms:W3CDTF">2017-08-16T23:52:35Z</dcterms:created>
  <dcterms:modified xsi:type="dcterms:W3CDTF">2024-09-04T15:26:25Z</dcterms:modified>
</cp:coreProperties>
</file>