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27"/>
  </p:notesMasterIdLst>
  <p:sldIdLst>
    <p:sldId id="256" r:id="rId2"/>
    <p:sldId id="509" r:id="rId3"/>
    <p:sldId id="533" r:id="rId4"/>
    <p:sldId id="534" r:id="rId5"/>
    <p:sldId id="535" r:id="rId6"/>
    <p:sldId id="536" r:id="rId7"/>
    <p:sldId id="537" r:id="rId8"/>
    <p:sldId id="538" r:id="rId9"/>
    <p:sldId id="539" r:id="rId10"/>
    <p:sldId id="540" r:id="rId11"/>
    <p:sldId id="541" r:id="rId12"/>
    <p:sldId id="622" r:id="rId13"/>
    <p:sldId id="510" r:id="rId14"/>
    <p:sldId id="512" r:id="rId15"/>
    <p:sldId id="511" r:id="rId16"/>
    <p:sldId id="514" r:id="rId17"/>
    <p:sldId id="515" r:id="rId18"/>
    <p:sldId id="544" r:id="rId19"/>
    <p:sldId id="518" r:id="rId20"/>
    <p:sldId id="596" r:id="rId21"/>
    <p:sldId id="624" r:id="rId22"/>
    <p:sldId id="625" r:id="rId23"/>
    <p:sldId id="615" r:id="rId24"/>
    <p:sldId id="623" r:id="rId25"/>
    <p:sldId id="626" r:id="rId26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200"/>
    <a:srgbClr val="CE4143"/>
    <a:srgbClr val="D97577"/>
    <a:srgbClr val="E1B7BB"/>
    <a:srgbClr val="D4DCE8"/>
    <a:srgbClr val="BBD5E8"/>
    <a:srgbClr val="9BC2DD"/>
    <a:srgbClr val="78AAD1"/>
    <a:srgbClr val="5997C7"/>
    <a:srgbClr val="7C2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5" autoAdjust="0"/>
    <p:restoredTop sz="90000" autoAdjust="0"/>
  </p:normalViewPr>
  <p:slideViewPr>
    <p:cSldViewPr>
      <p:cViewPr varScale="1">
        <p:scale>
          <a:sx n="133" d="100"/>
          <a:sy n="133" d="100"/>
        </p:scale>
        <p:origin x="1240" y="176"/>
      </p:cViewPr>
      <p:guideLst>
        <p:guide orient="horz" pos="1800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93253-51AE-4C40-AB6B-AA3A7DF4D210}" type="datetimeFigureOut">
              <a:rPr lang="en-US" smtClean="0"/>
              <a:pPr/>
              <a:t>5/12/24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29AB-B77D-48AE-AA10-D1BD2B4D0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0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we number bits from 0 at the LSB upwards to the left, since those are the powers of the place.</a:t>
            </a:r>
          </a:p>
          <a:p>
            <a:pPr marL="528066" marR="0" lvl="2" indent="-17145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some old diagrams go the other direction, but that’s just silly and hasn’t been done in decades.</a:t>
            </a:r>
            <a:endParaRPr lang="en-US" dirty="0"/>
          </a:p>
          <a:p>
            <a:pPr marL="171450" marR="0" lvl="1" indent="-17145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a byte is usually the smallest</a:t>
            </a:r>
            <a:r>
              <a:rPr lang="en-US" baseline="0" dirty="0"/>
              <a:t> unit of measurement. </a:t>
            </a:r>
            <a:r>
              <a:rPr lang="en-US" baseline="0" dirty="0" err="1"/>
              <a:t>nybbles</a:t>
            </a:r>
            <a:r>
              <a:rPr lang="en-US" baseline="0" dirty="0"/>
              <a:t> and bits are just parts of bytes.</a:t>
            </a:r>
          </a:p>
          <a:p>
            <a:pPr marL="171450" marR="0" lvl="1" indent="-17145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note: in </a:t>
            </a:r>
            <a:r>
              <a:rPr lang="en-US" i="1" baseline="0" dirty="0"/>
              <a:t>some contexts, </a:t>
            </a:r>
            <a:r>
              <a:rPr lang="en-US" i="0" baseline="0" dirty="0"/>
              <a:t>“word” has a non-standard meaning, typically “a 16-bit number.” this is mostly a historical quirk of x86 and Windows and is super confusing and man are computer scientists bad at naming things and being consistent with those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71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it’s much easier to distinguish between one of two possibilities than, say, one of ten possibilities. that’s really the fundamental reason binary circuits are easier to make/run faster than base-10 circuits.</a:t>
            </a:r>
          </a:p>
          <a:p>
            <a:pPr marL="171450" indent="-171450">
              <a:buFontTx/>
              <a:buChar char="-"/>
            </a:pPr>
            <a:r>
              <a:rPr lang="en-US" dirty="0"/>
              <a:t>we sure tried making base-10 computers, for many years, in mechanical, electromechanical, and electronic forms. but ultimately the speed and implementation simplicity of binary won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20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the</a:t>
            </a:r>
            <a:r>
              <a:rPr lang="en-US" baseline="0" dirty="0"/>
              <a:t> "arbitrary look" of decimal is </a:t>
            </a:r>
            <a:r>
              <a:rPr lang="en" dirty="0"/>
              <a:t>because 10 is not a power of 2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there's that factor of 5 in there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- in C, C++, Java, I think C# and many others, a numeric literal that starts with 0 is in octal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it was useful on 9-, 12-, 18-, and 36-bit machines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but those haven't existed in decades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- DNA uses base 4 with a word size of 3 digits! </a:t>
            </a:r>
            <a:r>
              <a:rPr lang="en-US" baseline="0" dirty="0" err="1"/>
              <a:t>tho</a:t>
            </a:r>
            <a:r>
              <a:rPr lang="en-US" baseline="0" dirty="0"/>
              <a:t> we write the digits as "ACGT"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each "codon" (word) of 3 digits represents one amino acid in a protein chain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- 64 codons map to ~22 amino acids, for some redundancy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start and stop codons exist too </a:t>
            </a:r>
            <a:r>
              <a:rPr lang="mr-IN" baseline="0" dirty="0"/>
              <a:t>–</a:t>
            </a:r>
            <a:r>
              <a:rPr lang="en-US" baseline="0" dirty="0"/>
              <a:t> and likely all sorts of other things, like control flow (decision making)</a:t>
            </a:r>
          </a:p>
        </p:txBody>
      </p:sp>
    </p:spTree>
    <p:extLst>
      <p:ext uri="{BB962C8B-B14F-4D97-AF65-F5344CB8AC3E}">
        <p14:creationId xmlns:p14="http://schemas.microsoft.com/office/powerpoint/2010/main" val="1971866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 there are 16 digit symbols (0-9, and then A-F)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/>
              <a:t>-</a:t>
            </a:r>
            <a:r>
              <a:rPr lang="en-US" baseline="0" dirty="0"/>
              <a:t> places are 16^0, 16^1, </a:t>
            </a:r>
            <a:r>
              <a:rPr lang="en-US" baseline="0" dirty="0" err="1"/>
              <a:t>etc</a:t>
            </a:r>
            <a:r>
              <a:rPr lang="en-US" baseline="0" dirty="0"/>
              <a:t> (1, 16, 256, 4096 </a:t>
            </a:r>
            <a:r>
              <a:rPr lang="mr-IN" baseline="0" dirty="0"/>
              <a:t>–</a:t>
            </a:r>
            <a:r>
              <a:rPr lang="en-US" baseline="0" dirty="0"/>
              <a:t> interestingly all end in 6 in decimal)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- 4 hex digits = 16^4 numbers = 65536 numbers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- biggest is 65535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1345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- ACE are even, BDF are odd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- you can </a:t>
            </a:r>
            <a:r>
              <a:rPr lang="en-US" dirty="0" err="1"/>
              <a:t>kiiiiinda</a:t>
            </a:r>
            <a:r>
              <a:rPr lang="en-US" dirty="0"/>
              <a:t> do bytes in your head (2-digit</a:t>
            </a:r>
            <a:r>
              <a:rPr lang="en-US" baseline="0" dirty="0"/>
              <a:t> hex numbers) since that only needs one multiplication by 16 but still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242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- 32 bits = 8 hex digits</a:t>
            </a:r>
          </a:p>
          <a:p>
            <a:pPr marL="0" marR="0" lvl="1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- 5 hex digits = 20 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99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baseline="0" dirty="0"/>
              <a:t> 4 bits = 1 hex digit = 4 bits, so all you need is this table to translate between </a:t>
            </a:r>
            <a:r>
              <a:rPr lang="en-US" baseline="0" dirty="0" err="1"/>
              <a:t>em</a:t>
            </a:r>
            <a:endParaRPr lang="en-US" dirty="0"/>
          </a:p>
          <a:p>
            <a:r>
              <a:rPr lang="en-US" dirty="0"/>
              <a:t>- it's easy to recover the table if you forgot it:</a:t>
            </a:r>
            <a:r>
              <a:rPr lang="en-US" baseline="0" dirty="0"/>
              <a:t> count in binary up to 15 and write the hex digits next to </a:t>
            </a:r>
            <a:r>
              <a:rPr lang="en-US" baseline="0" dirty="0" err="1"/>
              <a:t>em</a:t>
            </a:r>
            <a:endParaRPr lang="en-US" baseline="0" dirty="0"/>
          </a:p>
          <a:p>
            <a:r>
              <a:rPr lang="en-US" baseline="0" dirty="0"/>
              <a:t>	- I </a:t>
            </a:r>
            <a:r>
              <a:rPr lang="en-US" baseline="0" dirty="0" err="1"/>
              <a:t>kinda</a:t>
            </a:r>
            <a:r>
              <a:rPr lang="en-US" baseline="0" dirty="0"/>
              <a:t> remembered A=1010, and then counted up from there to remember lol</a:t>
            </a:r>
          </a:p>
          <a:p>
            <a:r>
              <a:rPr lang="en-US" baseline="0" dirty="0"/>
              <a:t>- since this is 6 hex digits, how many BYTES is it?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34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if you can't remember</a:t>
            </a:r>
            <a:r>
              <a:rPr lang="en-US" baseline="0" dirty="0"/>
              <a:t> a power of two</a:t>
            </a:r>
            <a:r>
              <a:rPr lang="en-US" dirty="0"/>
              <a:t>, add the previous one to itself!</a:t>
            </a:r>
          </a:p>
          <a:p>
            <a:pPr marL="0" marR="0" lvl="1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</a:t>
            </a:r>
            <a:r>
              <a:rPr lang="en-US" baseline="0" dirty="0"/>
              <a:t> notice the hex versions are nice round numbers with a repeating pattern</a:t>
            </a:r>
          </a:p>
          <a:p>
            <a:pPr marL="0" marR="0" lvl="1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if you see numbers like this, you can visualize them as a 1 with 0s after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41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91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*…unfortunately there are </a:t>
            </a:r>
            <a:r>
              <a:rPr lang="en-US" i="1" dirty="0"/>
              <a:t>two</a:t>
            </a:r>
            <a:r>
              <a:rPr lang="en-US" dirty="0"/>
              <a:t> definitions of the Naturals, one which includes 0 and one which doesn’t, but go complain to mathematicians about that. “the set of naturals including 0” can be written ℕ</a:t>
            </a:r>
            <a:r>
              <a:rPr lang="en-US" baseline="-25000" dirty="0"/>
              <a:t>0</a:t>
            </a:r>
            <a:r>
              <a:rPr lang="en-US" dirty="0"/>
              <a:t> or ℕ</a:t>
            </a:r>
            <a:r>
              <a:rPr lang="en-US" baseline="30000" dirty="0"/>
              <a:t>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55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36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they are</a:t>
            </a:r>
            <a:r>
              <a:rPr lang="en-US" baseline="0" dirty="0"/>
              <a:t> 174 + 44 = 218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593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go back to your CS 0007/0401 book and look probably in the first chapter – it details the sizes and ranges of the integer types.</a:t>
            </a:r>
          </a:p>
          <a:p>
            <a:pPr marL="528066" lvl="1" indent="-171450">
              <a:buFontTx/>
              <a:buChar char="-"/>
            </a:pPr>
            <a:r>
              <a:rPr lang="en-US" dirty="0"/>
              <a:t>and now you know why the ranges seem so arbitrarily chosen. it’s because they’re derived from base 2, not base 10!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49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sz="1000" dirty="0">
                <a:ea typeface="Consolas" charset="0"/>
                <a:cs typeface="Consolas" charset="0"/>
              </a:rPr>
              <a:t>1111</a:t>
            </a:r>
            <a:r>
              <a:rPr lang="en-US" sz="1000" baseline="-25000" dirty="0">
                <a:ea typeface="Consolas" charset="0"/>
                <a:cs typeface="Consolas" charset="0"/>
              </a:rPr>
              <a:t>2</a:t>
            </a:r>
            <a:r>
              <a:rPr lang="en-US" sz="1000" dirty="0">
                <a:ea typeface="Consolas" charset="0"/>
                <a:cs typeface="Consolas" charset="0"/>
              </a:rPr>
              <a:t> + 0001</a:t>
            </a:r>
            <a:r>
              <a:rPr lang="en-US" sz="1000" baseline="-25000" dirty="0">
                <a:ea typeface="Consolas" charset="0"/>
                <a:cs typeface="Consolas" charset="0"/>
              </a:rPr>
              <a:t>2</a:t>
            </a:r>
            <a:r>
              <a:rPr lang="en-US" sz="1000" baseline="0" dirty="0">
                <a:ea typeface="Consolas" charset="0"/>
                <a:cs typeface="Consolas" charset="0"/>
              </a:rPr>
              <a:t> = 10000</a:t>
            </a:r>
            <a:r>
              <a:rPr lang="en-US" sz="1000" baseline="-25000" dirty="0">
                <a:ea typeface="Consolas" charset="0"/>
                <a:cs typeface="Consolas" charset="0"/>
              </a:rPr>
              <a:t>2</a:t>
            </a:r>
            <a:r>
              <a:rPr lang="en-US" sz="1000" baseline="0" dirty="0">
                <a:ea typeface="Consolas" charset="0"/>
                <a:cs typeface="Consolas" charset="0"/>
              </a:rPr>
              <a:t>, but that’s </a:t>
            </a:r>
            <a:r>
              <a:rPr lang="en-US" sz="1000" i="1" baseline="0" dirty="0">
                <a:ea typeface="Consolas" charset="0"/>
                <a:cs typeface="Consolas" charset="0"/>
              </a:rPr>
              <a:t>5 bits, not 4.</a:t>
            </a:r>
            <a:r>
              <a:rPr lang="en-US" sz="1000" baseline="0" dirty="0">
                <a:ea typeface="Consolas" charset="0"/>
                <a:cs typeface="Consolas" charset="0"/>
              </a:rPr>
              <a:t> what we do in this situation is something we’ll touch on next time, and get into more detail later in the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8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3293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 smallest</a:t>
            </a:r>
            <a:r>
              <a:rPr lang="en-US" baseline="0" dirty="0"/>
              <a:t> is 0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- biggest is 9,999</a:t>
            </a:r>
          </a:p>
        </p:txBody>
      </p:sp>
    </p:spTree>
    <p:extLst>
      <p:ext uri="{BB962C8B-B14F-4D97-AF65-F5344CB8AC3E}">
        <p14:creationId xmlns:p14="http://schemas.microsoft.com/office/powerpoint/2010/main" val="594707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 you can</a:t>
            </a:r>
            <a:r>
              <a:rPr lang="en-US" baseline="0" dirty="0"/>
              <a:t> have irrational bases! sure! why not!!!!!!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7484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 base 2</a:t>
            </a:r>
            <a:r>
              <a:rPr lang="en-US" baseline="0" dirty="0"/>
              <a:t> has 2 digit symbols (0, 1)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- places are worth 2^0, 2^1, 2^2</a:t>
            </a:r>
            <a:r>
              <a:rPr lang="mr-IN" baseline="0" dirty="0"/>
              <a:t>…</a:t>
            </a:r>
            <a:r>
              <a:rPr lang="en-US" baseline="0" dirty="0"/>
              <a:t> = 1, 2, 4, 8, 16</a:t>
            </a:r>
            <a:r>
              <a:rPr lang="mr-IN" baseline="0" dirty="0"/>
              <a:t>…</a:t>
            </a:r>
            <a:endParaRPr lang="en-US" baseline="0" dirty="0"/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- with 5 bits: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	- 2^5 (32) numbers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	- max is 2^5-1 = 31</a:t>
            </a:r>
          </a:p>
        </p:txBody>
      </p:sp>
    </p:spTree>
    <p:extLst>
      <p:ext uri="{BB962C8B-B14F-4D97-AF65-F5344CB8AC3E}">
        <p14:creationId xmlns:p14="http://schemas.microsoft.com/office/powerpoint/2010/main" val="1015732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en-US" dirty="0"/>
              <a:t>MSB and LSB are most/least significant bit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en-US" dirty="0"/>
              <a:t>the space between the two groups of 4 bits is just for readability, like how we put commas in decimal numbers (1,234).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- you </a:t>
            </a:r>
            <a:r>
              <a:rPr lang="en-US" dirty="0" err="1"/>
              <a:t>gotta</a:t>
            </a:r>
            <a:r>
              <a:rPr lang="en-US" dirty="0"/>
              <a:t> know these powers of 2! YOU GOTTA!</a:t>
            </a:r>
          </a:p>
        </p:txBody>
      </p:sp>
    </p:spTree>
    <p:extLst>
      <p:ext uri="{BB962C8B-B14F-4D97-AF65-F5344CB8AC3E}">
        <p14:creationId xmlns:p14="http://schemas.microsoft.com/office/powerpoint/2010/main" val="1161236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</a:t>
            </a:r>
            <a:r>
              <a:rPr lang="en-US" baseline="0" dirty="0"/>
              <a:t> </a:t>
            </a:r>
            <a:r>
              <a:rPr lang="en-US" baseline="0" dirty="0" err="1"/>
              <a:t>doooooes</a:t>
            </a:r>
            <a:r>
              <a:rPr lang="en-US" baseline="0" dirty="0"/>
              <a:t> this process remind you of anything? ;O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	- maybe long division?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5293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-</a:t>
            </a:r>
            <a:r>
              <a:rPr lang="en-US" baseline="0" dirty="0"/>
              <a:t> see how binary makes this so simple: it reduces this "division" problem to a sequence of yes/no questions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/>
              <a:t>- having only 0 and 1 makes a lot of things simpler</a:t>
            </a:r>
            <a:r>
              <a:rPr lang="mr-IN" baseline="0" dirty="0"/>
              <a:t>…</a:t>
            </a:r>
            <a:r>
              <a:rPr lang="en-US" baseline="0" dirty="0"/>
              <a:t> think about how simple binary multiplication would be!</a:t>
            </a:r>
          </a:p>
        </p:txBody>
      </p:sp>
    </p:spTree>
    <p:extLst>
      <p:ext uri="{BB962C8B-B14F-4D97-AF65-F5344CB8AC3E}">
        <p14:creationId xmlns:p14="http://schemas.microsoft.com/office/powerpoint/2010/main" val="13296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77645"/>
            <a:ext cx="7772400" cy="146050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 (no ani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600700"/>
            <a:ext cx="9144000" cy="114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95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95301"/>
            <a:ext cx="8991600" cy="4801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296960"/>
            <a:ext cx="12192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5296960"/>
            <a:ext cx="685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hf hdr="0" dt="0"/>
  <p:txStyles>
    <p:titleStyle>
      <a:lvl1pPr algn="l" defTabSz="82296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GulimChe" pitchFamily="49" charset="-127"/>
          <a:cs typeface="MoolBoran" pitchFamily="34" charset="0"/>
        </a:defRPr>
      </a:lvl1pPr>
    </p:titleStyle>
    <p:bodyStyle>
      <a:lvl1pPr marL="204312" indent="-204312" algn="l" defTabSz="822960" rtl="0" eaLnBrk="1" latinLnBrk="0" hangingPunct="1">
        <a:spcBef>
          <a:spcPts val="0"/>
        </a:spcBef>
        <a:buSzPct val="15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5767" indent="-207170" algn="l" defTabSz="822960" rtl="0" eaLnBrk="1" latinLnBrk="0" hangingPunct="1">
        <a:spcBef>
          <a:spcPts val="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078" indent="-205740" algn="l" defTabSz="822960" rtl="0" eaLnBrk="1" latinLnBrk="0" hangingPunct="1">
        <a:spcBef>
          <a:spcPts val="0"/>
        </a:spcBef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21532" indent="-205740" algn="l" defTabSz="822960" rtl="0" eaLnBrk="1" latinLnBrk="0" hangingPunct="1">
        <a:spcBef>
          <a:spcPts val="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205740" algn="l" defTabSz="822960" rtl="0" eaLnBrk="1" latinLnBrk="0" hangingPunct="1">
        <a:spcBef>
          <a:spcPts val="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8077200" cy="1225021"/>
          </a:xfrm>
        </p:spPr>
        <p:txBody>
          <a:bodyPr/>
          <a:lstStyle/>
          <a:p>
            <a:r>
              <a:rPr lang="en-US" dirty="0">
                <a:latin typeface="+mj-lt"/>
              </a:rPr>
              <a:t>Numerical Representation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and Unsigned Integers</a:t>
            </a:r>
            <a:endParaRPr lang="en-US" sz="24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0447</a:t>
            </a:r>
          </a:p>
          <a:p>
            <a:r>
              <a:rPr lang="en-US" dirty="0"/>
              <a:t>Jarrett Billingsley</a:t>
            </a:r>
          </a:p>
        </p:txBody>
      </p:sp>
    </p:spTree>
    <p:extLst>
      <p:ext uri="{BB962C8B-B14F-4D97-AF65-F5344CB8AC3E}">
        <p14:creationId xmlns:p14="http://schemas.microsoft.com/office/powerpoint/2010/main" val="36120865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Converting decimal to binary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" dirty="0" err="1"/>
              <a:t>ou</a:t>
            </a:r>
            <a:r>
              <a:rPr lang="en" dirty="0"/>
              <a:t> want to convert the number 83</a:t>
            </a:r>
            <a:r>
              <a:rPr lang="en" baseline="-25000" dirty="0"/>
              <a:t>10</a:t>
            </a:r>
            <a:r>
              <a:rPr lang="en" dirty="0"/>
              <a:t> to binary. 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/>
          </a:p>
        </p:txBody>
      </p:sp>
      <p:sp>
        <p:nvSpPr>
          <p:cNvPr id="217" name="Shape 217"/>
          <p:cNvSpPr txBox="1">
            <a:spLocks noGrp="1"/>
          </p:cNvSpPr>
          <p:nvPr>
            <p:ph type="body" idx="4294967295"/>
          </p:nvPr>
        </p:nvSpPr>
        <p:spPr>
          <a:xfrm>
            <a:off x="0" y="2724150"/>
            <a:ext cx="8969375" cy="238098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457200" indent="-228600"/>
            <a:r>
              <a:rPr lang="en-US" dirty="0"/>
              <a:t>f</a:t>
            </a:r>
            <a:r>
              <a:rPr lang="en" dirty="0"/>
              <a:t>or each place from </a:t>
            </a:r>
            <a:r>
              <a:rPr lang="en" b="1" dirty="0"/>
              <a:t>MSB</a:t>
            </a:r>
            <a:r>
              <a:rPr lang="en" dirty="0"/>
              <a:t>:</a:t>
            </a:r>
            <a:endParaRPr lang="en-US" dirty="0"/>
          </a:p>
          <a:p>
            <a:pPr marL="668655" lvl="1" indent="-228600"/>
            <a:r>
              <a:rPr lang="en-US" dirty="0"/>
              <a:t>i</a:t>
            </a:r>
            <a:r>
              <a:rPr lang="en" dirty="0"/>
              <a:t>f place</a:t>
            </a:r>
            <a:r>
              <a:rPr lang="en-US" dirty="0"/>
              <a:t> value</a:t>
            </a:r>
            <a:r>
              <a:rPr lang="en" dirty="0"/>
              <a:t> ≤ remainder:</a:t>
            </a:r>
          </a:p>
          <a:p>
            <a:pPr marL="1118711" lvl="2" indent="-228600"/>
            <a:r>
              <a:rPr lang="en" dirty="0"/>
              <a:t>digit = 1</a:t>
            </a:r>
          </a:p>
          <a:p>
            <a:pPr marL="1118711" lvl="2" indent="-228600"/>
            <a:r>
              <a:rPr lang="en" dirty="0"/>
              <a:t>remainder = remainder - place</a:t>
            </a:r>
          </a:p>
          <a:p>
            <a:pPr marL="668655" lvl="1" indent="-228600"/>
            <a:r>
              <a:rPr lang="en-US" dirty="0"/>
              <a:t>e</a:t>
            </a:r>
            <a:r>
              <a:rPr lang="en" dirty="0" err="1"/>
              <a:t>lse</a:t>
            </a:r>
            <a:r>
              <a:rPr lang="en" dirty="0"/>
              <a:t>, digit = 0.</a:t>
            </a:r>
          </a:p>
          <a:p>
            <a:pPr marL="457200" indent="-228600"/>
            <a:r>
              <a:rPr lang="en" dirty="0"/>
              <a:t>it's like long division!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11377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 dirty="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0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19573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27769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0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35965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 dirty="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44161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0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19615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- 64 =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52357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0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60553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6874950" y="1424600"/>
            <a:ext cx="819600" cy="154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>
                <a:solidFill>
                  <a:srgbClr val="FF0000"/>
                </a:solidFill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1538165" y="1287350"/>
            <a:ext cx="819599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83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23577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19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27811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- 0 =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6007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- 16 =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44203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- 0 =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31773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19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52399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- 0 =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60595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- 2 =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39969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3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48165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3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56361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3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64557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1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6879164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- 1 =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275364" y="1287350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2200">
                <a:ea typeface="Trebuchet MS"/>
                <a:cs typeface="Trebuchet MS"/>
                <a:sym typeface="Trebuchet MS"/>
              </a:rPr>
              <a:t>0</a:t>
            </a:r>
          </a:p>
        </p:txBody>
      </p:sp>
      <p:grpSp>
        <p:nvGrpSpPr>
          <p:cNvPr id="219" name="Shape 219"/>
          <p:cNvGrpSpPr/>
          <p:nvPr/>
        </p:nvGrpSpPr>
        <p:grpSpPr>
          <a:xfrm>
            <a:off x="85650" y="769550"/>
            <a:ext cx="7608900" cy="1090500"/>
            <a:chOff x="85650" y="1296600"/>
            <a:chExt cx="7608900" cy="1090500"/>
          </a:xfrm>
        </p:grpSpPr>
        <p:sp>
          <p:nvSpPr>
            <p:cNvPr id="220" name="Shape 220"/>
            <p:cNvSpPr txBox="1"/>
            <p:nvPr/>
          </p:nvSpPr>
          <p:spPr>
            <a:xfrm>
              <a:off x="11377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ea typeface="Trebuchet MS"/>
                  <a:cs typeface="Trebuchet MS"/>
                  <a:sym typeface="Trebuchet MS"/>
                </a:rPr>
                <a:t>128s</a:t>
              </a:r>
            </a:p>
          </p:txBody>
        </p:sp>
        <p:sp>
          <p:nvSpPr>
            <p:cNvPr id="221" name="Shape 221"/>
            <p:cNvSpPr txBox="1"/>
            <p:nvPr/>
          </p:nvSpPr>
          <p:spPr>
            <a:xfrm>
              <a:off x="19573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64s</a:t>
              </a:r>
            </a:p>
          </p:txBody>
        </p:sp>
        <p:sp>
          <p:nvSpPr>
            <p:cNvPr id="222" name="Shape 222"/>
            <p:cNvSpPr txBox="1"/>
            <p:nvPr/>
          </p:nvSpPr>
          <p:spPr>
            <a:xfrm>
              <a:off x="27769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32s</a:t>
              </a:r>
            </a:p>
          </p:txBody>
        </p:sp>
        <p:sp>
          <p:nvSpPr>
            <p:cNvPr id="223" name="Shape 223"/>
            <p:cNvSpPr txBox="1"/>
            <p:nvPr/>
          </p:nvSpPr>
          <p:spPr>
            <a:xfrm>
              <a:off x="35965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16s</a:t>
              </a:r>
            </a:p>
          </p:txBody>
        </p:sp>
        <p:sp>
          <p:nvSpPr>
            <p:cNvPr id="224" name="Shape 224"/>
            <p:cNvSpPr txBox="1"/>
            <p:nvPr/>
          </p:nvSpPr>
          <p:spPr>
            <a:xfrm>
              <a:off x="44161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8s</a:t>
              </a:r>
            </a:p>
          </p:txBody>
        </p:sp>
        <p:sp>
          <p:nvSpPr>
            <p:cNvPr id="225" name="Shape 225"/>
            <p:cNvSpPr txBox="1"/>
            <p:nvPr/>
          </p:nvSpPr>
          <p:spPr>
            <a:xfrm>
              <a:off x="52357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4s</a:t>
              </a:r>
            </a:p>
          </p:txBody>
        </p:sp>
        <p:sp>
          <p:nvSpPr>
            <p:cNvPr id="226" name="Shape 226"/>
            <p:cNvSpPr txBox="1"/>
            <p:nvPr/>
          </p:nvSpPr>
          <p:spPr>
            <a:xfrm>
              <a:off x="60553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2s</a:t>
              </a:r>
            </a:p>
          </p:txBody>
        </p:sp>
        <p:sp>
          <p:nvSpPr>
            <p:cNvPr id="227" name="Shape 227"/>
            <p:cNvSpPr txBox="1"/>
            <p:nvPr/>
          </p:nvSpPr>
          <p:spPr>
            <a:xfrm>
              <a:off x="6874950" y="12966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1s</a:t>
              </a:r>
            </a:p>
          </p:txBody>
        </p:sp>
        <p:sp>
          <p:nvSpPr>
            <p:cNvPr id="228" name="Shape 228"/>
            <p:cNvSpPr txBox="1"/>
            <p:nvPr/>
          </p:nvSpPr>
          <p:spPr>
            <a:xfrm>
              <a:off x="85650" y="1814400"/>
              <a:ext cx="10521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r"/>
              <a:r>
                <a:rPr lang="en-US" sz="2200" dirty="0">
                  <a:ea typeface="Trebuchet MS"/>
                  <a:cs typeface="Trebuchet MS"/>
                  <a:sym typeface="Trebuchet MS"/>
                </a:rPr>
                <a:t>l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eft:</a:t>
              </a:r>
            </a:p>
            <a:p>
              <a:pPr algn="r"/>
              <a:endParaRPr sz="2200" dirty="0"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29" name="Shape 229"/>
            <p:cNvSpPr txBox="1"/>
            <p:nvPr/>
          </p:nvSpPr>
          <p:spPr>
            <a:xfrm>
              <a:off x="813535" y="1814400"/>
              <a:ext cx="819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ea typeface="Trebuchet MS"/>
                  <a:cs typeface="Trebuchet MS"/>
                  <a:sym typeface="Trebuchet MS"/>
                </a:rPr>
                <a:t>83</a:t>
              </a:r>
            </a:p>
          </p:txBody>
        </p:sp>
      </p:grpSp>
      <p:sp>
        <p:nvSpPr>
          <p:cNvPr id="230" name="Shape 230"/>
          <p:cNvSpPr txBox="1"/>
          <p:nvPr/>
        </p:nvSpPr>
        <p:spPr>
          <a:xfrm>
            <a:off x="1168021" y="1319706"/>
            <a:ext cx="8196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- 0 =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67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Bits, bytes, </a:t>
            </a:r>
            <a:r>
              <a:rPr lang="en-US" dirty="0" err="1"/>
              <a:t>nybbles</a:t>
            </a:r>
            <a:r>
              <a:rPr lang="en-US" dirty="0"/>
              <a:t>, and words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210711"/>
              </p:ext>
            </p:extLst>
          </p:nvPr>
        </p:nvGraphicFramePr>
        <p:xfrm>
          <a:off x="152400" y="1066149"/>
          <a:ext cx="7223760" cy="11125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3192">
                <a:tc>
                  <a:txBody>
                    <a:bodyPr/>
                    <a:lstStyle/>
                    <a:p>
                      <a:pPr algn="r"/>
                      <a:r>
                        <a:rPr lang="en-US" sz="2200" b="0" i="0" dirty="0"/>
                        <a:t>bit number: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7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1" dirty="0"/>
                        <a:t>6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1" dirty="0"/>
                        <a:t>5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1" dirty="0"/>
                        <a:t>4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1" dirty="0"/>
                        <a:t>3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1" dirty="0"/>
                        <a:t>2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i="1" dirty="0"/>
                        <a:t>1</a:t>
                      </a: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0</a:t>
                      </a: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bit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66320" y="3997545"/>
            <a:ext cx="77680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a </a:t>
            </a:r>
            <a:r>
              <a:rPr lang="en-US" sz="2200" b="1" i="1" dirty="0"/>
              <a:t>word</a:t>
            </a:r>
            <a:r>
              <a:rPr lang="en-US" sz="2200" dirty="0"/>
              <a:t> is the "most comfortable size" of integer for a CPU. that means the size of numbers it can operate on.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66091" y="2171701"/>
            <a:ext cx="3021020" cy="732107"/>
            <a:chOff x="2255531" y="2439050"/>
            <a:chExt cx="3021020" cy="732107"/>
          </a:xfrm>
        </p:grpSpPr>
        <p:sp>
          <p:nvSpPr>
            <p:cNvPr id="9" name="Left Brace 8"/>
            <p:cNvSpPr/>
            <p:nvPr/>
          </p:nvSpPr>
          <p:spPr>
            <a:xfrm rot="16200000">
              <a:off x="3605466" y="1228024"/>
              <a:ext cx="301219" cy="2723272"/>
            </a:xfrm>
            <a:prstGeom prst="leftBrace">
              <a:avLst>
                <a:gd name="adj1" fmla="val 38556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55531" y="2740270"/>
              <a:ext cx="302102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/>
                <a:t>4 bits </a:t>
              </a:r>
              <a:r>
                <a:rPr lang="en-US" sz="2200" dirty="0"/>
                <a:t>(4b)</a:t>
              </a:r>
              <a:r>
                <a:rPr lang="en-US" sz="2200" b="1" dirty="0"/>
                <a:t> = 1 </a:t>
              </a:r>
              <a:r>
                <a:rPr lang="en-US" sz="2200" b="1" i="1" dirty="0" err="1"/>
                <a:t>nybble</a:t>
              </a:r>
              <a:endParaRPr lang="en-US" sz="22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650360" y="2171700"/>
            <a:ext cx="2721110" cy="732108"/>
            <a:chOff x="2416530" y="2439049"/>
            <a:chExt cx="2721110" cy="732108"/>
          </a:xfrm>
        </p:grpSpPr>
        <p:sp>
          <p:nvSpPr>
            <p:cNvPr id="13" name="Left Brace 12"/>
            <p:cNvSpPr/>
            <p:nvPr/>
          </p:nvSpPr>
          <p:spPr>
            <a:xfrm rot="16200000">
              <a:off x="3626475" y="1229104"/>
              <a:ext cx="301220" cy="2721110"/>
            </a:xfrm>
            <a:prstGeom prst="leftBrace">
              <a:avLst>
                <a:gd name="adj1" fmla="val 38556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27936" y="2740270"/>
              <a:ext cx="207620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/>
                <a:t>another </a:t>
              </a:r>
              <a:r>
                <a:rPr lang="en-US" sz="2200" dirty="0" err="1"/>
                <a:t>nybble</a:t>
              </a:r>
              <a:endParaRPr lang="en-US" sz="2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85067" y="495300"/>
            <a:ext cx="5486403" cy="614386"/>
            <a:chOff x="2380367" y="300666"/>
            <a:chExt cx="5486403" cy="614386"/>
          </a:xfrm>
        </p:grpSpPr>
        <p:sp>
          <p:nvSpPr>
            <p:cNvPr id="16" name="Left Brace 15"/>
            <p:cNvSpPr/>
            <p:nvPr/>
          </p:nvSpPr>
          <p:spPr>
            <a:xfrm rot="5400000">
              <a:off x="5016982" y="-1934737"/>
              <a:ext cx="213174" cy="5486403"/>
            </a:xfrm>
            <a:prstGeom prst="leftBrace">
              <a:avLst>
                <a:gd name="adj1" fmla="val 38556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90880" y="300666"/>
              <a:ext cx="326538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>
                  <a:solidFill>
                    <a:srgbClr val="FF0000"/>
                  </a:solidFill>
                </a:rPr>
                <a:t>8 bits </a:t>
              </a:r>
              <a:r>
                <a:rPr lang="en-US" sz="2200" dirty="0">
                  <a:solidFill>
                    <a:srgbClr val="FF0000"/>
                  </a:solidFill>
                </a:rPr>
                <a:t>(8b)</a:t>
              </a:r>
              <a:r>
                <a:rPr lang="en-US" sz="2200" b="1" dirty="0">
                  <a:solidFill>
                    <a:srgbClr val="FF0000"/>
                  </a:solidFill>
                </a:rPr>
                <a:t> = 1 </a:t>
              </a:r>
              <a:r>
                <a:rPr lang="en-US" sz="2200" b="1" i="1" dirty="0">
                  <a:solidFill>
                    <a:srgbClr val="FF0000"/>
                  </a:solidFill>
                </a:rPr>
                <a:t>byte</a:t>
              </a:r>
              <a:r>
                <a:rPr lang="en-US" sz="2200" dirty="0">
                  <a:solidFill>
                    <a:srgbClr val="FF0000"/>
                  </a:solidFill>
                </a:rPr>
                <a:t> (1B)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817266" y="4865013"/>
            <a:ext cx="762200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when we say ”64-bit CPU," we mean its </a:t>
            </a:r>
            <a:r>
              <a:rPr lang="en-US" sz="2200" b="1" i="1" dirty="0"/>
              <a:t>word</a:t>
            </a:r>
            <a:r>
              <a:rPr lang="en-US" sz="2200" dirty="0"/>
              <a:t> size is 64 bits.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46B8F7-193F-1D43-88B9-E01F6FA53FD4}"/>
              </a:ext>
            </a:extLst>
          </p:cNvPr>
          <p:cNvSpPr/>
          <p:nvPr/>
        </p:nvSpPr>
        <p:spPr>
          <a:xfrm>
            <a:off x="7416819" y="908298"/>
            <a:ext cx="17543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</a:rPr>
              <a:t>do not confuse </a:t>
            </a:r>
            <a:r>
              <a:rPr lang="en-US" sz="2200" b="1" dirty="0" err="1">
                <a:solidFill>
                  <a:srgbClr val="FF0000"/>
                </a:solidFill>
              </a:rPr>
              <a:t>nybbles</a:t>
            </a:r>
            <a:r>
              <a:rPr lang="en-US" sz="2200" b="1" dirty="0">
                <a:solidFill>
                  <a:srgbClr val="FF0000"/>
                </a:solidFill>
              </a:rPr>
              <a:t> with bytes!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874156-2C4B-734F-8ECD-07193E642F96}"/>
              </a:ext>
            </a:extLst>
          </p:cNvPr>
          <p:cNvSpPr txBox="1"/>
          <p:nvPr/>
        </p:nvSpPr>
        <p:spPr>
          <a:xfrm>
            <a:off x="1589023" y="3082850"/>
            <a:ext cx="61183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</a:rPr>
              <a:t>also, </a:t>
            </a:r>
            <a:r>
              <a:rPr lang="en-US" sz="2200" b="1" i="1" dirty="0">
                <a:solidFill>
                  <a:srgbClr val="FF0000"/>
                </a:solidFill>
              </a:rPr>
              <a:t>most</a:t>
            </a:r>
            <a:r>
              <a:rPr lang="en-US" sz="2200" b="1" dirty="0">
                <a:solidFill>
                  <a:srgbClr val="FF0000"/>
                </a:solidFill>
              </a:rPr>
              <a:t> things are measured and manipulated in multiples of </a:t>
            </a:r>
            <a:r>
              <a:rPr lang="en-US" sz="2200" b="1" i="1" dirty="0">
                <a:solidFill>
                  <a:srgbClr val="FF0000"/>
                </a:solidFill>
              </a:rPr>
              <a:t>bytes, </a:t>
            </a:r>
            <a:r>
              <a:rPr lang="en-US" sz="2200" b="1" dirty="0">
                <a:solidFill>
                  <a:srgbClr val="FF0000"/>
                </a:solidFill>
              </a:rPr>
              <a:t>not bits.</a:t>
            </a:r>
          </a:p>
        </p:txBody>
      </p:sp>
    </p:spTree>
    <p:extLst>
      <p:ext uri="{BB962C8B-B14F-4D97-AF65-F5344CB8AC3E}">
        <p14:creationId xmlns:p14="http://schemas.microsoft.com/office/powerpoint/2010/main" val="12817608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CA9C-1E08-D747-A2A3-BC53E5F9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The Big Thing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7906D-5CB5-C448-BB42-E4111392F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everything</a:t>
            </a:r>
            <a:r>
              <a:rPr lang="en-US" dirty="0"/>
              <a:t> on computers is encoded in </a:t>
            </a:r>
            <a:r>
              <a:rPr lang="en-US" b="1" dirty="0"/>
              <a:t>binary.</a:t>
            </a:r>
          </a:p>
          <a:p>
            <a:r>
              <a:rPr lang="en-US" dirty="0"/>
              <a:t>every variable you have ever declared, every number you have typed in and printed out, every string, object, file, image, sound, video, program, document…</a:t>
            </a:r>
          </a:p>
          <a:p>
            <a:pPr lvl="1"/>
            <a:r>
              <a:rPr lang="en-US" i="1" dirty="0"/>
              <a:t>everything</a:t>
            </a:r>
            <a:r>
              <a:rPr lang="en-US" dirty="0"/>
              <a:t> is a sequence of 0s and 1s.</a:t>
            </a:r>
          </a:p>
          <a:p>
            <a:r>
              <a:rPr lang="en-US" dirty="0"/>
              <a:t>why binary? cause it's </a:t>
            </a:r>
            <a:r>
              <a:rPr lang="en-US" b="1" dirty="0"/>
              <a:t>easy.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easy to make circuits, easy to do math, and easy to make it run fast.</a:t>
            </a:r>
            <a:endParaRPr lang="en-US" sz="48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in computer science (and many other areas), it’s often best to do the </a:t>
            </a:r>
            <a:r>
              <a:rPr lang="en-US" i="1" dirty="0"/>
              <a:t>simplest thing that works, </a:t>
            </a:r>
            <a:r>
              <a:rPr lang="en-US" dirty="0"/>
              <a:t>and build everything else on top of that.</a:t>
            </a:r>
          </a:p>
          <a:p>
            <a:pPr lvl="1"/>
            <a:r>
              <a:rPr lang="en-US" dirty="0"/>
              <a:t>we don’t </a:t>
            </a:r>
            <a:r>
              <a:rPr lang="en-US" i="1" dirty="0"/>
              <a:t>need</a:t>
            </a:r>
            <a:r>
              <a:rPr lang="en-US" dirty="0"/>
              <a:t> base-10 computers, because base-2 computers are simpler, and conversion between base-2 and base-10 is easy.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B6451-189E-8F46-8E38-D88AC944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38C38-2075-024D-B0FF-C676792B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0284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Hexadecimal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7134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Shortcomings of binary and decimal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" dirty="0" err="1"/>
              <a:t>inary</a:t>
            </a:r>
            <a:r>
              <a:rPr lang="en" dirty="0"/>
              <a:t> </a:t>
            </a:r>
            <a:r>
              <a:rPr lang="en-US" dirty="0"/>
              <a:t>numbers can get really long and really unreadable</a:t>
            </a:r>
            <a:r>
              <a:rPr lang="en" dirty="0"/>
              <a:t>.</a:t>
            </a:r>
          </a:p>
          <a:p>
            <a:pPr lvl="1"/>
            <a:r>
              <a:rPr lang="en" b="1" dirty="0"/>
              <a:t>3,927,664</a:t>
            </a:r>
            <a:r>
              <a:rPr lang="en" b="1" baseline="-25000" dirty="0"/>
              <a:t>10</a:t>
            </a:r>
            <a:r>
              <a:rPr lang="en" b="1" dirty="0"/>
              <a:t> = 11</a:t>
            </a:r>
            <a:r>
              <a:rPr lang="en-US" b="1" dirty="0"/>
              <a:t> </a:t>
            </a:r>
            <a:r>
              <a:rPr lang="en" b="1" dirty="0"/>
              <a:t>1011</a:t>
            </a:r>
            <a:r>
              <a:rPr lang="en-US" b="1" dirty="0"/>
              <a:t> </a:t>
            </a:r>
            <a:r>
              <a:rPr lang="en" b="1" dirty="0"/>
              <a:t>1110</a:t>
            </a:r>
            <a:r>
              <a:rPr lang="en-US" b="1" dirty="0"/>
              <a:t> </a:t>
            </a:r>
            <a:r>
              <a:rPr lang="en" b="1" dirty="0"/>
              <a:t>1110</a:t>
            </a:r>
            <a:r>
              <a:rPr lang="en-US" b="1" dirty="0"/>
              <a:t> </a:t>
            </a:r>
            <a:r>
              <a:rPr lang="en" b="1" dirty="0"/>
              <a:t>0111</a:t>
            </a:r>
            <a:r>
              <a:rPr lang="en-US" b="1" dirty="0"/>
              <a:t> </a:t>
            </a:r>
            <a:r>
              <a:rPr lang="en" b="1" dirty="0"/>
              <a:t>0000</a:t>
            </a:r>
            <a:r>
              <a:rPr lang="en" b="1" baseline="-25000" dirty="0"/>
              <a:t>2</a:t>
            </a:r>
          </a:p>
          <a:p>
            <a:r>
              <a:rPr lang="en-US" dirty="0"/>
              <a:t>B</a:t>
            </a:r>
            <a:r>
              <a:rPr lang="en" dirty="0" err="1"/>
              <a:t>ut</a:t>
            </a:r>
            <a:r>
              <a:rPr lang="en" dirty="0"/>
              <a:t> </a:t>
            </a:r>
            <a:r>
              <a:rPr lang="en-US" b="1" dirty="0"/>
              <a:t>powers of 2,</a:t>
            </a:r>
            <a:r>
              <a:rPr lang="en-US" dirty="0"/>
              <a:t> which look nice </a:t>
            </a:r>
            <a:r>
              <a:rPr lang="en" dirty="0"/>
              <a:t>in binary, look arbitrary in decimal.</a:t>
            </a:r>
          </a:p>
          <a:p>
            <a:pPr lvl="1"/>
            <a:r>
              <a:rPr lang="en" b="1" dirty="0"/>
              <a:t>1000000000000000</a:t>
            </a:r>
            <a:r>
              <a:rPr lang="en" b="1" baseline="-25000" dirty="0"/>
              <a:t>2</a:t>
            </a:r>
            <a:r>
              <a:rPr lang="en" b="1" dirty="0"/>
              <a:t> = 32,768</a:t>
            </a:r>
            <a:r>
              <a:rPr lang="en" b="1" baseline="-25000" dirty="0"/>
              <a:t>10</a:t>
            </a:r>
          </a:p>
          <a:p>
            <a:r>
              <a:rPr lang="en-US" dirty="0"/>
              <a:t>What we want is an </a:t>
            </a:r>
            <a:r>
              <a:rPr lang="en-US" i="1" dirty="0"/>
              <a:t>auxiliary base, </a:t>
            </a:r>
            <a:r>
              <a:rPr lang="en-US" dirty="0"/>
              <a:t>one which </a:t>
            </a:r>
            <a:r>
              <a:rPr lang="en-US" b="1" dirty="0"/>
              <a:t>makes powers of 2 look nice, </a:t>
            </a:r>
            <a:r>
              <a:rPr lang="en-US" dirty="0"/>
              <a:t>but which is </a:t>
            </a:r>
            <a:r>
              <a:rPr lang="en-US" b="1" dirty="0"/>
              <a:t>more compact than binary.</a:t>
            </a:r>
          </a:p>
          <a:p>
            <a:pPr lvl="1"/>
            <a:r>
              <a:rPr lang="en-US" dirty="0"/>
              <a:t>It’s not just for aesthetics; it’s about revealing patterns.</a:t>
            </a:r>
          </a:p>
          <a:p>
            <a:r>
              <a:rPr lang="en-US" dirty="0"/>
              <a:t>To do this, we could pick any base which is itself a power of 2, like </a:t>
            </a:r>
            <a:r>
              <a:rPr lang="en" dirty="0"/>
              <a:t>base-4, base-8, base-16, base-3</a:t>
            </a:r>
            <a:r>
              <a:rPr lang="en-US" dirty="0"/>
              <a:t>2, etc.</a:t>
            </a:r>
            <a:endParaRPr lang="en" dirty="0"/>
          </a:p>
          <a:p>
            <a:pPr lvl="1"/>
            <a:r>
              <a:rPr lang="en-US" dirty="0"/>
              <a:t>b</a:t>
            </a:r>
            <a:r>
              <a:rPr lang="en" dirty="0"/>
              <a:t>ase-4 </a:t>
            </a:r>
            <a:r>
              <a:rPr lang="en-US" dirty="0"/>
              <a:t>is not much terser than binary</a:t>
            </a:r>
          </a:p>
          <a:p>
            <a:pPr lvl="2"/>
            <a:r>
              <a:rPr lang="en" b="1" dirty="0"/>
              <a:t>3,927,664</a:t>
            </a:r>
            <a:r>
              <a:rPr lang="en" b="1" baseline="-25000" dirty="0"/>
              <a:t>10</a:t>
            </a:r>
            <a:r>
              <a:rPr lang="en" b="1" dirty="0"/>
              <a:t> = 120</a:t>
            </a:r>
            <a:r>
              <a:rPr lang="en-US" b="1" dirty="0"/>
              <a:t> </a:t>
            </a:r>
            <a:r>
              <a:rPr lang="en" b="1" dirty="0"/>
              <a:t>3331</a:t>
            </a:r>
            <a:r>
              <a:rPr lang="en-US" b="1" dirty="0"/>
              <a:t> </a:t>
            </a:r>
            <a:r>
              <a:rPr lang="en" b="1" dirty="0"/>
              <a:t>2323</a:t>
            </a:r>
            <a:r>
              <a:rPr lang="en-US" b="1" dirty="0"/>
              <a:t> </a:t>
            </a:r>
            <a:r>
              <a:rPr lang="en" b="1" dirty="0"/>
              <a:t>0000</a:t>
            </a:r>
            <a:r>
              <a:rPr lang="en" b="1" baseline="-25000" dirty="0"/>
              <a:t>4</a:t>
            </a:r>
            <a:endParaRPr lang="en-US" b="1" baseline="-25000" dirty="0"/>
          </a:p>
          <a:p>
            <a:pPr lvl="1"/>
            <a:r>
              <a:rPr lang="en-US" dirty="0"/>
              <a:t>b</a:t>
            </a:r>
            <a:r>
              <a:rPr lang="en" dirty="0"/>
              <a:t>ase-32 would require 32 digit symbols</a:t>
            </a:r>
          </a:p>
          <a:p>
            <a:pPr lvl="1"/>
            <a:r>
              <a:rPr lang="en-US" dirty="0"/>
              <a:t>but </a:t>
            </a:r>
            <a:r>
              <a:rPr lang="en-US" b="1" dirty="0"/>
              <a:t>b</a:t>
            </a:r>
            <a:r>
              <a:rPr lang="en" b="1" dirty="0"/>
              <a:t>ase-8</a:t>
            </a:r>
            <a:r>
              <a:rPr lang="en" dirty="0"/>
              <a:t> and </a:t>
            </a:r>
            <a:r>
              <a:rPr lang="en" b="1" dirty="0"/>
              <a:t>base-16</a:t>
            </a:r>
            <a:r>
              <a:rPr lang="en" dirty="0"/>
              <a:t> look </a:t>
            </a:r>
            <a:r>
              <a:rPr lang="en" dirty="0" err="1"/>
              <a:t>promisin</a:t>
            </a:r>
            <a:r>
              <a:rPr lang="en-US" dirty="0"/>
              <a:t>g!</a:t>
            </a:r>
          </a:p>
          <a:p>
            <a:pPr lvl="2"/>
            <a:r>
              <a:rPr lang="en-US" sz="1800" dirty="0"/>
              <a:t>(spoilers, no one uses base-8 (octal) anymore)</a:t>
            </a:r>
            <a:endParaRPr lang="en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237" name="Shape 237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9924492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make a base-</a:t>
            </a:r>
            <a:r>
              <a:rPr lang="en-US" strike="sngStrike" dirty="0"/>
              <a:t>2</a:t>
            </a:r>
            <a:r>
              <a:rPr lang="en-US" dirty="0"/>
              <a:t> 16 number system</a:t>
            </a:r>
            <a:endParaRPr lang="en" dirty="0"/>
          </a:p>
        </p:txBody>
      </p:sp>
      <p:sp>
        <p:nvSpPr>
          <p:cNvPr id="131" name="Shape 131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are the rules again:</a:t>
            </a:r>
          </a:p>
          <a:p>
            <a:pPr lvl="1"/>
            <a:r>
              <a:rPr lang="en-US" dirty="0"/>
              <a:t>g</a:t>
            </a:r>
            <a:r>
              <a:rPr lang="en" dirty="0" err="1"/>
              <a:t>iven</a:t>
            </a:r>
            <a:r>
              <a:rPr lang="en" dirty="0"/>
              <a:t> base </a:t>
            </a:r>
            <a:r>
              <a:rPr lang="en" b="1" dirty="0"/>
              <a:t>B</a:t>
            </a:r>
            <a:r>
              <a:rPr lang="en" dirty="0"/>
              <a:t>,</a:t>
            </a:r>
          </a:p>
          <a:p>
            <a:pPr lvl="2"/>
            <a:r>
              <a:rPr lang="en-US" dirty="0"/>
              <a:t>t</a:t>
            </a:r>
            <a:r>
              <a:rPr lang="en" dirty="0"/>
              <a:t>here are </a:t>
            </a:r>
            <a:r>
              <a:rPr lang="en" b="1" dirty="0"/>
              <a:t>B</a:t>
            </a:r>
            <a:r>
              <a:rPr lang="en" dirty="0"/>
              <a:t> </a:t>
            </a:r>
            <a:r>
              <a:rPr lang="en-US" dirty="0"/>
              <a:t>digit </a:t>
            </a:r>
            <a:r>
              <a:rPr lang="en" dirty="0"/>
              <a:t>symbols</a:t>
            </a:r>
          </a:p>
          <a:p>
            <a:pPr lvl="2"/>
            <a:r>
              <a:rPr lang="en-US" dirty="0"/>
              <a:t>e</a:t>
            </a:r>
            <a:r>
              <a:rPr lang="en" dirty="0"/>
              <a:t>ach place is worth </a:t>
            </a:r>
            <a:r>
              <a:rPr lang="en" b="1" dirty="0"/>
              <a:t>B</a:t>
            </a:r>
            <a:r>
              <a:rPr lang="en" b="1" baseline="30000" dirty="0"/>
              <a:t>i</a:t>
            </a:r>
            <a:r>
              <a:rPr lang="en" dirty="0"/>
              <a:t>, starting with </a:t>
            </a:r>
            <a:r>
              <a:rPr lang="en" b="1" dirty="0"/>
              <a:t>i = 0 </a:t>
            </a:r>
            <a:r>
              <a:rPr lang="en" dirty="0"/>
              <a:t>on the right</a:t>
            </a:r>
          </a:p>
          <a:p>
            <a:pPr lvl="2"/>
            <a:r>
              <a:rPr lang="en-US" dirty="0"/>
              <a:t>g</a:t>
            </a:r>
            <a:r>
              <a:rPr lang="en" dirty="0" err="1"/>
              <a:t>iven</a:t>
            </a:r>
            <a:r>
              <a:rPr lang="en" dirty="0"/>
              <a:t> </a:t>
            </a:r>
            <a:r>
              <a:rPr lang="en" b="1" dirty="0"/>
              <a:t>n</a:t>
            </a:r>
            <a:r>
              <a:rPr lang="en-US" dirty="0"/>
              <a:t> digits:</a:t>
            </a:r>
            <a:endParaRPr lang="en" dirty="0"/>
          </a:p>
          <a:p>
            <a:pPr lvl="3"/>
            <a:r>
              <a:rPr lang="en-US" dirty="0"/>
              <a:t>you can represent </a:t>
            </a:r>
            <a:r>
              <a:rPr lang="en" b="1" dirty="0" err="1"/>
              <a:t>B</a:t>
            </a:r>
            <a:r>
              <a:rPr lang="en" b="1" baseline="30000" dirty="0" err="1"/>
              <a:t>n</a:t>
            </a:r>
            <a:r>
              <a:rPr lang="en-US" dirty="0"/>
              <a:t> different values</a:t>
            </a:r>
            <a:endParaRPr lang="en" dirty="0"/>
          </a:p>
          <a:p>
            <a:pPr lvl="3"/>
            <a:r>
              <a:rPr lang="en-US" dirty="0"/>
              <a:t>the largest representable integer is</a:t>
            </a:r>
            <a:r>
              <a:rPr lang="en" dirty="0"/>
              <a:t> </a:t>
            </a:r>
            <a:r>
              <a:rPr lang="en" b="1" dirty="0" err="1"/>
              <a:t>B</a:t>
            </a:r>
            <a:r>
              <a:rPr lang="en" b="1" baseline="30000" dirty="0" err="1"/>
              <a:t>n</a:t>
            </a:r>
            <a:r>
              <a:rPr lang="en" b="1" dirty="0"/>
              <a:t> </a:t>
            </a:r>
            <a:r>
              <a:rPr lang="mr-IN" b="1" dirty="0"/>
              <a:t>–</a:t>
            </a:r>
            <a:r>
              <a:rPr lang="en" b="1" dirty="0"/>
              <a:t> 1</a:t>
            </a:r>
            <a:endParaRPr lang="en-US" b="1" dirty="0"/>
          </a:p>
          <a:p>
            <a:r>
              <a:rPr lang="en-US" dirty="0"/>
              <a:t>so how about base-16?</a:t>
            </a:r>
          </a:p>
          <a:p>
            <a:pPr lvl="1"/>
            <a:r>
              <a:rPr lang="en-US" dirty="0"/>
              <a:t>how about with 4 hex digits?</a:t>
            </a:r>
            <a:endParaRPr lang="e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132" name="Shape 132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7596238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or "hex" </a:t>
            </a:r>
            <a:r>
              <a:rPr lang="en" dirty="0"/>
              <a:t>(base-</a:t>
            </a:r>
            <a:r>
              <a:rPr lang="en-US" dirty="0"/>
              <a:t>16</a:t>
            </a:r>
            <a:r>
              <a:rPr lang="en" dirty="0"/>
              <a:t>)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idx="1"/>
          </p:nvPr>
        </p:nvSpPr>
        <p:spPr>
          <a:xfrm>
            <a:off x="152400" y="495301"/>
            <a:ext cx="8763000" cy="832373"/>
          </a:xfrm>
        </p:spPr>
        <p:txBody>
          <a:bodyPr/>
          <a:lstStyle/>
          <a:p>
            <a:r>
              <a:rPr lang="en-US" dirty="0"/>
              <a:t>digit symbols </a:t>
            </a:r>
            <a:r>
              <a:rPr lang="en-US" b="1" dirty="0"/>
              <a:t>A, B, C, D, E, F</a:t>
            </a:r>
            <a:r>
              <a:rPr lang="en-US" dirty="0"/>
              <a:t> mean </a:t>
            </a:r>
            <a:r>
              <a:rPr lang="en-US" b="1" dirty="0"/>
              <a:t>10, 11, 12, 13, 14, 15</a:t>
            </a:r>
          </a:p>
          <a:p>
            <a:r>
              <a:rPr lang="en-US" dirty="0"/>
              <a:t>we call one hexadecimal digit a </a:t>
            </a:r>
            <a:r>
              <a:rPr lang="en-US" i="1" dirty="0"/>
              <a:t>hex digit</a:t>
            </a:r>
            <a:r>
              <a:rPr lang="en-US" dirty="0"/>
              <a:t>. </a:t>
            </a:r>
            <a:r>
              <a:rPr lang="en-US" sz="1600" dirty="0"/>
              <a:t>or a </a:t>
            </a:r>
            <a:r>
              <a:rPr lang="en-US" sz="1600" dirty="0" err="1"/>
              <a:t>nybble</a:t>
            </a:r>
            <a:r>
              <a:rPr lang="en-US" sz="1600" dirty="0"/>
              <a:t>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146" name="Shape 14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  <p:sp>
        <p:nvSpPr>
          <p:cNvPr id="138" name="Shape 138"/>
          <p:cNvSpPr txBox="1"/>
          <p:nvPr/>
        </p:nvSpPr>
        <p:spPr>
          <a:xfrm>
            <a:off x="482624" y="2631950"/>
            <a:ext cx="5550000" cy="41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 dirty="0">
                <a:ea typeface="Segoe UI" charset="0"/>
                <a:cs typeface="Segoe UI" charset="0"/>
                <a:sym typeface="Trebuchet MS"/>
              </a:rPr>
              <a:t>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 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7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6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 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5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4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  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3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 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2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1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 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0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196041" y="1411807"/>
            <a:ext cx="5707800" cy="148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/>
            <a:r>
              <a:rPr lang="en-US" sz="8000" b="1" dirty="0">
                <a:latin typeface="Consolas" panose="020B0609020204030204" pitchFamily="49" charset="0"/>
                <a:ea typeface="Segoe UI" charset="0"/>
                <a:cs typeface="Consolas" panose="020B0609020204030204" pitchFamily="49" charset="0"/>
                <a:sym typeface="Trebuchet MS"/>
              </a:rPr>
              <a:t>003B EE70</a:t>
            </a:r>
            <a:endParaRPr lang="en" sz="8000" b="1" dirty="0">
              <a:latin typeface="Consolas" panose="020B0609020204030204" pitchFamily="49" charset="0"/>
              <a:ea typeface="Segoe UI" charset="0"/>
              <a:cs typeface="Consolas" panose="020B0609020204030204" pitchFamily="49" charset="0"/>
              <a:sym typeface="Trebuchet MS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5791200" y="1327674"/>
            <a:ext cx="2546850" cy="33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  0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7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</a:t>
            </a:r>
          </a:p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  0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6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 </a:t>
            </a:r>
          </a:p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  3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5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 </a:t>
            </a:r>
          </a:p>
          <a:p>
            <a:pPr algn="r"/>
            <a:r>
              <a:rPr lang="en" sz="2200" dirty="0">
                <a:ea typeface="Segoe UI" charset="0"/>
                <a:cs typeface="Segoe UI" charset="0"/>
                <a:sym typeface="Trebuchet MS"/>
              </a:rPr>
              <a:t>1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4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</a:t>
            </a:r>
            <a:endParaRPr lang="en-US" sz="2200" dirty="0">
              <a:ea typeface="Segoe UI" charset="0"/>
              <a:cs typeface="Segoe UI" charset="0"/>
              <a:sym typeface="Trebuchet MS"/>
            </a:endParaRPr>
          </a:p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14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3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</a:t>
            </a:r>
          </a:p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14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2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 </a:t>
            </a:r>
          </a:p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  7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1</a:t>
            </a:r>
            <a:r>
              <a:rPr lang="en" sz="2200" baseline="30000" dirty="0">
                <a:ea typeface="Segoe UI" charset="0"/>
                <a:cs typeface="Segoe UI" charset="0"/>
                <a:sym typeface="Trebuchet MS"/>
              </a:rPr>
              <a:t>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+ </a:t>
            </a:r>
          </a:p>
          <a:p>
            <a:pPr algn="r"/>
            <a:r>
              <a:rPr lang="en-US" sz="2200" dirty="0">
                <a:ea typeface="Segoe UI" charset="0"/>
                <a:cs typeface="Segoe UI" charset="0"/>
                <a:sym typeface="Trebuchet MS"/>
              </a:rPr>
              <a:t>  0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 × </a:t>
            </a:r>
            <a:r>
              <a:rPr lang="en-US" sz="2200" dirty="0">
                <a:ea typeface="Segoe UI" charset="0"/>
                <a:cs typeface="Segoe UI" charset="0"/>
                <a:sym typeface="Trebuchet MS"/>
              </a:rPr>
              <a:t>16</a:t>
            </a:r>
            <a:r>
              <a:rPr lang="en-US" sz="2200" baseline="30000" dirty="0">
                <a:ea typeface="Segoe UI" charset="0"/>
                <a:cs typeface="Segoe UI" charset="0"/>
                <a:sym typeface="Trebuchet MS"/>
              </a:rPr>
              <a:t>0 </a:t>
            </a:r>
            <a:r>
              <a:rPr lang="en" sz="2200" dirty="0">
                <a:ea typeface="Segoe UI" charset="0"/>
                <a:cs typeface="Segoe UI" charset="0"/>
                <a:sym typeface="Trebuchet MS"/>
              </a:rPr>
              <a:t>=</a:t>
            </a:r>
            <a:endParaRPr lang="en-US" sz="3600" dirty="0">
              <a:ea typeface="Segoe UI" charset="0"/>
              <a:cs typeface="Segoe UI" charset="0"/>
              <a:sym typeface="Trebuchet MS"/>
            </a:endParaRPr>
          </a:p>
          <a:p>
            <a:pPr algn="r"/>
            <a:r>
              <a:rPr lang="en-US" sz="3200" b="1" dirty="0">
                <a:latin typeface="Consolas" panose="020B0609020204030204" pitchFamily="49" charset="0"/>
                <a:ea typeface="Segoe UI" charset="0"/>
                <a:cs typeface="Consolas" panose="020B0609020204030204" pitchFamily="49" charset="0"/>
                <a:sym typeface="Trebuchet MS"/>
              </a:rPr>
              <a:t>3,927,664</a:t>
            </a:r>
            <a:r>
              <a:rPr lang="en" sz="3200" baseline="-25000" dirty="0">
                <a:latin typeface="Consolas" panose="020B0609020204030204" pitchFamily="49" charset="0"/>
                <a:ea typeface="Segoe UI" charset="0"/>
                <a:cs typeface="Consolas" panose="020B0609020204030204" pitchFamily="49" charset="0"/>
                <a:sym typeface="Trebuchet MS"/>
              </a:rPr>
              <a:t>10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5935925" y="1385400"/>
            <a:ext cx="693900" cy="133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9600">
                <a:ea typeface="Segoe UI" charset="0"/>
                <a:cs typeface="Segoe UI" charset="0"/>
                <a:sym typeface="Trebuchet MS"/>
              </a:rPr>
              <a:t>=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659989" y="3314700"/>
            <a:ext cx="5757000" cy="9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t</a:t>
            </a:r>
            <a:r>
              <a:rPr lang="en" sz="2200" b="1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o convert </a:t>
            </a:r>
            <a:r>
              <a:rPr lang="en-US" sz="2200" b="1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hex </a:t>
            </a:r>
            <a:r>
              <a:rPr lang="en" sz="2200" b="1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to decimal:</a:t>
            </a:r>
            <a:r>
              <a:rPr lang="en" sz="2200" b="1" dirty="0">
                <a:ea typeface="Trebuchet MS"/>
                <a:cs typeface="Trebuchet MS"/>
                <a:sym typeface="Trebuchet MS"/>
              </a:rPr>
              <a:t>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use a dang calculator lol</a:t>
            </a:r>
            <a:endParaRPr lang="en" sz="2200" dirty="0">
              <a:ea typeface="Trebuchet MS"/>
              <a:cs typeface="Trebuchet MS"/>
              <a:sym typeface="Trebuchet MS"/>
            </a:endParaRPr>
          </a:p>
        </p:txBody>
      </p:sp>
      <p:sp>
        <p:nvSpPr>
          <p:cNvPr id="11" name="Shape 144">
            <a:extLst>
              <a:ext uri="{FF2B5EF4-FFF2-40B4-BE49-F238E27FC236}">
                <a16:creationId xmlns:a16="http://schemas.microsoft.com/office/drawing/2014/main" id="{266CD7FF-FC32-6340-B50C-A06F3A46317B}"/>
              </a:ext>
            </a:extLst>
          </p:cNvPr>
          <p:cNvSpPr txBox="1"/>
          <p:nvPr/>
        </p:nvSpPr>
        <p:spPr>
          <a:xfrm>
            <a:off x="1498334" y="4254475"/>
            <a:ext cx="3708934" cy="5275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600" dirty="0">
                <a:ea typeface="Trebuchet MS"/>
                <a:cs typeface="Trebuchet MS"/>
                <a:sym typeface="Trebuchet MS"/>
              </a:rPr>
              <a:t>(or, convert to binary, then to decimal)</a:t>
            </a:r>
            <a:endParaRPr lang="en" sz="1600" dirty="0"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88570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magical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152399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4 bits </a:t>
            </a:r>
            <a:r>
              <a:rPr lang="en-US" sz="1100" dirty="0">
                <a:solidFill>
                  <a:srgbClr val="FF0000"/>
                </a:solidFill>
              </a:rPr>
              <a:t>(1 </a:t>
            </a:r>
            <a:r>
              <a:rPr lang="en-US" sz="1100" dirty="0" err="1">
                <a:solidFill>
                  <a:srgbClr val="FF0000"/>
                </a:solidFill>
              </a:rPr>
              <a:t>nybble</a:t>
            </a:r>
            <a:r>
              <a:rPr lang="en-US" sz="1100" dirty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are equivalent to </a:t>
            </a:r>
            <a:r>
              <a:rPr lang="en-US" b="1" dirty="0">
                <a:solidFill>
                  <a:srgbClr val="FF0000"/>
                </a:solidFill>
              </a:rPr>
              <a:t>1 hex digit</a:t>
            </a:r>
          </a:p>
          <a:p>
            <a:r>
              <a:rPr lang="en-US" b="1" dirty="0">
                <a:solidFill>
                  <a:srgbClr val="FF0000"/>
                </a:solidFill>
              </a:rPr>
              <a:t>1 byte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b="1" dirty="0">
                <a:solidFill>
                  <a:srgbClr val="FF0000"/>
                </a:solidFill>
              </a:rPr>
              <a:t>8 bits</a:t>
            </a:r>
            <a:r>
              <a:rPr lang="en-US" dirty="0">
                <a:solidFill>
                  <a:srgbClr val="FF0000"/>
                </a:solidFill>
              </a:rPr>
              <a:t> and therefore </a:t>
            </a:r>
            <a:r>
              <a:rPr lang="en-US" b="1" dirty="0">
                <a:solidFill>
                  <a:srgbClr val="FF0000"/>
                </a:solidFill>
              </a:rPr>
              <a:t>2 hex digits </a:t>
            </a:r>
            <a:r>
              <a:rPr lang="en-US" sz="1100" dirty="0">
                <a:solidFill>
                  <a:srgbClr val="FF0000"/>
                </a:solidFill>
              </a:rPr>
              <a:t>(or 2 </a:t>
            </a:r>
            <a:r>
              <a:rPr lang="en-US" sz="1100" dirty="0" err="1">
                <a:solidFill>
                  <a:srgbClr val="FF0000"/>
                </a:solidFill>
              </a:rPr>
              <a:t>nybbles</a:t>
            </a:r>
            <a:r>
              <a:rPr lang="en-US" sz="1100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/>
              <a:t>how many hex digits is a 32-bit number?</a:t>
            </a:r>
          </a:p>
          <a:p>
            <a:r>
              <a:rPr lang="en-US" dirty="0"/>
              <a:t>how many bits is a 5-digit hex number?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4800" y="20193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0xB8</a:t>
            </a:r>
            <a:r>
              <a:rPr lang="en-US" sz="48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 = </a:t>
            </a: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1011 1000</a:t>
            </a:r>
            <a:r>
              <a:rPr lang="en-US" sz="4800" baseline="-250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2</a:t>
            </a:r>
            <a:r>
              <a:rPr lang="en-US" sz="48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 = </a:t>
            </a:r>
            <a:r>
              <a:rPr lang="en-US" sz="4800" b="1" dirty="0">
                <a:solidFill>
                  <a:srgbClr val="00B0F0"/>
                </a:solidFill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184</a:t>
            </a:r>
            <a:r>
              <a:rPr lang="en-US" sz="4800" baseline="-25000" dirty="0">
                <a:solidFill>
                  <a:srgbClr val="00B0F0"/>
                </a:solidFill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10</a:t>
            </a:r>
            <a:r>
              <a:rPr lang="en-US" sz="48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 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990600" y="2820460"/>
            <a:ext cx="6934200" cy="769441"/>
            <a:chOff x="304800" y="4023137"/>
            <a:chExt cx="6934200" cy="769441"/>
          </a:xfrm>
        </p:grpSpPr>
        <p:sp>
          <p:nvSpPr>
            <p:cNvPr id="26" name="TextBox 25"/>
            <p:cNvSpPr txBox="1"/>
            <p:nvPr/>
          </p:nvSpPr>
          <p:spPr>
            <a:xfrm>
              <a:off x="457200" y="4023137"/>
              <a:ext cx="67818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ea typeface="Consolas" charset="0"/>
                  <a:cs typeface="Consolas" charset="0"/>
                </a:rPr>
                <a:t>(this is common notation for hex, derived from the C language. it’s NOT part of the number.)</a:t>
              </a:r>
            </a:p>
          </p:txBody>
        </p:sp>
        <p:cxnSp>
          <p:nvCxnSpPr>
            <p:cNvPr id="27" name="Curved Connector 26"/>
            <p:cNvCxnSpPr/>
            <p:nvPr/>
          </p:nvCxnSpPr>
          <p:spPr>
            <a:xfrm rot="10800000">
              <a:off x="304800" y="4161830"/>
              <a:ext cx="152400" cy="276806"/>
            </a:xfrm>
            <a:prstGeom prst="curvedConnector2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723900" y="3752271"/>
            <a:ext cx="762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ea typeface="Consolas" charset="0"/>
                <a:cs typeface="Consolas" charset="0"/>
              </a:rPr>
              <a:t>these are three ways of </a:t>
            </a:r>
            <a:r>
              <a:rPr lang="en-US" sz="2200" b="1" dirty="0">
                <a:ea typeface="Consolas" charset="0"/>
                <a:cs typeface="Consolas" charset="0"/>
              </a:rPr>
              <a:t>representing</a:t>
            </a:r>
            <a:r>
              <a:rPr lang="en-US" sz="2200" dirty="0">
                <a:ea typeface="Consolas" charset="0"/>
                <a:cs typeface="Consolas" charset="0"/>
              </a:rPr>
              <a:t> the </a:t>
            </a:r>
            <a:r>
              <a:rPr lang="en-US" sz="2200" b="1" dirty="0">
                <a:ea typeface="Consolas" charset="0"/>
                <a:cs typeface="Consolas" charset="0"/>
              </a:rPr>
              <a:t>same value.</a:t>
            </a:r>
            <a:endParaRPr lang="en-US" sz="2200" dirty="0">
              <a:ea typeface="Consolas" charset="0"/>
              <a:cs typeface="Consolas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3900" y="4250519"/>
            <a:ext cx="762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ea typeface="Consolas" charset="0"/>
                <a:cs typeface="Consolas" charset="0"/>
              </a:rPr>
              <a:t>they're different </a:t>
            </a:r>
            <a:r>
              <a:rPr lang="en-US" sz="2200" b="1" dirty="0">
                <a:ea typeface="Consolas" charset="0"/>
                <a:cs typeface="Consolas" charset="0"/>
              </a:rPr>
              <a:t>views</a:t>
            </a:r>
            <a:r>
              <a:rPr lang="en-US" sz="2200" dirty="0">
                <a:ea typeface="Consolas" charset="0"/>
                <a:cs typeface="Consolas" charset="0"/>
              </a:rPr>
              <a:t> of the </a:t>
            </a:r>
            <a:r>
              <a:rPr lang="en-US" sz="2200" b="1" dirty="0">
                <a:ea typeface="Consolas" charset="0"/>
                <a:cs typeface="Consolas" charset="0"/>
              </a:rPr>
              <a:t>same data.</a:t>
            </a:r>
            <a:endParaRPr lang="en-US" sz="2200" dirty="0"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026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between binary and hex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5743303" cy="3047999"/>
          </a:xfrm>
        </p:spPr>
        <p:txBody>
          <a:bodyPr>
            <a:normAutofit/>
          </a:bodyPr>
          <a:lstStyle/>
          <a:p>
            <a:r>
              <a:rPr lang="en-US" dirty="0"/>
              <a:t>say we had this binary number:</a:t>
            </a:r>
          </a:p>
          <a:p>
            <a:pPr marL="0" indent="0" algn="ctr">
              <a:buNone/>
            </a:pPr>
            <a:r>
              <a:rPr lang="en-US" sz="28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1110111110111001110000</a:t>
            </a:r>
            <a:r>
              <a:rPr lang="en-US" sz="2800" baseline="-25000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2</a:t>
            </a:r>
            <a:endParaRPr lang="en-US" sz="2800" baseline="-25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starting </a:t>
            </a:r>
            <a:r>
              <a:rPr lang="en-US" b="1" dirty="0"/>
              <a:t>from the LSB (right side):</a:t>
            </a:r>
          </a:p>
          <a:p>
            <a:pPr lvl="1"/>
            <a:r>
              <a:rPr lang="en-US" dirty="0"/>
              <a:t>divide into groups of 4 bits (</a:t>
            </a:r>
            <a:r>
              <a:rPr lang="en-US" dirty="0" err="1"/>
              <a:t>nybbles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(add 0s to the left if needed)</a:t>
            </a:r>
          </a:p>
          <a:p>
            <a:pPr lvl="1"/>
            <a:r>
              <a:rPr lang="en-US" dirty="0"/>
              <a:t>convert each </a:t>
            </a:r>
            <a:r>
              <a:rPr lang="en-US" dirty="0" err="1"/>
              <a:t>nybble</a:t>
            </a:r>
            <a:r>
              <a:rPr lang="en-US" dirty="0"/>
              <a:t> to 1 hex digit</a:t>
            </a:r>
          </a:p>
          <a:p>
            <a:pPr marL="0" indent="0" algn="r">
              <a:buNone/>
            </a:pPr>
            <a:r>
              <a:rPr lang="en-US" sz="2600" b="1" dirty="0">
                <a:solidFill>
                  <a:srgbClr val="FF0000"/>
                </a:solidFill>
                <a:latin typeface="Consolas" panose="020B0609020204030204" pitchFamily="49" charset="0"/>
                <a:ea typeface="Segoe UI" charset="0"/>
                <a:cs typeface="Consolas" panose="020B0609020204030204" pitchFamily="49" charset="0"/>
              </a:rPr>
              <a:t>00</a:t>
            </a:r>
            <a:r>
              <a:rPr lang="en-US" sz="2600" b="1" dirty="0">
                <a:latin typeface="Consolas" panose="020B0609020204030204" pitchFamily="49" charset="0"/>
                <a:ea typeface="Segoe UI" charset="0"/>
                <a:cs typeface="Consolas" panose="020B0609020204030204" pitchFamily="49" charset="0"/>
              </a:rPr>
              <a:t>11 1011 1110 1110 0111 0000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80603"/>
              </p:ext>
            </p:extLst>
          </p:nvPr>
        </p:nvGraphicFramePr>
        <p:xfrm>
          <a:off x="5895703" y="507274"/>
          <a:ext cx="3200400" cy="40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Bin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Hex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Bin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Hex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1001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0010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1010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0011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1011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0100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1100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0101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1101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1110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111940" marR="111940" marT="55970" marB="559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</a:t>
                      </a:r>
                    </a:p>
                  </a:txBody>
                  <a:tcPr marL="111940" marR="111940" marT="55970" marB="559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</a:t>
                      </a:r>
                    </a:p>
                  </a:txBody>
                  <a:tcPr marL="111940" marR="111940" marT="55970" marB="5597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29247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0" y="29247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247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E</a:t>
            </a:r>
            <a:endParaRPr lang="en-US" sz="5400" b="1" dirty="0">
              <a:latin typeface="Consolas" panose="020B0609020204030204" pitchFamily="49" charset="0"/>
              <a:ea typeface="Consolas" charset="0"/>
              <a:cs typeface="Consolas" panose="020B060902020403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6600" y="29247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E</a:t>
            </a:r>
            <a:endParaRPr lang="en-US" sz="5400" b="1" dirty="0">
              <a:latin typeface="Consolas" panose="020B0609020204030204" pitchFamily="49" charset="0"/>
              <a:ea typeface="Consolas" charset="0"/>
              <a:cs typeface="Consolas" panose="020B06090202040302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29247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7</a:t>
            </a:r>
            <a:endParaRPr lang="en-US" sz="5400" b="1" dirty="0">
              <a:latin typeface="Consolas" panose="020B0609020204030204" pitchFamily="49" charset="0"/>
              <a:ea typeface="Consolas" charset="0"/>
              <a:cs typeface="Consolas" panose="020B06090202040302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6884" y="2924770"/>
            <a:ext cx="76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90352" y="2924770"/>
            <a:ext cx="1004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0x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895703" y="495300"/>
            <a:ext cx="3200400" cy="4571423"/>
            <a:chOff x="5895703" y="495300"/>
            <a:chExt cx="3200400" cy="4571423"/>
          </a:xfrm>
        </p:grpSpPr>
        <p:sp>
          <p:nvSpPr>
            <p:cNvPr id="4" name="Rectangle 3"/>
            <p:cNvSpPr/>
            <p:nvPr/>
          </p:nvSpPr>
          <p:spPr>
            <a:xfrm>
              <a:off x="5895703" y="495300"/>
              <a:ext cx="3200400" cy="40977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00800" y="4605058"/>
              <a:ext cx="24823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know this table.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828800" y="3834429"/>
            <a:ext cx="4003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ea typeface="Consolas" charset="0"/>
                <a:cs typeface="Consolas" charset="0"/>
              </a:rPr>
              <a:t>hex </a:t>
            </a:r>
            <a:r>
              <a:rPr lang="en-US" sz="2200" dirty="0"/>
              <a:t>→ binary?</a:t>
            </a:r>
            <a:r>
              <a:rPr lang="en-US" sz="2200" dirty="0">
                <a:ea typeface="Consolas" charset="0"/>
                <a:cs typeface="Consolas" charset="0"/>
              </a:rPr>
              <a:t> look at the table and go the opposite way!</a:t>
            </a:r>
          </a:p>
        </p:txBody>
      </p:sp>
    </p:spTree>
    <p:extLst>
      <p:ext uri="{BB962C8B-B14F-4D97-AF65-F5344CB8AC3E}">
        <p14:creationId xmlns:p14="http://schemas.microsoft.com/office/powerpoint/2010/main" val="16697315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Two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332821"/>
              </p:ext>
            </p:extLst>
          </p:nvPr>
        </p:nvGraphicFramePr>
        <p:xfrm>
          <a:off x="174497" y="530324"/>
          <a:ext cx="2271840" cy="40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979">
                <a:tc>
                  <a:txBody>
                    <a:bodyPr/>
                    <a:lstStyle/>
                    <a:p>
                      <a:pPr algn="ctr"/>
                      <a:endParaRPr lang="en-US" sz="2000" b="1" baseline="30000" dirty="0"/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Dec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Hex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2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0x4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3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4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5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32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64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0x40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7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128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834305"/>
              </p:ext>
            </p:extLst>
          </p:nvPr>
        </p:nvGraphicFramePr>
        <p:xfrm>
          <a:off x="2612897" y="530324"/>
          <a:ext cx="3711703" cy="40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979">
                <a:tc>
                  <a:txBody>
                    <a:bodyPr/>
                    <a:lstStyle/>
                    <a:p>
                      <a:pPr algn="ctr"/>
                      <a:endParaRPr lang="en-US" sz="2000" b="1" baseline="30000" dirty="0"/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Dec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Hex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8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9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512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10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1,024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0x400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12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4,096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16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65,536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0x10000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20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1,048,576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0x100000</a:t>
                      </a:r>
                    </a:p>
                  </a:txBody>
                  <a:tcPr marL="111940" marR="111940" marT="55970" marB="5597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marL="0" marR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31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2,147,483,648</a:t>
                      </a:r>
                    </a:p>
                  </a:txBody>
                  <a:tcPr marL="111940" marR="111940" marT="55970" marB="5597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0x80000000</a:t>
                      </a:r>
                      <a:endParaRPr lang="en-US" sz="1400" b="1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11940" marR="111940" marT="55970" marB="5597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33169917"/>
                  </a:ext>
                </a:extLst>
              </a:tr>
              <a:tr h="453979">
                <a:tc>
                  <a:txBody>
                    <a:bodyPr/>
                    <a:lstStyle/>
                    <a:p>
                      <a:pPr marL="0" marR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2</a:t>
                      </a:r>
                      <a:r>
                        <a:rPr lang="en-US" sz="2000" b="1" baseline="30000" dirty="0"/>
                        <a:t>32</a:t>
                      </a:r>
                    </a:p>
                  </a:txBody>
                  <a:tcPr marL="111940" marR="111940" marT="55970" marB="5597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4,294,967,296</a:t>
                      </a:r>
                    </a:p>
                  </a:txBody>
                  <a:tcPr marL="111940" marR="111940" marT="55970" marB="5597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0x100000000</a:t>
                      </a:r>
                    </a:p>
                  </a:txBody>
                  <a:tcPr marL="111940" marR="111940" marT="55970" marB="5597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24601" y="952500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8</a:t>
            </a:r>
            <a:r>
              <a:rPr lang="en-US" sz="2000" dirty="0"/>
              <a:t>-1 = 255 =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0xFF</a:t>
            </a:r>
            <a:r>
              <a:rPr lang="en-US" sz="2000" dirty="0"/>
              <a:t> =</a:t>
            </a:r>
          </a:p>
          <a:p>
            <a:r>
              <a:rPr lang="en-US" sz="2000" dirty="0"/>
              <a:t>   </a:t>
            </a:r>
            <a:r>
              <a:rPr lang="en-US" sz="2000" b="1" dirty="0"/>
              <a:t>max value of an</a:t>
            </a:r>
          </a:p>
          <a:p>
            <a:r>
              <a:rPr lang="en-US" sz="2000" b="1" dirty="0"/>
              <a:t>   unsigned byte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1917531"/>
            <a:ext cx="2109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1ki (like kibibyte)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0" y="3278618"/>
            <a:ext cx="2356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1Mi (like mebibyte)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9269" y="4770023"/>
            <a:ext cx="5751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en-US" sz="2400" dirty="0">
                <a:solidFill>
                  <a:srgbClr val="FF0000"/>
                </a:solidFill>
              </a:rPr>
              <a:t>memorize </a:t>
            </a:r>
            <a:r>
              <a:rPr lang="en-US" sz="2400" b="1" dirty="0">
                <a:solidFill>
                  <a:srgbClr val="FF0000"/>
                </a:solidFill>
              </a:rPr>
              <a:t>at least</a:t>
            </a:r>
            <a:r>
              <a:rPr lang="en-US" sz="2400" dirty="0">
                <a:solidFill>
                  <a:srgbClr val="FF0000"/>
                </a:solidFill>
              </a:rPr>
              <a:t> the powers up to 2</a:t>
            </a:r>
            <a:r>
              <a:rPr lang="en-US" sz="2400" baseline="30000" dirty="0">
                <a:solidFill>
                  <a:srgbClr val="FF0000"/>
                </a:solidFill>
              </a:rPr>
              <a:t>10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3723656"/>
            <a:ext cx="29274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31</a:t>
            </a:r>
            <a:r>
              <a:rPr lang="en-US" sz="2000" dirty="0"/>
              <a:t>-1 = 2,147,483,647 =</a:t>
            </a:r>
          </a:p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0x7FFFFFFF</a:t>
            </a:r>
            <a:r>
              <a:rPr lang="en-US" sz="2000" dirty="0"/>
              <a:t> =</a:t>
            </a:r>
          </a:p>
          <a:p>
            <a:r>
              <a:rPr lang="en-US" sz="2000" b="1" dirty="0"/>
              <a:t>   max value of a</a:t>
            </a:r>
            <a:br>
              <a:rPr lang="en-US" sz="2000" b="1" dirty="0"/>
            </a:br>
            <a:r>
              <a:rPr lang="en-US" sz="2000" b="1" dirty="0"/>
              <a:t>   Java </a:t>
            </a:r>
            <a:r>
              <a:rPr lang="en-US" sz="20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endParaRPr lang="en-US" sz="20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50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after me: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 </a:t>
            </a:r>
            <a:r>
              <a:rPr lang="en-US" b="1" dirty="0">
                <a:solidFill>
                  <a:srgbClr val="FF0000"/>
                </a:solidFill>
              </a:rPr>
              <a:t>byte</a:t>
            </a:r>
            <a:r>
              <a:rPr lang="en-US" dirty="0">
                <a:solidFill>
                  <a:srgbClr val="FF0000"/>
                </a:solidFill>
              </a:rPr>
              <a:t> is 8 </a:t>
            </a:r>
            <a:r>
              <a:rPr lang="en-US" b="1" dirty="0">
                <a:solidFill>
                  <a:srgbClr val="FF0000"/>
                </a:solidFill>
              </a:rPr>
              <a:t>bits</a:t>
            </a:r>
            <a:endParaRPr lang="en-US" dirty="0"/>
          </a:p>
          <a:p>
            <a:r>
              <a:rPr lang="en-US" dirty="0"/>
              <a:t>there are exercises that go with each lecture!</a:t>
            </a:r>
          </a:p>
          <a:p>
            <a:pPr lvl="1"/>
            <a:r>
              <a:rPr lang="en-US" dirty="0"/>
              <a:t>go to my page, Materials, then Exercises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2938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Unsigned Integers and </a:t>
            </a:r>
            <a:br>
              <a:rPr lang="en-US" dirty="0"/>
            </a:br>
            <a:r>
              <a:rPr lang="en-US" dirty="0"/>
              <a:t>the limits of computers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1332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9805C-F2D3-0249-84C8-B23E0DF7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line segment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3CDB9-5E6C-7741-8A23-B3BA81439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95301"/>
          </a:xfrm>
        </p:spPr>
        <p:txBody>
          <a:bodyPr/>
          <a:lstStyle/>
          <a:p>
            <a:r>
              <a:rPr lang="en-US" dirty="0"/>
              <a:t>let’s look at the integers you can make with </a:t>
            </a:r>
            <a:r>
              <a:rPr lang="en-US" b="1" dirty="0"/>
              <a:t>4 bits </a:t>
            </a:r>
            <a:r>
              <a:rPr lang="en-US" dirty="0"/>
              <a:t>on a number line.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512F1-9C36-3242-A7F6-E42FA02A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558FC-4CC6-6243-9033-80884835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3A34AAFB-502B-AD46-B449-041080714801}"/>
              </a:ext>
            </a:extLst>
          </p:cNvPr>
          <p:cNvGrpSpPr/>
          <p:nvPr/>
        </p:nvGrpSpPr>
        <p:grpSpPr>
          <a:xfrm>
            <a:off x="7815133" y="921421"/>
            <a:ext cx="640080" cy="1844527"/>
            <a:chOff x="7815133" y="921421"/>
            <a:chExt cx="640080" cy="1844527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2AFDA0A-0537-C24E-9275-C77C9D5EE634}"/>
                </a:ext>
              </a:extLst>
            </p:cNvPr>
            <p:cNvSpPr txBox="1"/>
            <p:nvPr/>
          </p:nvSpPr>
          <p:spPr>
            <a:xfrm rot="17264950">
              <a:off x="767411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1110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C188E593-4C47-4041-8B81-DFD58E41E68D}"/>
                </a:ext>
              </a:extLst>
            </p:cNvPr>
            <p:cNvSpPr txBox="1"/>
            <p:nvPr/>
          </p:nvSpPr>
          <p:spPr>
            <a:xfrm>
              <a:off x="7815133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14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66E142AA-CAD3-FF4B-9AEE-507AA30E608B}"/>
              </a:ext>
            </a:extLst>
          </p:cNvPr>
          <p:cNvGrpSpPr/>
          <p:nvPr/>
        </p:nvGrpSpPr>
        <p:grpSpPr>
          <a:xfrm>
            <a:off x="7262925" y="921421"/>
            <a:ext cx="640080" cy="1844527"/>
            <a:chOff x="7262925" y="921421"/>
            <a:chExt cx="640080" cy="1844527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F183FD7-92CB-7E47-9C88-FA468D799B80}"/>
                </a:ext>
              </a:extLst>
            </p:cNvPr>
            <p:cNvSpPr txBox="1"/>
            <p:nvPr/>
          </p:nvSpPr>
          <p:spPr>
            <a:xfrm rot="17264950">
              <a:off x="712062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1101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0F6B00E7-10CA-1843-8E8D-30E6459A010B}"/>
                </a:ext>
              </a:extLst>
            </p:cNvPr>
            <p:cNvSpPr txBox="1"/>
            <p:nvPr/>
          </p:nvSpPr>
          <p:spPr>
            <a:xfrm>
              <a:off x="7262925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13</a:t>
              </a: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9CB2A472-BBB1-2B4D-9EF0-DE46122CA79D}"/>
              </a:ext>
            </a:extLst>
          </p:cNvPr>
          <p:cNvGrpSpPr/>
          <p:nvPr/>
        </p:nvGrpSpPr>
        <p:grpSpPr>
          <a:xfrm>
            <a:off x="6710717" y="921421"/>
            <a:ext cx="640080" cy="1844527"/>
            <a:chOff x="6710717" y="921421"/>
            <a:chExt cx="640080" cy="1844527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C94B189-CA6F-FB4D-831F-A634EBC088D0}"/>
                </a:ext>
              </a:extLst>
            </p:cNvPr>
            <p:cNvSpPr txBox="1"/>
            <p:nvPr/>
          </p:nvSpPr>
          <p:spPr>
            <a:xfrm rot="17264950">
              <a:off x="656713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1100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EDF819B-AA2E-5F4B-9850-D9A91219D90B}"/>
                </a:ext>
              </a:extLst>
            </p:cNvPr>
            <p:cNvSpPr txBox="1"/>
            <p:nvPr/>
          </p:nvSpPr>
          <p:spPr>
            <a:xfrm>
              <a:off x="6710717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12</a:t>
              </a: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D95EAF50-E287-DE47-94CE-7B7D088185CC}"/>
              </a:ext>
            </a:extLst>
          </p:cNvPr>
          <p:cNvGrpSpPr/>
          <p:nvPr/>
        </p:nvGrpSpPr>
        <p:grpSpPr>
          <a:xfrm>
            <a:off x="6158509" y="921421"/>
            <a:ext cx="640080" cy="1844527"/>
            <a:chOff x="6158509" y="921421"/>
            <a:chExt cx="640080" cy="1844527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A8B3A49A-7683-3040-9D4B-0168E6FD4652}"/>
                </a:ext>
              </a:extLst>
            </p:cNvPr>
            <p:cNvSpPr txBox="1"/>
            <p:nvPr/>
          </p:nvSpPr>
          <p:spPr>
            <a:xfrm rot="17264950">
              <a:off x="601364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1011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6C49FF0-3EE7-AB43-A095-207354BDAAE6}"/>
                </a:ext>
              </a:extLst>
            </p:cNvPr>
            <p:cNvSpPr txBox="1"/>
            <p:nvPr/>
          </p:nvSpPr>
          <p:spPr>
            <a:xfrm>
              <a:off x="6158509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11</a:t>
              </a: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8CA141A1-4F4E-C348-AECB-7AA364CB2ADB}"/>
              </a:ext>
            </a:extLst>
          </p:cNvPr>
          <p:cNvGrpSpPr/>
          <p:nvPr/>
        </p:nvGrpSpPr>
        <p:grpSpPr>
          <a:xfrm>
            <a:off x="5606301" y="921421"/>
            <a:ext cx="640080" cy="1844527"/>
            <a:chOff x="5606301" y="921421"/>
            <a:chExt cx="640080" cy="1844527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5E515ABF-1F11-9A49-BF60-E17CD97CC337}"/>
                </a:ext>
              </a:extLst>
            </p:cNvPr>
            <p:cNvSpPr txBox="1"/>
            <p:nvPr/>
          </p:nvSpPr>
          <p:spPr>
            <a:xfrm rot="17264950">
              <a:off x="546015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1010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EB92DB6C-CA0E-4F4A-AD52-77A1F48D2F1F}"/>
                </a:ext>
              </a:extLst>
            </p:cNvPr>
            <p:cNvSpPr txBox="1"/>
            <p:nvPr/>
          </p:nvSpPr>
          <p:spPr>
            <a:xfrm>
              <a:off x="5606301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10</a:t>
              </a: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CB3970BF-A824-CF45-8137-D9B7515FBF93}"/>
              </a:ext>
            </a:extLst>
          </p:cNvPr>
          <p:cNvGrpSpPr/>
          <p:nvPr/>
        </p:nvGrpSpPr>
        <p:grpSpPr>
          <a:xfrm>
            <a:off x="5054093" y="921421"/>
            <a:ext cx="640080" cy="1844527"/>
            <a:chOff x="5054093" y="921421"/>
            <a:chExt cx="640080" cy="1844527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20A6931F-82A7-CF47-A5E9-8493BC0CBCE6}"/>
                </a:ext>
              </a:extLst>
            </p:cNvPr>
            <p:cNvSpPr txBox="1"/>
            <p:nvPr/>
          </p:nvSpPr>
          <p:spPr>
            <a:xfrm rot="17264950">
              <a:off x="490666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1001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6CB4E71A-D58F-D640-9EE6-C32B463CF37A}"/>
                </a:ext>
              </a:extLst>
            </p:cNvPr>
            <p:cNvSpPr txBox="1"/>
            <p:nvPr/>
          </p:nvSpPr>
          <p:spPr>
            <a:xfrm>
              <a:off x="5054093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9</a:t>
              </a: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DE1DC426-5FF2-7D48-86B3-515B5BB2600A}"/>
              </a:ext>
            </a:extLst>
          </p:cNvPr>
          <p:cNvGrpSpPr/>
          <p:nvPr/>
        </p:nvGrpSpPr>
        <p:grpSpPr>
          <a:xfrm>
            <a:off x="84221" y="921421"/>
            <a:ext cx="640080" cy="1844527"/>
            <a:chOff x="84221" y="921421"/>
            <a:chExt cx="640080" cy="1844527"/>
          </a:xfrm>
        </p:grpSpPr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C46A575-ED24-0349-87C0-B04D5A2B19AF}"/>
                </a:ext>
              </a:extLst>
            </p:cNvPr>
            <p:cNvSpPr txBox="1"/>
            <p:nvPr/>
          </p:nvSpPr>
          <p:spPr>
            <a:xfrm>
              <a:off x="84221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0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6BB9170E-F501-634C-B02A-D8A39503188A}"/>
                </a:ext>
              </a:extLst>
            </p:cNvPr>
            <p:cNvSpPr txBox="1"/>
            <p:nvPr/>
          </p:nvSpPr>
          <p:spPr>
            <a:xfrm rot="17264950">
              <a:off x="-74747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0000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C658D6B8-5617-5A4C-97F5-7775F74E7CA0}"/>
              </a:ext>
            </a:extLst>
          </p:cNvPr>
          <p:cNvGrpSpPr/>
          <p:nvPr/>
        </p:nvGrpSpPr>
        <p:grpSpPr>
          <a:xfrm>
            <a:off x="636429" y="921421"/>
            <a:ext cx="640080" cy="1844527"/>
            <a:chOff x="636429" y="921421"/>
            <a:chExt cx="640080" cy="1844527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6C148664-0747-0D4E-B7E9-1028D909BD69}"/>
                </a:ext>
              </a:extLst>
            </p:cNvPr>
            <p:cNvSpPr txBox="1"/>
            <p:nvPr/>
          </p:nvSpPr>
          <p:spPr>
            <a:xfrm rot="17264950">
              <a:off x="47874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0001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C4CF7E02-3376-DD41-A8C1-F3BA135673FD}"/>
                </a:ext>
              </a:extLst>
            </p:cNvPr>
            <p:cNvSpPr txBox="1"/>
            <p:nvPr/>
          </p:nvSpPr>
          <p:spPr>
            <a:xfrm>
              <a:off x="636429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</a:t>
              </a: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33AF26CC-A550-5E4A-9B93-F05DB60B0A8F}"/>
              </a:ext>
            </a:extLst>
          </p:cNvPr>
          <p:cNvGrpSpPr/>
          <p:nvPr/>
        </p:nvGrpSpPr>
        <p:grpSpPr>
          <a:xfrm>
            <a:off x="1188637" y="921421"/>
            <a:ext cx="640080" cy="1844527"/>
            <a:chOff x="1188637" y="921421"/>
            <a:chExt cx="640080" cy="1844527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3498514-C1C2-5043-8F9C-A4818E316CE0}"/>
                </a:ext>
              </a:extLst>
            </p:cNvPr>
            <p:cNvSpPr txBox="1"/>
            <p:nvPr/>
          </p:nvSpPr>
          <p:spPr>
            <a:xfrm rot="17264950">
              <a:off x="103223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0010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8D5D8CF1-A510-6D4F-8AF9-3BB0EAA14E09}"/>
                </a:ext>
              </a:extLst>
            </p:cNvPr>
            <p:cNvSpPr txBox="1"/>
            <p:nvPr/>
          </p:nvSpPr>
          <p:spPr>
            <a:xfrm>
              <a:off x="1188637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2</a:t>
              </a: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64929B14-D555-A344-87B5-0EA07E107291}"/>
              </a:ext>
            </a:extLst>
          </p:cNvPr>
          <p:cNvGrpSpPr/>
          <p:nvPr/>
        </p:nvGrpSpPr>
        <p:grpSpPr>
          <a:xfrm>
            <a:off x="1740845" y="921421"/>
            <a:ext cx="640080" cy="1844527"/>
            <a:chOff x="1740845" y="921421"/>
            <a:chExt cx="640080" cy="1844527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3337D590-01AA-B24C-9DB1-88E4B646D2B8}"/>
                </a:ext>
              </a:extLst>
            </p:cNvPr>
            <p:cNvSpPr txBox="1"/>
            <p:nvPr/>
          </p:nvSpPr>
          <p:spPr>
            <a:xfrm rot="17264950">
              <a:off x="158572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0011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2E95B9F-B67A-7C41-AA0E-E3C388033E8D}"/>
                </a:ext>
              </a:extLst>
            </p:cNvPr>
            <p:cNvSpPr txBox="1"/>
            <p:nvPr/>
          </p:nvSpPr>
          <p:spPr>
            <a:xfrm>
              <a:off x="1740845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ED83FAFA-0BD5-324C-BA1C-57BA0A2EE3EF}"/>
              </a:ext>
            </a:extLst>
          </p:cNvPr>
          <p:cNvGrpSpPr/>
          <p:nvPr/>
        </p:nvGrpSpPr>
        <p:grpSpPr>
          <a:xfrm>
            <a:off x="8367343" y="921421"/>
            <a:ext cx="640080" cy="1844527"/>
            <a:chOff x="8367343" y="921421"/>
            <a:chExt cx="640080" cy="1844527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8D9E1EF1-F361-4E40-83CC-193E2640682A}"/>
                </a:ext>
              </a:extLst>
            </p:cNvPr>
            <p:cNvSpPr txBox="1"/>
            <p:nvPr/>
          </p:nvSpPr>
          <p:spPr>
            <a:xfrm rot="17264950">
              <a:off x="8227608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1111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A95BEA5D-3399-8848-BBFB-5AB55CE1914E}"/>
                </a:ext>
              </a:extLst>
            </p:cNvPr>
            <p:cNvSpPr txBox="1"/>
            <p:nvPr/>
          </p:nvSpPr>
          <p:spPr>
            <a:xfrm>
              <a:off x="8367343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15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9CB9F7EC-1B3D-4C48-AE00-9084EA340E4B}"/>
              </a:ext>
            </a:extLst>
          </p:cNvPr>
          <p:cNvGrpSpPr/>
          <p:nvPr/>
        </p:nvGrpSpPr>
        <p:grpSpPr>
          <a:xfrm>
            <a:off x="2293053" y="921421"/>
            <a:ext cx="640080" cy="1844527"/>
            <a:chOff x="2293053" y="921421"/>
            <a:chExt cx="640080" cy="1844527"/>
          </a:xfrm>
        </p:grpSpPr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09169DE4-8DDB-254D-9C55-B79348ADAD16}"/>
                </a:ext>
              </a:extLst>
            </p:cNvPr>
            <p:cNvSpPr txBox="1"/>
            <p:nvPr/>
          </p:nvSpPr>
          <p:spPr>
            <a:xfrm rot="17264950">
              <a:off x="213921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0100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E0F3C1C7-D1E6-1D4A-A430-DA821B8DFF53}"/>
                </a:ext>
              </a:extLst>
            </p:cNvPr>
            <p:cNvSpPr txBox="1"/>
            <p:nvPr/>
          </p:nvSpPr>
          <p:spPr>
            <a:xfrm>
              <a:off x="2293053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4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23FDC92A-68ED-CE43-A5EC-CFF1F09C1417}"/>
              </a:ext>
            </a:extLst>
          </p:cNvPr>
          <p:cNvGrpSpPr/>
          <p:nvPr/>
        </p:nvGrpSpPr>
        <p:grpSpPr>
          <a:xfrm>
            <a:off x="2845261" y="921421"/>
            <a:ext cx="640080" cy="1844527"/>
            <a:chOff x="2845261" y="921421"/>
            <a:chExt cx="640080" cy="1844527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AE60BBE5-4425-6B4E-90CE-24918FFDD142}"/>
                </a:ext>
              </a:extLst>
            </p:cNvPr>
            <p:cNvSpPr txBox="1"/>
            <p:nvPr/>
          </p:nvSpPr>
          <p:spPr>
            <a:xfrm rot="17264950">
              <a:off x="269270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0101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0C176610-52F2-7E4E-803E-0419C9444B7E}"/>
                </a:ext>
              </a:extLst>
            </p:cNvPr>
            <p:cNvSpPr txBox="1"/>
            <p:nvPr/>
          </p:nvSpPr>
          <p:spPr>
            <a:xfrm>
              <a:off x="2845261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5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4136092-7BBA-1541-9E26-C94469D044F8}"/>
              </a:ext>
            </a:extLst>
          </p:cNvPr>
          <p:cNvGrpSpPr/>
          <p:nvPr/>
        </p:nvGrpSpPr>
        <p:grpSpPr>
          <a:xfrm>
            <a:off x="3397469" y="921421"/>
            <a:ext cx="640080" cy="1844527"/>
            <a:chOff x="3397469" y="921421"/>
            <a:chExt cx="640080" cy="1844527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254C88FC-41F1-9447-ACF4-765C9168750F}"/>
                </a:ext>
              </a:extLst>
            </p:cNvPr>
            <p:cNvSpPr txBox="1"/>
            <p:nvPr/>
          </p:nvSpPr>
          <p:spPr>
            <a:xfrm rot="17264950">
              <a:off x="324619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0110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CA55B26B-966C-6B46-A920-3CF38C95C5B1}"/>
                </a:ext>
              </a:extLst>
            </p:cNvPr>
            <p:cNvSpPr txBox="1"/>
            <p:nvPr/>
          </p:nvSpPr>
          <p:spPr>
            <a:xfrm>
              <a:off x="3397469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6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FC2E3655-43BE-744E-85E5-458F2ECA05A2}"/>
              </a:ext>
            </a:extLst>
          </p:cNvPr>
          <p:cNvGrpSpPr/>
          <p:nvPr/>
        </p:nvGrpSpPr>
        <p:grpSpPr>
          <a:xfrm>
            <a:off x="3949677" y="921421"/>
            <a:ext cx="640080" cy="1844527"/>
            <a:chOff x="3949677" y="921421"/>
            <a:chExt cx="640080" cy="1844527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2CC6230E-C871-CA44-BAA0-49EA711DB22B}"/>
                </a:ext>
              </a:extLst>
            </p:cNvPr>
            <p:cNvSpPr txBox="1"/>
            <p:nvPr/>
          </p:nvSpPr>
          <p:spPr>
            <a:xfrm rot="17264950">
              <a:off x="379968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0111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61B35895-D54C-E047-BEE7-047E66EC9C5B}"/>
                </a:ext>
              </a:extLst>
            </p:cNvPr>
            <p:cNvSpPr txBox="1"/>
            <p:nvPr/>
          </p:nvSpPr>
          <p:spPr>
            <a:xfrm>
              <a:off x="3949677" y="22427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7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C94F6818-EC16-734A-878E-20DE16271B61}"/>
              </a:ext>
            </a:extLst>
          </p:cNvPr>
          <p:cNvGrpSpPr/>
          <p:nvPr/>
        </p:nvGrpSpPr>
        <p:grpSpPr>
          <a:xfrm>
            <a:off x="4501885" y="921421"/>
            <a:ext cx="640080" cy="1852027"/>
            <a:chOff x="4501885" y="921421"/>
            <a:chExt cx="640080" cy="1852027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B047BA78-D412-7B4D-AA55-9B26AF67D185}"/>
                </a:ext>
              </a:extLst>
            </p:cNvPr>
            <p:cNvSpPr txBox="1"/>
            <p:nvPr/>
          </p:nvSpPr>
          <p:spPr>
            <a:xfrm rot="17264950">
              <a:off x="4353173" y="1223988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nsolas" charset="0"/>
                  <a:ea typeface="Consolas" charset="0"/>
                  <a:cs typeface="Consolas" charset="0"/>
                </a:rPr>
                <a:t>1000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257C905D-C308-2941-ADB3-EBA8BB081A19}"/>
                </a:ext>
              </a:extLst>
            </p:cNvPr>
            <p:cNvSpPr txBox="1"/>
            <p:nvPr/>
          </p:nvSpPr>
          <p:spPr>
            <a:xfrm>
              <a:off x="4501885" y="2250228"/>
              <a:ext cx="64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nsolas" charset="0"/>
                  <a:ea typeface="Consolas" charset="0"/>
                  <a:cs typeface="Consolas" charset="0"/>
                </a:rPr>
                <a:t>8</a:t>
              </a: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5783E99C-9283-DD49-95A4-0D26A15729F5}"/>
              </a:ext>
            </a:extLst>
          </p:cNvPr>
          <p:cNvGrpSpPr/>
          <p:nvPr/>
        </p:nvGrpSpPr>
        <p:grpSpPr>
          <a:xfrm>
            <a:off x="381000" y="1831874"/>
            <a:ext cx="8321040" cy="457200"/>
            <a:chOff x="457200" y="1831874"/>
            <a:chExt cx="8321040" cy="457200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46906E49-B2BD-4344-AD39-E2455A920489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055002"/>
              <a:ext cx="83210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BB1E182-67A6-7D41-AA33-ECD95D87F69F}"/>
                </a:ext>
              </a:extLst>
            </p:cNvPr>
            <p:cNvCxnSpPr/>
            <p:nvPr/>
          </p:nvCxnSpPr>
          <p:spPr>
            <a:xfrm>
              <a:off x="463615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297AB643-269D-324D-922E-F863962D9A58}"/>
                </a:ext>
              </a:extLst>
            </p:cNvPr>
            <p:cNvCxnSpPr/>
            <p:nvPr/>
          </p:nvCxnSpPr>
          <p:spPr>
            <a:xfrm>
              <a:off x="1017923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31AADD88-0C45-084C-9CFC-3E0D73A845A3}"/>
                </a:ext>
              </a:extLst>
            </p:cNvPr>
            <p:cNvCxnSpPr/>
            <p:nvPr/>
          </p:nvCxnSpPr>
          <p:spPr>
            <a:xfrm>
              <a:off x="1572231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1AB668FE-ACED-E249-B093-2DC1151395C6}"/>
                </a:ext>
              </a:extLst>
            </p:cNvPr>
            <p:cNvCxnSpPr/>
            <p:nvPr/>
          </p:nvCxnSpPr>
          <p:spPr>
            <a:xfrm>
              <a:off x="2126539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EC02EABA-99AA-DD43-A32E-68BFE601F477}"/>
                </a:ext>
              </a:extLst>
            </p:cNvPr>
            <p:cNvCxnSpPr/>
            <p:nvPr/>
          </p:nvCxnSpPr>
          <p:spPr>
            <a:xfrm>
              <a:off x="2680847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47698A50-4FEE-134C-85FD-4B72BB6BA302}"/>
                </a:ext>
              </a:extLst>
            </p:cNvPr>
            <p:cNvCxnSpPr/>
            <p:nvPr/>
          </p:nvCxnSpPr>
          <p:spPr>
            <a:xfrm>
              <a:off x="3235155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4F3BB674-297C-A040-8CBE-58D6CD6E03B5}"/>
                </a:ext>
              </a:extLst>
            </p:cNvPr>
            <p:cNvCxnSpPr/>
            <p:nvPr/>
          </p:nvCxnSpPr>
          <p:spPr>
            <a:xfrm>
              <a:off x="3789463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C3F50117-F02F-A142-A4B7-440A714E07C6}"/>
                </a:ext>
              </a:extLst>
            </p:cNvPr>
            <p:cNvCxnSpPr/>
            <p:nvPr/>
          </p:nvCxnSpPr>
          <p:spPr>
            <a:xfrm>
              <a:off x="4343771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A100C31D-ED24-3742-A932-16AAD830985D}"/>
                </a:ext>
              </a:extLst>
            </p:cNvPr>
            <p:cNvCxnSpPr/>
            <p:nvPr/>
          </p:nvCxnSpPr>
          <p:spPr>
            <a:xfrm>
              <a:off x="4898079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8DE088A3-0061-E147-87A6-7A4F038987BE}"/>
                </a:ext>
              </a:extLst>
            </p:cNvPr>
            <p:cNvCxnSpPr/>
            <p:nvPr/>
          </p:nvCxnSpPr>
          <p:spPr>
            <a:xfrm>
              <a:off x="5452387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09855AC6-A359-C244-A089-02C9C050A6FF}"/>
                </a:ext>
              </a:extLst>
            </p:cNvPr>
            <p:cNvCxnSpPr/>
            <p:nvPr/>
          </p:nvCxnSpPr>
          <p:spPr>
            <a:xfrm>
              <a:off x="6006695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9D935915-3F93-0B43-B803-58BB3728F91A}"/>
                </a:ext>
              </a:extLst>
            </p:cNvPr>
            <p:cNvCxnSpPr/>
            <p:nvPr/>
          </p:nvCxnSpPr>
          <p:spPr>
            <a:xfrm>
              <a:off x="6561003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A9FFA7CD-50CA-244F-B298-B04911348ABE}"/>
                </a:ext>
              </a:extLst>
            </p:cNvPr>
            <p:cNvCxnSpPr/>
            <p:nvPr/>
          </p:nvCxnSpPr>
          <p:spPr>
            <a:xfrm>
              <a:off x="7115311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0520CA41-52BF-F14F-AE12-F5E906C2FFD3}"/>
                </a:ext>
              </a:extLst>
            </p:cNvPr>
            <p:cNvCxnSpPr/>
            <p:nvPr/>
          </p:nvCxnSpPr>
          <p:spPr>
            <a:xfrm>
              <a:off x="7669619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E31F3B4-FAB7-DB48-9127-46C9E0CFAAF7}"/>
                </a:ext>
              </a:extLst>
            </p:cNvPr>
            <p:cNvCxnSpPr/>
            <p:nvPr/>
          </p:nvCxnSpPr>
          <p:spPr>
            <a:xfrm>
              <a:off x="8223927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1A78D291-EEB1-1246-ABCB-2FA8400CD94E}"/>
                </a:ext>
              </a:extLst>
            </p:cNvPr>
            <p:cNvCxnSpPr/>
            <p:nvPr/>
          </p:nvCxnSpPr>
          <p:spPr>
            <a:xfrm>
              <a:off x="8778240" y="1831874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id="{2E1C03ED-E15D-C241-8EBE-88324E64004D}"/>
              </a:ext>
            </a:extLst>
          </p:cNvPr>
          <p:cNvSpPr txBox="1"/>
          <p:nvPr/>
        </p:nvSpPr>
        <p:spPr>
          <a:xfrm>
            <a:off x="1447800" y="2857500"/>
            <a:ext cx="6637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ea typeface="Consolas" charset="0"/>
                <a:cs typeface="Consolas" charset="0"/>
              </a:rPr>
              <a:t>there are two weird things about this number line: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797B49A-3D05-EB4C-8E1F-A73F894B766D}"/>
              </a:ext>
            </a:extLst>
          </p:cNvPr>
          <p:cNvSpPr txBox="1"/>
          <p:nvPr/>
        </p:nvSpPr>
        <p:spPr>
          <a:xfrm>
            <a:off x="1918268" y="3288387"/>
            <a:ext cx="6176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ea typeface="Consolas" charset="0"/>
                <a:cs typeface="Consolas" charset="0"/>
              </a:rPr>
              <a:t>1. where are the negatives?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3E15957B-4440-D24A-A82A-26F9DC01A45E}"/>
              </a:ext>
            </a:extLst>
          </p:cNvPr>
          <p:cNvSpPr txBox="1"/>
          <p:nvPr/>
        </p:nvSpPr>
        <p:spPr>
          <a:xfrm>
            <a:off x="1918268" y="3719274"/>
            <a:ext cx="6176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ea typeface="Consolas" charset="0"/>
                <a:cs typeface="Consolas" charset="0"/>
              </a:rPr>
              <a:t>2. where are the numbers after 15?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67B8FFC-C116-1A4C-A488-95B63A520A85}"/>
              </a:ext>
            </a:extLst>
          </p:cNvPr>
          <p:cNvSpPr txBox="1"/>
          <p:nvPr/>
        </p:nvSpPr>
        <p:spPr>
          <a:xfrm>
            <a:off x="1143000" y="4152968"/>
            <a:ext cx="6637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ea typeface="Consolas" charset="0"/>
                <a:cs typeface="Consolas" charset="0"/>
              </a:rPr>
              <a:t>we’ll come back to question 2 shortly, but the answer to question 1 is: </a:t>
            </a:r>
            <a:r>
              <a:rPr lang="en-US" sz="2200" b="1" dirty="0">
                <a:ea typeface="Consolas" charset="0"/>
                <a:cs typeface="Consolas" charset="0"/>
              </a:rPr>
              <a:t>there </a:t>
            </a:r>
            <a:r>
              <a:rPr lang="en-US" sz="2200" b="1" i="1" dirty="0">
                <a:ea typeface="Consolas" charset="0"/>
                <a:cs typeface="Consolas" charset="0"/>
              </a:rPr>
              <a:t>are</a:t>
            </a:r>
            <a:r>
              <a:rPr lang="en-US" sz="2200" b="1" dirty="0">
                <a:ea typeface="Consolas" charset="0"/>
                <a:cs typeface="Consolas" charset="0"/>
              </a:rPr>
              <a:t> no negatives. </a:t>
            </a:r>
            <a:r>
              <a:rPr lang="en-US" sz="2200" b="1" dirty="0">
                <a:solidFill>
                  <a:srgbClr val="FF0000"/>
                </a:solidFill>
                <a:ea typeface="Consolas" charset="0"/>
                <a:cs typeface="Consolas" charset="0"/>
              </a:rPr>
              <a:t>these are </a:t>
            </a:r>
            <a:r>
              <a:rPr lang="en-US" sz="2200" b="1" i="1" dirty="0">
                <a:solidFill>
                  <a:srgbClr val="FF0000"/>
                </a:solidFill>
                <a:ea typeface="Consolas" charset="0"/>
                <a:cs typeface="Consolas" charset="0"/>
              </a:rPr>
              <a:t>unsigned integers.</a:t>
            </a:r>
            <a:endParaRPr lang="en-US" sz="2200" dirty="0">
              <a:solidFill>
                <a:srgbClr val="FF0000"/>
              </a:solidFill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58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5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/>
      <p:bldP spid="178" grpId="0"/>
      <p:bldP spid="179" grpId="0"/>
      <p:bldP spid="1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BC352-AD91-C74D-A374-4B777A83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7DF48-D90D-2044-8C75-89BC0295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programming languages, there are two “flavors” of integers: </a:t>
            </a:r>
            <a:r>
              <a:rPr lang="en-US" b="1" dirty="0"/>
              <a:t>signed </a:t>
            </a:r>
            <a:r>
              <a:rPr lang="en-US" dirty="0"/>
              <a:t>and </a:t>
            </a:r>
            <a:r>
              <a:rPr lang="en-US" b="1" dirty="0"/>
              <a:t>unsigned. </a:t>
            </a:r>
            <a:r>
              <a:rPr lang="en-US" sz="1400" dirty="0"/>
              <a:t>(not Java! Java </a:t>
            </a:r>
            <a:r>
              <a:rPr lang="en-US" sz="1400" i="1" dirty="0"/>
              <a:t>only</a:t>
            </a:r>
            <a:r>
              <a:rPr lang="en-US" sz="1400" dirty="0"/>
              <a:t> has signed integers.)</a:t>
            </a:r>
          </a:p>
          <a:p>
            <a:pPr lvl="1"/>
            <a:r>
              <a:rPr lang="en-US" b="1" dirty="0"/>
              <a:t>signed </a:t>
            </a:r>
            <a:r>
              <a:rPr lang="en-US" dirty="0"/>
              <a:t>integers can hold positive </a:t>
            </a:r>
            <a:r>
              <a:rPr lang="en-US" i="1" dirty="0"/>
              <a:t>or</a:t>
            </a:r>
            <a:r>
              <a:rPr lang="en-US" dirty="0"/>
              <a:t> negative values.</a:t>
            </a:r>
          </a:p>
          <a:p>
            <a:pPr lvl="1"/>
            <a:r>
              <a:rPr lang="en-US" b="1" dirty="0"/>
              <a:t>unsigned </a:t>
            </a:r>
            <a:r>
              <a:rPr lang="en-US" dirty="0"/>
              <a:t>integers can only hold </a:t>
            </a:r>
            <a:r>
              <a:rPr lang="en-US" i="1" dirty="0"/>
              <a:t>non-negative </a:t>
            </a:r>
            <a:r>
              <a:rPr lang="en-US" dirty="0"/>
              <a:t>values.</a:t>
            </a:r>
          </a:p>
          <a:p>
            <a:pPr lvl="1"/>
            <a:r>
              <a:rPr lang="en-US" dirty="0"/>
              <a:t>so, </a:t>
            </a:r>
            <a:r>
              <a:rPr lang="en-US" b="1" dirty="0"/>
              <a:t>unsigned </a:t>
            </a:r>
            <a:r>
              <a:rPr lang="en-US" dirty="0"/>
              <a:t>integers correspond to the Natural numbers (</a:t>
            </a:r>
            <a:r>
              <a:rPr lang="en-US" dirty="0" err="1"/>
              <a:t>ℕ</a:t>
            </a:r>
            <a:r>
              <a:rPr lang="en-US" dirty="0"/>
              <a:t>).*</a:t>
            </a:r>
          </a:p>
          <a:p>
            <a:r>
              <a:rPr lang="en-US" dirty="0"/>
              <a:t>it might seem strange to have this distinction, but unsigned numbers come up a lot, especially when you are </a:t>
            </a:r>
            <a:r>
              <a:rPr lang="en-US" i="1" dirty="0"/>
              <a:t>counting </a:t>
            </a:r>
            <a:r>
              <a:rPr lang="en-US" dirty="0"/>
              <a:t>things.</a:t>
            </a:r>
          </a:p>
          <a:p>
            <a:pPr lvl="1"/>
            <a:r>
              <a:rPr lang="en-US" dirty="0"/>
              <a:t>think about Java arrays... can arrays have a </a:t>
            </a:r>
            <a:r>
              <a:rPr lang="en-US" i="1" dirty="0"/>
              <a:t>negative</a:t>
            </a:r>
            <a:r>
              <a:rPr lang="en-US" dirty="0"/>
              <a:t> length? are you allowed to access </a:t>
            </a:r>
            <a:r>
              <a:rPr lang="en-US" i="1" dirty="0"/>
              <a:t>negative</a:t>
            </a:r>
            <a:r>
              <a:rPr lang="en-US" dirty="0"/>
              <a:t> array indexes? </a:t>
            </a:r>
          </a:p>
          <a:p>
            <a:r>
              <a:rPr lang="en-US" dirty="0"/>
              <a:t>going forward, we will be seeing this distinction in a number of places, especially in arithmetic.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009DC-E54E-DB46-BF7C-F97A76D9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B5E425-4A1C-AE46-A1D0-62F321D5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7769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in binary </a:t>
            </a:r>
            <a:r>
              <a:rPr lang="en-US" sz="2000" dirty="0"/>
              <a:t>(animated)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2743199"/>
          </a:xfrm>
        </p:spPr>
        <p:txBody>
          <a:bodyPr/>
          <a:lstStyle/>
          <a:p>
            <a:pPr defTabSz="914400">
              <a:buSzTx/>
            </a:pPr>
            <a:r>
              <a:rPr lang="en-US" dirty="0"/>
              <a:t>it works the same way as you learned in school</a:t>
            </a:r>
          </a:p>
          <a:p>
            <a:pPr lvl="1" defTabSz="914400"/>
            <a:r>
              <a:rPr lang="en-US" dirty="0"/>
              <a:t>except instead of carrying at 10, you carry at 2!</a:t>
            </a:r>
          </a:p>
          <a:p>
            <a:pPr lvl="2" defTabSz="914400"/>
            <a:r>
              <a:rPr lang="en-US" dirty="0"/>
              <a:t>1 + 1 = </a:t>
            </a:r>
            <a:r>
              <a:rPr lang="en-US" b="1" dirty="0"/>
              <a:t>10</a:t>
            </a:r>
            <a:r>
              <a:rPr lang="en-US" b="1" baseline="-25000" dirty="0"/>
              <a:t>2</a:t>
            </a:r>
            <a:r>
              <a:rPr lang="en-US" dirty="0"/>
              <a:t> (2</a:t>
            </a:r>
            <a:r>
              <a:rPr lang="en-US" baseline="-25000" dirty="0"/>
              <a:t>10</a:t>
            </a:r>
            <a:r>
              <a:rPr lang="en-US" dirty="0"/>
              <a:t>)</a:t>
            </a:r>
          </a:p>
          <a:p>
            <a:pPr lvl="2" defTabSz="914400"/>
            <a:r>
              <a:rPr lang="en-US" dirty="0"/>
              <a:t>1 + 1 + 1 = </a:t>
            </a:r>
            <a:r>
              <a:rPr lang="en-US" b="1" dirty="0"/>
              <a:t>11</a:t>
            </a:r>
            <a:r>
              <a:rPr lang="en-US" b="1" baseline="-25000" dirty="0"/>
              <a:t>2</a:t>
            </a:r>
            <a:r>
              <a:rPr lang="en-US" dirty="0"/>
              <a:t> (3</a:t>
            </a:r>
            <a:r>
              <a:rPr lang="en-US" baseline="-25000" dirty="0"/>
              <a:t>10</a:t>
            </a:r>
            <a:r>
              <a:rPr lang="en-US" dirty="0"/>
              <a:t>)</a:t>
            </a:r>
          </a:p>
          <a:p>
            <a:pPr defTabSz="914400"/>
            <a:r>
              <a:rPr lang="en-US" dirty="0"/>
              <a:t>let's try it. </a:t>
            </a:r>
            <a:r>
              <a:rPr lang="en-US" sz="1600" dirty="0"/>
              <a:t>(what are these numbers in decimal?)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97286" y="1836295"/>
            <a:ext cx="2960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1010 1110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+0010 1100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380D18-8F7C-1A4A-BFDC-D488369C3E18}"/>
              </a:ext>
            </a:extLst>
          </p:cNvPr>
          <p:cNvSpPr txBox="1"/>
          <p:nvPr/>
        </p:nvSpPr>
        <p:spPr>
          <a:xfrm>
            <a:off x="7772400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5FFCD2-B7F4-BF43-B091-26162DBE3EFA}"/>
              </a:ext>
            </a:extLst>
          </p:cNvPr>
          <p:cNvSpPr txBox="1"/>
          <p:nvPr/>
        </p:nvSpPr>
        <p:spPr>
          <a:xfrm>
            <a:off x="7540450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83B687-9734-AC45-9B39-69A8D8391054}"/>
              </a:ext>
            </a:extLst>
          </p:cNvPr>
          <p:cNvSpPr txBox="1"/>
          <p:nvPr/>
        </p:nvSpPr>
        <p:spPr>
          <a:xfrm>
            <a:off x="7279193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7D5FD5-9B10-7640-9037-D919864B4669}"/>
              </a:ext>
            </a:extLst>
          </p:cNvPr>
          <p:cNvSpPr txBox="1"/>
          <p:nvPr/>
        </p:nvSpPr>
        <p:spPr>
          <a:xfrm>
            <a:off x="6977743" y="1430738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12912F-6D10-0E4E-8214-ECE711559ABF}"/>
              </a:ext>
            </a:extLst>
          </p:cNvPr>
          <p:cNvSpPr txBox="1"/>
          <p:nvPr/>
        </p:nvSpPr>
        <p:spPr>
          <a:xfrm>
            <a:off x="7006213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31DAD6-AD64-BF40-8955-3355C652524C}"/>
              </a:ext>
            </a:extLst>
          </p:cNvPr>
          <p:cNvSpPr txBox="1"/>
          <p:nvPr/>
        </p:nvSpPr>
        <p:spPr>
          <a:xfrm>
            <a:off x="6473650" y="1430738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01A72B-5648-7441-B67B-98B13C9C729D}"/>
              </a:ext>
            </a:extLst>
          </p:cNvPr>
          <p:cNvSpPr txBox="1"/>
          <p:nvPr/>
        </p:nvSpPr>
        <p:spPr>
          <a:xfrm>
            <a:off x="6534778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91CE7A-E80A-1A45-977F-AEDFD3FA063A}"/>
              </a:ext>
            </a:extLst>
          </p:cNvPr>
          <p:cNvSpPr txBox="1"/>
          <p:nvPr/>
        </p:nvSpPr>
        <p:spPr>
          <a:xfrm>
            <a:off x="6268496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5E38B5-0EEE-8449-A595-1DC892DAD40E}"/>
              </a:ext>
            </a:extLst>
          </p:cNvPr>
          <p:cNvSpPr txBox="1"/>
          <p:nvPr/>
        </p:nvSpPr>
        <p:spPr>
          <a:xfrm>
            <a:off x="5971233" y="1430738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6E7754-927D-EE4C-A46D-2E8877ECFA84}"/>
              </a:ext>
            </a:extLst>
          </p:cNvPr>
          <p:cNvSpPr txBox="1"/>
          <p:nvPr/>
        </p:nvSpPr>
        <p:spPr>
          <a:xfrm>
            <a:off x="6002214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E9C7DA-D2BA-024D-8743-315C9352090F}"/>
              </a:ext>
            </a:extLst>
          </p:cNvPr>
          <p:cNvSpPr txBox="1"/>
          <p:nvPr/>
        </p:nvSpPr>
        <p:spPr>
          <a:xfrm>
            <a:off x="5729234" y="2896969"/>
            <a:ext cx="45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773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8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5FDBA-8A6E-FD4E-A7FE-896BFB0A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Nothing in the real world is infinite.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79262-F122-2846-97E0-02014C9CB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“biggest number”?</a:t>
            </a:r>
          </a:p>
          <a:p>
            <a:r>
              <a:rPr lang="en-US" dirty="0"/>
              <a:t>well, in reality, computers are finite. </a:t>
            </a:r>
            <a:r>
              <a:rPr lang="en-US" i="1" dirty="0"/>
              <a:t>we</a:t>
            </a:r>
            <a:r>
              <a:rPr lang="en-US" dirty="0"/>
              <a:t> are finite. neither we nor computers can store </a:t>
            </a:r>
            <a:r>
              <a:rPr lang="en-US" b="1" dirty="0"/>
              <a:t>infinite amounts of information.</a:t>
            </a:r>
          </a:p>
          <a:p>
            <a:r>
              <a:rPr lang="en-US" dirty="0"/>
              <a:t>so here’s a really big important thing to remember:</a:t>
            </a:r>
          </a:p>
          <a:p>
            <a:pPr lvl="1"/>
            <a:r>
              <a:rPr lang="en-US" sz="2400" b="1" dirty="0"/>
              <a:t>on computers, </a:t>
            </a:r>
            <a:r>
              <a:rPr lang="en-US" sz="2400" b="1" dirty="0">
                <a:solidFill>
                  <a:srgbClr val="FF0000"/>
                </a:solidFill>
              </a:rPr>
              <a:t>integers have a fixed number of bits,</a:t>
            </a:r>
            <a:r>
              <a:rPr lang="en-US" sz="2400" b="1" dirty="0"/>
              <a:t> and therefore have a </a:t>
            </a:r>
            <a:r>
              <a:rPr lang="en-US" sz="2400" b="1" dirty="0">
                <a:solidFill>
                  <a:srgbClr val="FF0000"/>
                </a:solidFill>
              </a:rPr>
              <a:t>limited range of representable numbers.</a:t>
            </a:r>
          </a:p>
          <a:p>
            <a:r>
              <a:rPr lang="en-US" dirty="0"/>
              <a:t>did you ever learn in Java that there are </a:t>
            </a:r>
            <a:r>
              <a:rPr lang="en-US" i="1" dirty="0"/>
              <a:t>other</a:t>
            </a:r>
            <a:r>
              <a:rPr lang="en-US" dirty="0"/>
              <a:t> integer types besides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/>
              <a:t>?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byte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short</a:t>
            </a:r>
            <a:r>
              <a:rPr lang="en-US" dirty="0"/>
              <a:t>, and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they’re all integers, but they have </a:t>
            </a:r>
            <a:r>
              <a:rPr lang="en-US" i="1" dirty="0"/>
              <a:t>different numbers of bits. </a:t>
            </a:r>
            <a:endParaRPr lang="en-US" b="1" i="1" dirty="0"/>
          </a:p>
          <a:p>
            <a:pPr lvl="2"/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byte</a:t>
            </a:r>
            <a:r>
              <a:rPr lang="en-US" b="1" dirty="0"/>
              <a:t> </a:t>
            </a:r>
            <a:r>
              <a:rPr lang="en-US" dirty="0"/>
              <a:t>= 8,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short</a:t>
            </a:r>
            <a:r>
              <a:rPr lang="en-US" dirty="0"/>
              <a:t> = 16,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/>
              <a:t> = 32,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r>
              <a:rPr lang="en-US" dirty="0"/>
              <a:t> = 64</a:t>
            </a:r>
          </a:p>
          <a:p>
            <a:r>
              <a:rPr lang="en-US" dirty="0"/>
              <a:t>it’s up to </a:t>
            </a:r>
            <a:r>
              <a:rPr lang="en-US" b="1" dirty="0"/>
              <a:t>you</a:t>
            </a:r>
            <a:r>
              <a:rPr lang="en-US" dirty="0"/>
              <a:t> as the programmer to decide </a:t>
            </a:r>
            <a:r>
              <a:rPr lang="en-US" i="1" dirty="0"/>
              <a:t>in advance</a:t>
            </a:r>
            <a:r>
              <a:rPr lang="en-US" dirty="0"/>
              <a:t> how many bits – and therefore the range – you need. </a:t>
            </a:r>
          </a:p>
          <a:p>
            <a:pPr lvl="1"/>
            <a:r>
              <a:rPr lang="en-US" sz="1400" dirty="0"/>
              <a:t>but in a lot of cases </a:t>
            </a:r>
            <a:r>
              <a:rPr lang="en-US" sz="1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b="1" dirty="0"/>
              <a:t> </a:t>
            </a:r>
            <a:r>
              <a:rPr lang="en-US" sz="1400" dirty="0"/>
              <a:t>is just fine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2B86A-5B90-0F44-ABB5-A1553560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4A2502-0E3B-F141-B5C8-19D62353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7966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A990-D64A-8E43-8A86-2B607F3D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other end of the number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DE7A-C2E3-F547-AE4B-8CC546B52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1523999"/>
          </a:xfrm>
        </p:spPr>
        <p:txBody>
          <a:bodyPr/>
          <a:lstStyle/>
          <a:p>
            <a:r>
              <a:rPr lang="en-US" dirty="0"/>
              <a:t>if integers are a fixed number of bits…</a:t>
            </a:r>
          </a:p>
          <a:p>
            <a:pPr lvl="1"/>
            <a:r>
              <a:rPr lang="en-US" dirty="0"/>
              <a:t>then the number line is finite, and there </a:t>
            </a:r>
            <a:r>
              <a:rPr lang="en-US" i="1" dirty="0"/>
              <a:t>is</a:t>
            </a:r>
            <a:r>
              <a:rPr lang="en-US" dirty="0"/>
              <a:t> a ”biggest number”.</a:t>
            </a:r>
          </a:p>
          <a:p>
            <a:pPr lvl="1"/>
            <a:r>
              <a:rPr lang="en-US" dirty="0"/>
              <a:t>e.g. in Java,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Integer.MAX_VALUE</a:t>
            </a:r>
            <a:r>
              <a:rPr lang="en-US" dirty="0"/>
              <a:t> is the biggest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/>
              <a:t>.</a:t>
            </a:r>
          </a:p>
          <a:p>
            <a:r>
              <a:rPr lang="en-US" dirty="0"/>
              <a:t>so uh, </a:t>
            </a:r>
            <a:r>
              <a:rPr lang="en-US" b="1" dirty="0"/>
              <a:t>what happens if you try to go past it?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D94D7-23B1-0248-9973-DEE8DA162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2D152-9AC6-B84A-AE61-C8BDDF96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DE12E3B-38CF-9C49-AA0F-4F0488A7AC2C}"/>
              </a:ext>
            </a:extLst>
          </p:cNvPr>
          <p:cNvGrpSpPr/>
          <p:nvPr/>
        </p:nvGrpSpPr>
        <p:grpSpPr>
          <a:xfrm>
            <a:off x="-152400" y="1928435"/>
            <a:ext cx="9296400" cy="1465570"/>
            <a:chOff x="-152400" y="1928435"/>
            <a:chExt cx="9296400" cy="146557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6403DA3-C608-F64E-B211-E05283B76759}"/>
                </a:ext>
              </a:extLst>
            </p:cNvPr>
            <p:cNvCxnSpPr>
              <a:cxnSpLocks/>
            </p:cNvCxnSpPr>
            <p:nvPr/>
          </p:nvCxnSpPr>
          <p:spPr>
            <a:xfrm>
              <a:off x="7839237" y="2837359"/>
              <a:ext cx="1304763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03A730BE-9452-8D46-983F-D3FBE141B867}"/>
                </a:ext>
              </a:extLst>
            </p:cNvPr>
            <p:cNvCxnSpPr>
              <a:cxnSpLocks/>
            </p:cNvCxnSpPr>
            <p:nvPr/>
          </p:nvCxnSpPr>
          <p:spPr>
            <a:xfrm>
              <a:off x="-152400" y="2841193"/>
              <a:ext cx="1304763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267E97FC-56DD-EF4D-B2C9-A83C628E9127}"/>
                </a:ext>
              </a:extLst>
            </p:cNvPr>
            <p:cNvGrpSpPr/>
            <p:nvPr/>
          </p:nvGrpSpPr>
          <p:grpSpPr>
            <a:xfrm>
              <a:off x="914400" y="1928435"/>
              <a:ext cx="7154779" cy="1465570"/>
              <a:chOff x="84221" y="1928434"/>
              <a:chExt cx="8923202" cy="1827810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6816AA2-D727-1845-8768-601F73862AE8}"/>
                  </a:ext>
                </a:extLst>
              </p:cNvPr>
              <p:cNvSpPr txBox="1"/>
              <p:nvPr/>
            </p:nvSpPr>
            <p:spPr>
              <a:xfrm rot="17264950">
                <a:off x="767411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1110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26775A-3373-5E4D-B83D-A4752123D6FE}"/>
                  </a:ext>
                </a:extLst>
              </p:cNvPr>
              <p:cNvSpPr txBox="1"/>
              <p:nvPr/>
            </p:nvSpPr>
            <p:spPr>
              <a:xfrm>
                <a:off x="7815133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14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705FF15-C732-9046-B8B8-99027E33B652}"/>
                  </a:ext>
                </a:extLst>
              </p:cNvPr>
              <p:cNvSpPr txBox="1"/>
              <p:nvPr/>
            </p:nvSpPr>
            <p:spPr>
              <a:xfrm rot="17264950">
                <a:off x="712062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1101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AEF7296-92F1-B440-B661-39B7A1A8F9B2}"/>
                  </a:ext>
                </a:extLst>
              </p:cNvPr>
              <p:cNvSpPr txBox="1"/>
              <p:nvPr/>
            </p:nvSpPr>
            <p:spPr>
              <a:xfrm>
                <a:off x="7262925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13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E032214-D76A-AE48-A9F1-12C9C4E3F633}"/>
                  </a:ext>
                </a:extLst>
              </p:cNvPr>
              <p:cNvSpPr txBox="1"/>
              <p:nvPr/>
            </p:nvSpPr>
            <p:spPr>
              <a:xfrm rot="17264950">
                <a:off x="656713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1100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FA8A8BD-C0B2-3B4B-8003-19CCF3294070}"/>
                  </a:ext>
                </a:extLst>
              </p:cNvPr>
              <p:cNvSpPr txBox="1"/>
              <p:nvPr/>
            </p:nvSpPr>
            <p:spPr>
              <a:xfrm>
                <a:off x="6710717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12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4EB956-950E-2D45-9D77-7B40AE9ECC65}"/>
                  </a:ext>
                </a:extLst>
              </p:cNvPr>
              <p:cNvSpPr txBox="1"/>
              <p:nvPr/>
            </p:nvSpPr>
            <p:spPr>
              <a:xfrm rot="17264950">
                <a:off x="601364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1011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422EDC0-2B1B-E34F-B498-A6434A26CC6F}"/>
                  </a:ext>
                </a:extLst>
              </p:cNvPr>
              <p:cNvSpPr txBox="1"/>
              <p:nvPr/>
            </p:nvSpPr>
            <p:spPr>
              <a:xfrm>
                <a:off x="6158509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11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F644B1-0557-CF4D-BF6F-BD615C67E7C4}"/>
                  </a:ext>
                </a:extLst>
              </p:cNvPr>
              <p:cNvSpPr txBox="1"/>
              <p:nvPr/>
            </p:nvSpPr>
            <p:spPr>
              <a:xfrm rot="17264950">
                <a:off x="546015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1010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EDBE0D7-1716-2E4F-A3E3-73DB41BE967D}"/>
                  </a:ext>
                </a:extLst>
              </p:cNvPr>
              <p:cNvSpPr txBox="1"/>
              <p:nvPr/>
            </p:nvSpPr>
            <p:spPr>
              <a:xfrm>
                <a:off x="5606301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10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67FABC5-59DB-6645-8786-FA90B05618EF}"/>
                  </a:ext>
                </a:extLst>
              </p:cNvPr>
              <p:cNvSpPr txBox="1"/>
              <p:nvPr/>
            </p:nvSpPr>
            <p:spPr>
              <a:xfrm rot="17264950">
                <a:off x="490666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1001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BB252C-4C44-0043-B8B8-B43205649E08}"/>
                  </a:ext>
                </a:extLst>
              </p:cNvPr>
              <p:cNvSpPr txBox="1"/>
              <p:nvPr/>
            </p:nvSpPr>
            <p:spPr>
              <a:xfrm>
                <a:off x="5054093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9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898796B-3BAB-2341-A47A-32ADF3BFD25F}"/>
                  </a:ext>
                </a:extLst>
              </p:cNvPr>
              <p:cNvSpPr txBox="1"/>
              <p:nvPr/>
            </p:nvSpPr>
            <p:spPr>
              <a:xfrm>
                <a:off x="84221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0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D90C81-EB79-A747-925D-C6CE41115E6A}"/>
                  </a:ext>
                </a:extLst>
              </p:cNvPr>
              <p:cNvSpPr txBox="1"/>
              <p:nvPr/>
            </p:nvSpPr>
            <p:spPr>
              <a:xfrm rot="17264950">
                <a:off x="-74746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0000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2527256-C8E7-2B4B-AF53-C0F9960E0D06}"/>
                  </a:ext>
                </a:extLst>
              </p:cNvPr>
              <p:cNvSpPr txBox="1"/>
              <p:nvPr/>
            </p:nvSpPr>
            <p:spPr>
              <a:xfrm rot="17264950">
                <a:off x="478742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0001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C34A3EB-A904-9B4A-96A3-75193AB8E41D}"/>
                  </a:ext>
                </a:extLst>
              </p:cNvPr>
              <p:cNvSpPr txBox="1"/>
              <p:nvPr/>
            </p:nvSpPr>
            <p:spPr>
              <a:xfrm>
                <a:off x="636429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1074FBA-0B45-264B-9FB2-9FC093AB7C06}"/>
                  </a:ext>
                </a:extLst>
              </p:cNvPr>
              <p:cNvSpPr txBox="1"/>
              <p:nvPr/>
            </p:nvSpPr>
            <p:spPr>
              <a:xfrm rot="17264950">
                <a:off x="1032232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0010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6AD991B-AABC-8245-B37E-BC541F38DD81}"/>
                  </a:ext>
                </a:extLst>
              </p:cNvPr>
              <p:cNvSpPr txBox="1"/>
              <p:nvPr/>
            </p:nvSpPr>
            <p:spPr>
              <a:xfrm>
                <a:off x="1188637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50FB811-E2C5-6F4A-B865-408E1E6EEF9E}"/>
                  </a:ext>
                </a:extLst>
              </p:cNvPr>
              <p:cNvSpPr txBox="1"/>
              <p:nvPr/>
            </p:nvSpPr>
            <p:spPr>
              <a:xfrm rot="17264950">
                <a:off x="158572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0011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CD57059-8D07-5A4B-89E4-1354D677917D}"/>
                  </a:ext>
                </a:extLst>
              </p:cNvPr>
              <p:cNvSpPr txBox="1"/>
              <p:nvPr/>
            </p:nvSpPr>
            <p:spPr>
              <a:xfrm>
                <a:off x="1740845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3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9772A9A-0477-6E40-9CE1-521CC67FC822}"/>
                  </a:ext>
                </a:extLst>
              </p:cNvPr>
              <p:cNvSpPr txBox="1"/>
              <p:nvPr/>
            </p:nvSpPr>
            <p:spPr>
              <a:xfrm rot="17264950">
                <a:off x="8227608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1111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4E8D322-28C8-4F41-860E-45BB23C0E2F7}"/>
                  </a:ext>
                </a:extLst>
              </p:cNvPr>
              <p:cNvSpPr txBox="1"/>
              <p:nvPr/>
            </p:nvSpPr>
            <p:spPr>
              <a:xfrm>
                <a:off x="8367343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15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335C8C3-E504-2841-8C21-00716C3166B9}"/>
                  </a:ext>
                </a:extLst>
              </p:cNvPr>
              <p:cNvSpPr txBox="1"/>
              <p:nvPr/>
            </p:nvSpPr>
            <p:spPr>
              <a:xfrm rot="17264950">
                <a:off x="213921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0100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3B0910F-3072-7A4C-8D7F-793F5D942637}"/>
                  </a:ext>
                </a:extLst>
              </p:cNvPr>
              <p:cNvSpPr txBox="1"/>
              <p:nvPr/>
            </p:nvSpPr>
            <p:spPr>
              <a:xfrm>
                <a:off x="2293053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4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9351A1D-8347-1445-BB34-E60261036120}"/>
                  </a:ext>
                </a:extLst>
              </p:cNvPr>
              <p:cNvSpPr txBox="1"/>
              <p:nvPr/>
            </p:nvSpPr>
            <p:spPr>
              <a:xfrm rot="17264950">
                <a:off x="269270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0101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FC21D28-18BC-1C4D-80F7-DACF8FEB15CD}"/>
                  </a:ext>
                </a:extLst>
              </p:cNvPr>
              <p:cNvSpPr txBox="1"/>
              <p:nvPr/>
            </p:nvSpPr>
            <p:spPr>
              <a:xfrm>
                <a:off x="2845261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5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8E33520-148F-554F-BE1C-E52BA76DA9E2}"/>
                  </a:ext>
                </a:extLst>
              </p:cNvPr>
              <p:cNvSpPr txBox="1"/>
              <p:nvPr/>
            </p:nvSpPr>
            <p:spPr>
              <a:xfrm rot="17264950">
                <a:off x="324619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0110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A2490DE-2B10-A14E-854D-830AE49FDA8B}"/>
                  </a:ext>
                </a:extLst>
              </p:cNvPr>
              <p:cNvSpPr txBox="1"/>
              <p:nvPr/>
            </p:nvSpPr>
            <p:spPr>
              <a:xfrm>
                <a:off x="3397469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6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E213661-9CA7-9C4E-B3C4-F4F1F4E40F5A}"/>
                  </a:ext>
                </a:extLst>
              </p:cNvPr>
              <p:cNvSpPr txBox="1"/>
              <p:nvPr/>
            </p:nvSpPr>
            <p:spPr>
              <a:xfrm rot="17264950">
                <a:off x="379968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0111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1790B49-0D25-4D41-B85E-FC0F3B5A2143}"/>
                  </a:ext>
                </a:extLst>
              </p:cNvPr>
              <p:cNvSpPr txBox="1"/>
              <p:nvPr/>
            </p:nvSpPr>
            <p:spPr>
              <a:xfrm>
                <a:off x="3949677" y="3249739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7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054C548-EF5A-2A49-A46A-3A8A1DFBB98C}"/>
                  </a:ext>
                </a:extLst>
              </p:cNvPr>
              <p:cNvSpPr txBox="1"/>
              <p:nvPr/>
            </p:nvSpPr>
            <p:spPr>
              <a:xfrm rot="17264950">
                <a:off x="4353173" y="2231524"/>
                <a:ext cx="1066800" cy="460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latin typeface="Consolas" charset="0"/>
                    <a:ea typeface="Consolas" charset="0"/>
                    <a:cs typeface="Consolas" charset="0"/>
                  </a:rPr>
                  <a:t>1000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15033BF-C6AB-2D45-80AE-40DFBB44861A}"/>
                  </a:ext>
                </a:extLst>
              </p:cNvPr>
              <p:cNvSpPr txBox="1"/>
              <p:nvPr/>
            </p:nvSpPr>
            <p:spPr>
              <a:xfrm>
                <a:off x="4501885" y="3257240"/>
                <a:ext cx="640080" cy="499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onsolas" charset="0"/>
                    <a:ea typeface="Consolas" charset="0"/>
                    <a:cs typeface="Consolas" charset="0"/>
                  </a:rPr>
                  <a:t>8</a:t>
                </a: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80E01B1-3AC6-814A-902C-EBE249FD2D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1000" y="3062014"/>
                <a:ext cx="832104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45EAB21E-E28D-8B46-9522-720320C5DA52}"/>
                  </a:ext>
                </a:extLst>
              </p:cNvPr>
              <p:cNvCxnSpPr/>
              <p:nvPr/>
            </p:nvCxnSpPr>
            <p:spPr>
              <a:xfrm>
                <a:off x="387415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6A5D0CC-C064-8E4A-83E2-DA16293CFEEF}"/>
                  </a:ext>
                </a:extLst>
              </p:cNvPr>
              <p:cNvCxnSpPr/>
              <p:nvPr/>
            </p:nvCxnSpPr>
            <p:spPr>
              <a:xfrm>
                <a:off x="941723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4B91E045-C1BA-474E-9224-87188AA0BFAC}"/>
                  </a:ext>
                </a:extLst>
              </p:cNvPr>
              <p:cNvCxnSpPr/>
              <p:nvPr/>
            </p:nvCxnSpPr>
            <p:spPr>
              <a:xfrm>
                <a:off x="1496031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58666616-4E8E-A947-B62B-8CAC2AC83E22}"/>
                  </a:ext>
                </a:extLst>
              </p:cNvPr>
              <p:cNvCxnSpPr/>
              <p:nvPr/>
            </p:nvCxnSpPr>
            <p:spPr>
              <a:xfrm>
                <a:off x="2050339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37BE522A-0DE6-A240-9EA1-75E3FB14138A}"/>
                  </a:ext>
                </a:extLst>
              </p:cNvPr>
              <p:cNvCxnSpPr/>
              <p:nvPr/>
            </p:nvCxnSpPr>
            <p:spPr>
              <a:xfrm>
                <a:off x="2604647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A6D1BAA-EEBD-D042-8AB7-F185EDF92DF8}"/>
                  </a:ext>
                </a:extLst>
              </p:cNvPr>
              <p:cNvCxnSpPr/>
              <p:nvPr/>
            </p:nvCxnSpPr>
            <p:spPr>
              <a:xfrm>
                <a:off x="3158955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B898457F-C601-0B44-8F6F-7CF3B77546B3}"/>
                  </a:ext>
                </a:extLst>
              </p:cNvPr>
              <p:cNvCxnSpPr/>
              <p:nvPr/>
            </p:nvCxnSpPr>
            <p:spPr>
              <a:xfrm>
                <a:off x="3713263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2F399AEE-5A56-B841-82D7-856A88210FB6}"/>
                  </a:ext>
                </a:extLst>
              </p:cNvPr>
              <p:cNvCxnSpPr/>
              <p:nvPr/>
            </p:nvCxnSpPr>
            <p:spPr>
              <a:xfrm>
                <a:off x="4267571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F94C6CBB-E119-AA40-8D4E-8730E0A9C197}"/>
                  </a:ext>
                </a:extLst>
              </p:cNvPr>
              <p:cNvCxnSpPr/>
              <p:nvPr/>
            </p:nvCxnSpPr>
            <p:spPr>
              <a:xfrm>
                <a:off x="4821879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C284B3A-0CFF-ED43-B050-8115C17E3FEB}"/>
                  </a:ext>
                </a:extLst>
              </p:cNvPr>
              <p:cNvCxnSpPr/>
              <p:nvPr/>
            </p:nvCxnSpPr>
            <p:spPr>
              <a:xfrm>
                <a:off x="5376187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A78D2B3D-446F-3040-9151-092D9481B4E8}"/>
                  </a:ext>
                </a:extLst>
              </p:cNvPr>
              <p:cNvCxnSpPr/>
              <p:nvPr/>
            </p:nvCxnSpPr>
            <p:spPr>
              <a:xfrm>
                <a:off x="5930495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F85597CA-9A1B-F445-AE06-308DA4FCBF19}"/>
                  </a:ext>
                </a:extLst>
              </p:cNvPr>
              <p:cNvCxnSpPr/>
              <p:nvPr/>
            </p:nvCxnSpPr>
            <p:spPr>
              <a:xfrm>
                <a:off x="6484803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C89C2862-3A61-084E-9C45-A381CF239F7C}"/>
                  </a:ext>
                </a:extLst>
              </p:cNvPr>
              <p:cNvCxnSpPr/>
              <p:nvPr/>
            </p:nvCxnSpPr>
            <p:spPr>
              <a:xfrm>
                <a:off x="7039111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50D503F5-C338-9341-BFD1-530225040EE5}"/>
                  </a:ext>
                </a:extLst>
              </p:cNvPr>
              <p:cNvCxnSpPr/>
              <p:nvPr/>
            </p:nvCxnSpPr>
            <p:spPr>
              <a:xfrm>
                <a:off x="7593419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F0E90894-A397-0943-ADA9-B91704B6D799}"/>
                  </a:ext>
                </a:extLst>
              </p:cNvPr>
              <p:cNvCxnSpPr/>
              <p:nvPr/>
            </p:nvCxnSpPr>
            <p:spPr>
              <a:xfrm>
                <a:off x="8147727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1EEE8ABC-2BBC-F24A-86ED-CC1C386204B7}"/>
                  </a:ext>
                </a:extLst>
              </p:cNvPr>
              <p:cNvCxnSpPr/>
              <p:nvPr/>
            </p:nvCxnSpPr>
            <p:spPr>
              <a:xfrm>
                <a:off x="8702040" y="2838886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0022A576-F3DE-FE4D-94F8-65DB569383C2}"/>
              </a:ext>
            </a:extLst>
          </p:cNvPr>
          <p:cNvSpPr txBox="1"/>
          <p:nvPr/>
        </p:nvSpPr>
        <p:spPr>
          <a:xfrm>
            <a:off x="745655" y="3458903"/>
            <a:ext cx="7432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ea typeface="Consolas" charset="0"/>
                <a:cs typeface="Consolas" charset="0"/>
              </a:rPr>
              <a:t>all the numbers past the ends of the number line are </a:t>
            </a:r>
            <a:r>
              <a:rPr lang="en-US" sz="2200" b="1" dirty="0" err="1">
                <a:solidFill>
                  <a:srgbClr val="FF0000"/>
                </a:solidFill>
                <a:ea typeface="Consolas" charset="0"/>
                <a:cs typeface="Consolas" charset="0"/>
              </a:rPr>
              <a:t>unrepresentable</a:t>
            </a:r>
            <a:r>
              <a:rPr lang="en-US" sz="2200" b="1" dirty="0">
                <a:ea typeface="Consolas" charset="0"/>
                <a:cs typeface="Consolas" charset="0"/>
              </a:rPr>
              <a:t>, </a:t>
            </a:r>
            <a:r>
              <a:rPr lang="en-US" sz="2200" dirty="0">
                <a:ea typeface="Consolas" charset="0"/>
                <a:cs typeface="Consolas" charset="0"/>
              </a:rPr>
              <a:t>and attempting to compute them will give you… strange results. </a:t>
            </a:r>
            <a:r>
              <a:rPr lang="en-US" sz="2200" b="1" dirty="0">
                <a:ea typeface="Consolas" charset="0"/>
                <a:cs typeface="Consolas" charset="0"/>
              </a:rPr>
              <a:t>what is 1111</a:t>
            </a:r>
            <a:r>
              <a:rPr lang="en-US" sz="2200" b="1" baseline="-25000" dirty="0">
                <a:ea typeface="Consolas" charset="0"/>
                <a:cs typeface="Consolas" charset="0"/>
              </a:rPr>
              <a:t>2</a:t>
            </a:r>
            <a:r>
              <a:rPr lang="en-US" sz="2200" b="1" dirty="0">
                <a:ea typeface="Consolas" charset="0"/>
                <a:cs typeface="Consolas" charset="0"/>
              </a:rPr>
              <a:t> + 0001</a:t>
            </a:r>
            <a:r>
              <a:rPr lang="en-US" sz="2200" b="1" baseline="-25000" dirty="0">
                <a:ea typeface="Consolas" charset="0"/>
                <a:cs typeface="Consolas" charset="0"/>
              </a:rPr>
              <a:t>2</a:t>
            </a:r>
            <a:r>
              <a:rPr lang="en-US" sz="2200" b="1" dirty="0">
                <a:ea typeface="Consolas" charset="0"/>
                <a:cs typeface="Consolas" charset="0"/>
              </a:rPr>
              <a:t>?</a:t>
            </a:r>
            <a:endParaRPr lang="en-US" sz="2200" b="1" dirty="0">
              <a:solidFill>
                <a:srgbClr val="FF0000"/>
              </a:solidFill>
              <a:ea typeface="Consolas" charset="0"/>
              <a:cs typeface="Consolas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A3BF785-33DB-2A4D-9E87-007F481D565E}"/>
              </a:ext>
            </a:extLst>
          </p:cNvPr>
          <p:cNvSpPr txBox="1"/>
          <p:nvPr/>
        </p:nvSpPr>
        <p:spPr>
          <a:xfrm>
            <a:off x="1216415" y="4704605"/>
            <a:ext cx="6637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ea typeface="Consolas" charset="0"/>
                <a:cs typeface="Consolas" charset="0"/>
              </a:rPr>
              <a:t>in Java, try printing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Integer.MAX_VALUE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dirty="0"/>
              <a:t>!</a:t>
            </a:r>
            <a:endParaRPr lang="en-US" sz="2200" dirty="0">
              <a:solidFill>
                <a:srgbClr val="FF0000"/>
              </a:solidFill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65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Binary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660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Positional number systems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idx="1"/>
          </p:nvPr>
        </p:nvSpPr>
        <p:spPr>
          <a:xfrm>
            <a:off x="152400" y="495302"/>
            <a:ext cx="8763000" cy="833274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" dirty="0"/>
              <a:t>he numbers we use are written </a:t>
            </a:r>
            <a:r>
              <a:rPr lang="en" b="1" dirty="0" err="1"/>
              <a:t>positionally</a:t>
            </a:r>
            <a:r>
              <a:rPr lang="en" dirty="0"/>
              <a:t>: the position of a digit within the number has a </a:t>
            </a:r>
            <a:r>
              <a:rPr lang="en" i="1" dirty="0"/>
              <a:t>meaning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sp>
        <p:nvSpPr>
          <p:cNvPr id="85" name="Shape 85"/>
          <p:cNvSpPr txBox="1"/>
          <p:nvPr/>
        </p:nvSpPr>
        <p:spPr>
          <a:xfrm>
            <a:off x="2513625" y="1306450"/>
            <a:ext cx="3685800" cy="148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9600" dirty="0">
                <a:latin typeface="Segoe UI" charset="0"/>
                <a:ea typeface="Segoe UI" charset="0"/>
                <a:cs typeface="Segoe UI" charset="0"/>
                <a:sym typeface="Trebuchet MS"/>
              </a:rPr>
              <a:t>1,234</a:t>
            </a:r>
          </a:p>
        </p:txBody>
      </p:sp>
      <p:grpSp>
        <p:nvGrpSpPr>
          <p:cNvPr id="86" name="Shape 86"/>
          <p:cNvGrpSpPr/>
          <p:nvPr/>
        </p:nvGrpSpPr>
        <p:grpSpPr>
          <a:xfrm>
            <a:off x="2737800" y="2723575"/>
            <a:ext cx="3232000" cy="517800"/>
            <a:chOff x="2737800" y="2996275"/>
            <a:chExt cx="3232000" cy="517800"/>
          </a:xfrm>
        </p:grpSpPr>
        <p:sp>
          <p:nvSpPr>
            <p:cNvPr id="87" name="Shape 87"/>
            <p:cNvSpPr txBox="1"/>
            <p:nvPr/>
          </p:nvSpPr>
          <p:spPr>
            <a:xfrm>
              <a:off x="5275900" y="2996275"/>
              <a:ext cx="6939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1s</a:t>
              </a:r>
            </a:p>
          </p:txBody>
        </p:sp>
        <p:sp>
          <p:nvSpPr>
            <p:cNvPr id="88" name="Shape 88"/>
            <p:cNvSpPr txBox="1"/>
            <p:nvPr/>
          </p:nvSpPr>
          <p:spPr>
            <a:xfrm>
              <a:off x="4582000" y="2996275"/>
              <a:ext cx="6939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10s</a:t>
              </a:r>
            </a:p>
          </p:txBody>
        </p:sp>
        <p:sp>
          <p:nvSpPr>
            <p:cNvPr id="89" name="Shape 89"/>
            <p:cNvSpPr txBox="1"/>
            <p:nvPr/>
          </p:nvSpPr>
          <p:spPr>
            <a:xfrm>
              <a:off x="3863800" y="2996275"/>
              <a:ext cx="7719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100s</a:t>
              </a:r>
            </a:p>
          </p:txBody>
        </p:sp>
        <p:sp>
          <p:nvSpPr>
            <p:cNvPr id="90" name="Shape 90"/>
            <p:cNvSpPr txBox="1"/>
            <p:nvPr/>
          </p:nvSpPr>
          <p:spPr>
            <a:xfrm>
              <a:off x="2737800" y="2996275"/>
              <a:ext cx="9126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1000s</a:t>
              </a:r>
            </a:p>
          </p:txBody>
        </p:sp>
      </p:grpSp>
      <p:grpSp>
        <p:nvGrpSpPr>
          <p:cNvPr id="91" name="Shape 91"/>
          <p:cNvGrpSpPr/>
          <p:nvPr/>
        </p:nvGrpSpPr>
        <p:grpSpPr>
          <a:xfrm>
            <a:off x="2844926" y="3163675"/>
            <a:ext cx="3130325" cy="414000"/>
            <a:chOff x="2844925" y="3436375"/>
            <a:chExt cx="3130325" cy="414000"/>
          </a:xfrm>
        </p:grpSpPr>
        <p:sp>
          <p:nvSpPr>
            <p:cNvPr id="92" name="Shape 92"/>
            <p:cNvSpPr txBox="1"/>
            <p:nvPr/>
          </p:nvSpPr>
          <p:spPr>
            <a:xfrm>
              <a:off x="5281350" y="3436375"/>
              <a:ext cx="693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>
                  <a:latin typeface="Segoe UI" charset="0"/>
                  <a:ea typeface="Segoe UI" charset="0"/>
                  <a:cs typeface="Segoe UI" charset="0"/>
                  <a:sym typeface="Trebuchet MS"/>
                </a:rPr>
                <a:t>0</a:t>
              </a:r>
            </a:p>
          </p:txBody>
        </p:sp>
        <p:sp>
          <p:nvSpPr>
            <p:cNvPr id="93" name="Shape 93"/>
            <p:cNvSpPr txBox="1"/>
            <p:nvPr/>
          </p:nvSpPr>
          <p:spPr>
            <a:xfrm>
              <a:off x="4587450" y="3436375"/>
              <a:ext cx="693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</a:t>
              </a:r>
            </a:p>
          </p:txBody>
        </p:sp>
        <p:sp>
          <p:nvSpPr>
            <p:cNvPr id="94" name="Shape 94"/>
            <p:cNvSpPr txBox="1"/>
            <p:nvPr/>
          </p:nvSpPr>
          <p:spPr>
            <a:xfrm>
              <a:off x="3869250" y="3436375"/>
              <a:ext cx="7182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>
                  <a:latin typeface="Segoe UI" charset="0"/>
                  <a:ea typeface="Segoe UI" charset="0"/>
                  <a:cs typeface="Segoe UI" charset="0"/>
                  <a:sym typeface="Trebuchet MS"/>
                </a:rPr>
                <a:t>2</a:t>
              </a: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2844925" y="3436375"/>
              <a:ext cx="7719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/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3</a:t>
              </a:r>
            </a:p>
          </p:txBody>
        </p:sp>
      </p:grpSp>
      <p:sp>
        <p:nvSpPr>
          <p:cNvPr id="96" name="Shape 96"/>
          <p:cNvSpPr txBox="1"/>
          <p:nvPr/>
        </p:nvSpPr>
        <p:spPr>
          <a:xfrm>
            <a:off x="0" y="3790500"/>
            <a:ext cx="8439300" cy="83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368300">
              <a:buSzPct val="100000"/>
              <a:buFont typeface="Trebuchet MS"/>
              <a:buChar char="●"/>
            </a:pPr>
            <a:r>
              <a:rPr lang="en-US" sz="2200" dirty="0">
                <a:latin typeface="Segoe UI" charset="0"/>
                <a:ea typeface="Segoe UI" charset="0"/>
                <a:cs typeface="Segoe UI" charset="0"/>
                <a:sym typeface="Trebuchet MS"/>
              </a:rPr>
              <a:t>h</a:t>
            </a:r>
            <a:r>
              <a:rPr lang="en" sz="2200" dirty="0">
                <a:latin typeface="Segoe UI" charset="0"/>
                <a:ea typeface="Segoe UI" charset="0"/>
                <a:cs typeface="Segoe UI" charset="0"/>
                <a:sym typeface="Trebuchet MS"/>
              </a:rPr>
              <a:t>ow many digit </a:t>
            </a:r>
            <a:r>
              <a:rPr lang="en" sz="2200" b="1" dirty="0">
                <a:latin typeface="Segoe UI" charset="0"/>
                <a:ea typeface="Segoe UI" charset="0"/>
                <a:cs typeface="Segoe UI" charset="0"/>
                <a:sym typeface="Trebuchet MS"/>
              </a:rPr>
              <a:t>symbols</a:t>
            </a:r>
            <a:r>
              <a:rPr lang="en" sz="2200" dirty="0">
                <a:latin typeface="Segoe UI" charset="0"/>
                <a:ea typeface="Segoe UI" charset="0"/>
                <a:cs typeface="Segoe UI" charset="0"/>
                <a:sym typeface="Trebuchet MS"/>
              </a:rPr>
              <a:t> do we have in our number system?</a:t>
            </a:r>
          </a:p>
          <a:p>
            <a:pPr marL="914400" lvl="1" indent="-368300">
              <a:buSzPct val="100000"/>
              <a:buFont typeface="Trebuchet MS"/>
              <a:buChar char="○"/>
            </a:pPr>
            <a:r>
              <a:rPr lang="en" sz="2200" dirty="0">
                <a:latin typeface="Segoe UI" charset="0"/>
                <a:ea typeface="Segoe UI" charset="0"/>
                <a:cs typeface="Segoe UI" charset="0"/>
                <a:sym typeface="Trebuchet MS"/>
              </a:rPr>
              <a:t>10: 0, 1, 2, 3, 4, 5 ,6 ,7, 8, 9</a:t>
            </a:r>
          </a:p>
        </p:txBody>
      </p:sp>
      <p:grpSp>
        <p:nvGrpSpPr>
          <p:cNvPr id="97" name="Shape 97"/>
          <p:cNvGrpSpPr/>
          <p:nvPr/>
        </p:nvGrpSpPr>
        <p:grpSpPr>
          <a:xfrm>
            <a:off x="5935926" y="1306451"/>
            <a:ext cx="2376749" cy="1731175"/>
            <a:chOff x="5935925" y="1579150"/>
            <a:chExt cx="2376749" cy="1731175"/>
          </a:xfrm>
        </p:grpSpPr>
        <p:sp>
          <p:nvSpPr>
            <p:cNvPr id="98" name="Shape 98"/>
            <p:cNvSpPr txBox="1"/>
            <p:nvPr/>
          </p:nvSpPr>
          <p:spPr>
            <a:xfrm>
              <a:off x="6825749" y="1776725"/>
              <a:ext cx="1486925" cy="15336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1 × 10</a:t>
              </a:r>
              <a:r>
                <a:rPr lang="en" sz="2200" baseline="30000">
                  <a:latin typeface="Segoe UI" charset="0"/>
                  <a:ea typeface="Segoe UI" charset="0"/>
                  <a:cs typeface="Segoe UI" charset="0"/>
                  <a:sym typeface="Trebuchet MS"/>
                </a:rPr>
                <a:t>3</a:t>
              </a:r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 +</a:t>
              </a:r>
            </a:p>
            <a:p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2 × 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2</a:t>
              </a:r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 + </a:t>
              </a:r>
            </a:p>
            <a:p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3 × 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1</a:t>
              </a:r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 + </a:t>
              </a:r>
            </a:p>
            <a:p>
              <a:r>
                <a:rPr lang="en" sz="22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4 × 10</a:t>
              </a:r>
              <a:r>
                <a:rPr lang="en" sz="2200" baseline="30000" dirty="0">
                  <a:latin typeface="Segoe UI" charset="0"/>
                  <a:ea typeface="Segoe UI" charset="0"/>
                  <a:cs typeface="Segoe UI" charset="0"/>
                  <a:sym typeface="Trebuchet MS"/>
                </a:rPr>
                <a:t>0</a:t>
              </a:r>
            </a:p>
          </p:txBody>
        </p:sp>
        <p:sp>
          <p:nvSpPr>
            <p:cNvPr id="99" name="Shape 99"/>
            <p:cNvSpPr txBox="1"/>
            <p:nvPr/>
          </p:nvSpPr>
          <p:spPr>
            <a:xfrm>
              <a:off x="5935925" y="1579150"/>
              <a:ext cx="693900" cy="13314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r>
                <a:rPr lang="en" sz="9600">
                  <a:latin typeface="Segoe UI" charset="0"/>
                  <a:ea typeface="Segoe UI" charset="0"/>
                  <a:cs typeface="Segoe UI" charset="0"/>
                  <a:sym typeface="Trebuchet MS"/>
                </a:rPr>
                <a:t>=</a:t>
              </a:r>
            </a:p>
          </p:txBody>
        </p:sp>
      </p:grpSp>
      <p:grpSp>
        <p:nvGrpSpPr>
          <p:cNvPr id="100" name="Shape 100"/>
          <p:cNvGrpSpPr/>
          <p:nvPr/>
        </p:nvGrpSpPr>
        <p:grpSpPr>
          <a:xfrm>
            <a:off x="897502" y="3140456"/>
            <a:ext cx="4980073" cy="1520420"/>
            <a:chOff x="897501" y="3413155"/>
            <a:chExt cx="4980073" cy="1520420"/>
          </a:xfrm>
        </p:grpSpPr>
        <p:sp>
          <p:nvSpPr>
            <p:cNvPr id="101" name="Shape 101"/>
            <p:cNvSpPr/>
            <p:nvPr/>
          </p:nvSpPr>
          <p:spPr>
            <a:xfrm>
              <a:off x="2923353" y="3421701"/>
              <a:ext cx="547094" cy="546698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latin typeface="Segoe UI" charset="0"/>
                <a:ea typeface="Segoe UI" charset="0"/>
                <a:cs typeface="Segoe UI" charset="0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3929978" y="3421701"/>
              <a:ext cx="547094" cy="546698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latin typeface="Segoe UI" charset="0"/>
                <a:ea typeface="Segoe UI" charset="0"/>
                <a:cs typeface="Segoe UI" charset="0"/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4617401" y="3413155"/>
              <a:ext cx="564198" cy="563790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latin typeface="Segoe UI" charset="0"/>
                <a:ea typeface="Segoe UI" charset="0"/>
                <a:cs typeface="Segoe UI" charset="0"/>
              </a:endParaRPr>
            </a:p>
          </p:txBody>
        </p:sp>
        <p:sp>
          <p:nvSpPr>
            <p:cNvPr id="104" name="Shape 104"/>
            <p:cNvSpPr/>
            <p:nvPr/>
          </p:nvSpPr>
          <p:spPr>
            <a:xfrm>
              <a:off x="5313376" y="3413155"/>
              <a:ext cx="564198" cy="563790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latin typeface="Segoe UI" charset="0"/>
                <a:ea typeface="Segoe UI" charset="0"/>
                <a:cs typeface="Segoe UI" charset="0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897501" y="4383675"/>
              <a:ext cx="550298" cy="549900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>
                <a:latin typeface="Segoe UI" charset="0"/>
                <a:ea typeface="Segoe UI" charset="0"/>
                <a:cs typeface="Segoe UI" charset="0"/>
              </a:endParaRPr>
            </a:p>
          </p:txBody>
        </p:sp>
      </p:grpSp>
      <p:grpSp>
        <p:nvGrpSpPr>
          <p:cNvPr id="106" name="Shape 106"/>
          <p:cNvGrpSpPr/>
          <p:nvPr/>
        </p:nvGrpSpPr>
        <p:grpSpPr>
          <a:xfrm>
            <a:off x="1952100" y="1257300"/>
            <a:ext cx="4907450" cy="917150"/>
            <a:chOff x="1952100" y="1530000"/>
            <a:chExt cx="4907450" cy="917150"/>
          </a:xfrm>
        </p:grpSpPr>
        <p:sp>
          <p:nvSpPr>
            <p:cNvPr id="107" name="Shape 107"/>
            <p:cNvSpPr txBox="1"/>
            <p:nvPr/>
          </p:nvSpPr>
          <p:spPr>
            <a:xfrm>
              <a:off x="1952100" y="1530000"/>
              <a:ext cx="22284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Most Significant</a:t>
              </a: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4576550" y="1530000"/>
              <a:ext cx="2283000" cy="517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r>
                <a:rPr lang="en" sz="2200">
                  <a:latin typeface="Segoe UI" charset="0"/>
                  <a:ea typeface="Segoe UI" charset="0"/>
                  <a:cs typeface="Segoe UI" charset="0"/>
                  <a:sym typeface="Trebuchet MS"/>
                </a:rPr>
                <a:t>Least Significant</a:t>
              </a:r>
            </a:p>
          </p:txBody>
        </p:sp>
        <p:sp>
          <p:nvSpPr>
            <p:cNvPr id="109" name="Shape 109"/>
            <p:cNvSpPr/>
            <p:nvPr/>
          </p:nvSpPr>
          <p:spPr>
            <a:xfrm>
              <a:off x="2349100" y="2000625"/>
              <a:ext cx="550050" cy="446525"/>
            </a:xfrm>
            <a:custGeom>
              <a:avLst/>
              <a:gdLst/>
              <a:ahLst/>
              <a:cxnLst/>
              <a:rect l="0" t="0" r="0" b="0"/>
              <a:pathLst>
                <a:path w="22002" h="17861" extrusionOk="0">
                  <a:moveTo>
                    <a:pt x="0" y="0"/>
                  </a:moveTo>
                  <a:cubicBezTo>
                    <a:pt x="776" y="2372"/>
                    <a:pt x="992" y="11260"/>
                    <a:pt x="4659" y="14237"/>
                  </a:cubicBezTo>
                  <a:cubicBezTo>
                    <a:pt x="8326" y="17213"/>
                    <a:pt x="19111" y="17257"/>
                    <a:pt x="22002" y="17861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Shape 110"/>
            <p:cNvSpPr/>
            <p:nvPr/>
          </p:nvSpPr>
          <p:spPr>
            <a:xfrm flipH="1">
              <a:off x="5875967" y="1941400"/>
              <a:ext cx="463032" cy="446525"/>
            </a:xfrm>
            <a:custGeom>
              <a:avLst/>
              <a:gdLst/>
              <a:ahLst/>
              <a:cxnLst/>
              <a:rect l="0" t="0" r="0" b="0"/>
              <a:pathLst>
                <a:path w="22002" h="17861" extrusionOk="0">
                  <a:moveTo>
                    <a:pt x="0" y="0"/>
                  </a:moveTo>
                  <a:cubicBezTo>
                    <a:pt x="776" y="2372"/>
                    <a:pt x="992" y="11260"/>
                    <a:pt x="4659" y="14237"/>
                  </a:cubicBezTo>
                  <a:cubicBezTo>
                    <a:pt x="8326" y="17213"/>
                    <a:pt x="19111" y="17257"/>
                    <a:pt x="22002" y="17861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7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Range of numbers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" dirty="0" err="1"/>
              <a:t>uppose</a:t>
            </a:r>
            <a:r>
              <a:rPr lang="en" dirty="0"/>
              <a:t> we have a 4-digit numeric display</a:t>
            </a:r>
            <a:endParaRPr lang="en-US" dirty="0"/>
          </a:p>
          <a:p>
            <a:r>
              <a:rPr lang="en-US" dirty="0"/>
              <a:t>w</a:t>
            </a:r>
            <a:r>
              <a:rPr lang="en" dirty="0"/>
              <a:t>hat is the </a:t>
            </a:r>
            <a:r>
              <a:rPr lang="en" b="1" dirty="0"/>
              <a:t>smallest non-negative</a:t>
            </a:r>
            <a:r>
              <a:rPr lang="en" dirty="0"/>
              <a:t> integer</a:t>
            </a:r>
            <a:br>
              <a:rPr lang="en" dirty="0"/>
            </a:br>
            <a:r>
              <a:rPr lang="en" dirty="0"/>
              <a:t>it can show?</a:t>
            </a:r>
            <a:endParaRPr lang="en-US" dirty="0"/>
          </a:p>
          <a:p>
            <a:r>
              <a:rPr lang="en-US" dirty="0"/>
              <a:t>w</a:t>
            </a:r>
            <a:r>
              <a:rPr lang="en" dirty="0"/>
              <a:t>hat is the </a:t>
            </a:r>
            <a:r>
              <a:rPr lang="en" b="1" dirty="0"/>
              <a:t>biggest</a:t>
            </a:r>
            <a:r>
              <a:rPr lang="en" dirty="0"/>
              <a:t> integer it can show?</a:t>
            </a:r>
          </a:p>
          <a:p>
            <a:r>
              <a:rPr lang="en-US" dirty="0"/>
              <a:t>h</a:t>
            </a:r>
            <a:r>
              <a:rPr lang="en" dirty="0"/>
              <a:t>ow many </a:t>
            </a:r>
            <a:r>
              <a:rPr lang="en" b="1" dirty="0"/>
              <a:t>different</a:t>
            </a:r>
            <a:r>
              <a:rPr lang="en" dirty="0"/>
              <a:t> values can it show?</a:t>
            </a:r>
          </a:p>
          <a:p>
            <a:pPr lvl="1"/>
            <a:r>
              <a:rPr lang="en" dirty="0"/>
              <a:t>9999 - 0 + 1 = 10,000</a:t>
            </a:r>
          </a:p>
          <a:p>
            <a:r>
              <a:rPr lang="en-US" dirty="0"/>
              <a:t>w</a:t>
            </a:r>
            <a:r>
              <a:rPr lang="en" dirty="0"/>
              <a:t>hat power of 10 is 10,000?</a:t>
            </a:r>
          </a:p>
          <a:p>
            <a:pPr lvl="1"/>
            <a:r>
              <a:rPr lang="en" dirty="0"/>
              <a:t>10</a:t>
            </a:r>
            <a:r>
              <a:rPr lang="en" baseline="30000" dirty="0"/>
              <a:t>4</a:t>
            </a:r>
          </a:p>
          <a:p>
            <a:r>
              <a:rPr lang="en-US" dirty="0"/>
              <a:t>let's generalize. </a:t>
            </a:r>
            <a:r>
              <a:rPr lang="en-US" b="1" dirty="0"/>
              <a:t>w</a:t>
            </a:r>
            <a:r>
              <a:rPr lang="en" b="1" dirty="0" err="1"/>
              <a:t>ith</a:t>
            </a:r>
            <a:r>
              <a:rPr lang="en" b="1" dirty="0"/>
              <a:t> n digits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how </a:t>
            </a:r>
            <a:r>
              <a:rPr lang="en-US" i="1" dirty="0"/>
              <a:t>many</a:t>
            </a:r>
            <a:r>
              <a:rPr lang="en-US" dirty="0"/>
              <a:t> values can we </a:t>
            </a:r>
            <a:r>
              <a:rPr lang="en-US" b="1" dirty="0"/>
              <a:t>show?</a:t>
            </a:r>
            <a:endParaRPr lang="en-US" dirty="0"/>
          </a:p>
          <a:p>
            <a:pPr lvl="2"/>
            <a:r>
              <a:rPr lang="en" dirty="0"/>
              <a:t>10</a:t>
            </a:r>
            <a:r>
              <a:rPr lang="en" baseline="30000" dirty="0"/>
              <a:t>n</a:t>
            </a:r>
            <a:endParaRPr lang="en" dirty="0"/>
          </a:p>
          <a:p>
            <a:pPr lvl="1"/>
            <a:r>
              <a:rPr lang="en-US" dirty="0"/>
              <a:t>what is t</a:t>
            </a:r>
            <a:r>
              <a:rPr lang="en" dirty="0"/>
              <a:t>he </a:t>
            </a:r>
            <a:r>
              <a:rPr lang="en" b="1" i="1" dirty="0"/>
              <a:t>largest</a:t>
            </a:r>
            <a:r>
              <a:rPr lang="en" b="1" dirty="0"/>
              <a:t> integer we can show</a:t>
            </a:r>
            <a:r>
              <a:rPr lang="en-US" b="1" dirty="0"/>
              <a:t>?</a:t>
            </a:r>
            <a:r>
              <a:rPr lang="en" b="1" dirty="0"/>
              <a:t> </a:t>
            </a:r>
            <a:endParaRPr lang="en-US" dirty="0"/>
          </a:p>
          <a:p>
            <a:pPr lvl="2"/>
            <a:r>
              <a:rPr lang="en" dirty="0"/>
              <a:t>10</a:t>
            </a:r>
            <a:r>
              <a:rPr lang="en" baseline="30000" dirty="0"/>
              <a:t>n</a:t>
            </a:r>
            <a:r>
              <a:rPr lang="en" dirty="0"/>
              <a:t>-1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5438" y="571500"/>
            <a:ext cx="2688525" cy="112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15412" y="1858013"/>
            <a:ext cx="2688560" cy="112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15412" y="3169388"/>
            <a:ext cx="2688560" cy="11251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/>
          <p:nvPr/>
        </p:nvSpPr>
        <p:spPr>
          <a:xfrm>
            <a:off x="980746" y="4512476"/>
            <a:ext cx="478971" cy="478624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7" name="Shape 77"/>
          <p:cNvSpPr/>
          <p:nvPr/>
        </p:nvSpPr>
        <p:spPr>
          <a:xfrm>
            <a:off x="949570" y="3826914"/>
            <a:ext cx="500100" cy="499738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8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build="p" bldLvl="5"/>
      <p:bldP spid="76" grpId="0" animBg="1"/>
      <p:bldP spid="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Numeric Bases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" dirty="0"/>
              <a:t>e use a </a:t>
            </a:r>
            <a:r>
              <a:rPr lang="en" b="1" dirty="0"/>
              <a:t>base-10 (decimal)</a:t>
            </a:r>
            <a:r>
              <a:rPr lang="en" dirty="0"/>
              <a:t> numbering system</a:t>
            </a:r>
          </a:p>
          <a:p>
            <a:r>
              <a:rPr lang="en-US" dirty="0"/>
              <a:t>b</a:t>
            </a:r>
            <a:r>
              <a:rPr lang="en" dirty="0" err="1"/>
              <a:t>ut</a:t>
            </a:r>
            <a:r>
              <a:rPr lang="en" dirty="0"/>
              <a:t> we can use (almost) any number as a base!</a:t>
            </a:r>
          </a:p>
          <a:p>
            <a:r>
              <a:rPr lang="en-US" dirty="0"/>
              <a:t>t</a:t>
            </a:r>
            <a:r>
              <a:rPr lang="en" dirty="0"/>
              <a:t>he most common bases when dealing with computers are </a:t>
            </a:r>
            <a:r>
              <a:rPr lang="en" b="1" dirty="0"/>
              <a:t>base-2 (binary)</a:t>
            </a:r>
            <a:r>
              <a:rPr lang="en" dirty="0"/>
              <a:t> and </a:t>
            </a:r>
            <a:r>
              <a:rPr lang="en" b="1" dirty="0"/>
              <a:t>base-16 (hexadecimal)</a:t>
            </a:r>
          </a:p>
          <a:p>
            <a:r>
              <a:rPr lang="en-US" dirty="0"/>
              <a:t>w</a:t>
            </a:r>
            <a:r>
              <a:rPr lang="en" dirty="0"/>
              <a:t>hen dealing with multiple bases, you can write the base as a subscript to be explicit about it</a:t>
            </a:r>
            <a:r>
              <a:rPr lang="en-US" dirty="0"/>
              <a:t>:</a:t>
            </a:r>
            <a:endParaRPr lang="en-US" b="1" dirty="0"/>
          </a:p>
          <a:p>
            <a:pPr marL="0" indent="0" algn="ctr">
              <a:buNone/>
            </a:pPr>
            <a:r>
              <a:rPr lang="en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" sz="4000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  <a:r>
              <a:rPr lang="en" sz="4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" sz="4000" b="1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  <a:r>
              <a:rPr lang="en" sz="4000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46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Bases</a:t>
            </a:r>
            <a:endParaRPr lang="en" dirty="0"/>
          </a:p>
        </p:txBody>
      </p:sp>
      <p:sp>
        <p:nvSpPr>
          <p:cNvPr id="131" name="Shape 131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" dirty="0" err="1">
                <a:solidFill>
                  <a:srgbClr val="FF0000"/>
                </a:solidFill>
              </a:rPr>
              <a:t>iven</a:t>
            </a:r>
            <a:r>
              <a:rPr lang="en" dirty="0">
                <a:solidFill>
                  <a:srgbClr val="FF0000"/>
                </a:solidFill>
              </a:rPr>
              <a:t> base </a:t>
            </a:r>
            <a:r>
              <a:rPr lang="en" b="1" dirty="0">
                <a:solidFill>
                  <a:srgbClr val="FF0000"/>
                </a:solidFill>
              </a:rPr>
              <a:t>B</a:t>
            </a:r>
            <a:r>
              <a:rPr lang="en" dirty="0">
                <a:solidFill>
                  <a:srgbClr val="FF0000"/>
                </a:solidFill>
              </a:rPr>
              <a:t>,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" dirty="0">
                <a:solidFill>
                  <a:srgbClr val="FF0000"/>
                </a:solidFill>
              </a:rPr>
              <a:t>here are </a:t>
            </a:r>
            <a:r>
              <a:rPr lang="en" b="1" dirty="0">
                <a:solidFill>
                  <a:srgbClr val="FF0000"/>
                </a:solidFill>
              </a:rPr>
              <a:t>B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digit </a:t>
            </a:r>
            <a:r>
              <a:rPr lang="en" dirty="0">
                <a:solidFill>
                  <a:srgbClr val="FF0000"/>
                </a:solidFill>
              </a:rPr>
              <a:t>symbols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" dirty="0">
                <a:solidFill>
                  <a:srgbClr val="FF0000"/>
                </a:solidFill>
              </a:rPr>
              <a:t>ach place is worth </a:t>
            </a:r>
            <a:r>
              <a:rPr lang="en" b="1" dirty="0">
                <a:solidFill>
                  <a:srgbClr val="FF0000"/>
                </a:solidFill>
              </a:rPr>
              <a:t>B</a:t>
            </a:r>
            <a:r>
              <a:rPr lang="en" b="1" baseline="30000" dirty="0">
                <a:solidFill>
                  <a:srgbClr val="FF0000"/>
                </a:solidFill>
              </a:rPr>
              <a:t>i</a:t>
            </a:r>
            <a:r>
              <a:rPr lang="en" dirty="0">
                <a:solidFill>
                  <a:srgbClr val="FF0000"/>
                </a:solidFill>
              </a:rPr>
              <a:t>, starting with </a:t>
            </a:r>
            <a:r>
              <a:rPr lang="en" b="1" dirty="0">
                <a:solidFill>
                  <a:srgbClr val="FF0000"/>
                </a:solidFill>
              </a:rPr>
              <a:t>i = 0 </a:t>
            </a:r>
            <a:r>
              <a:rPr lang="en" dirty="0">
                <a:solidFill>
                  <a:srgbClr val="FF0000"/>
                </a:solidFill>
              </a:rPr>
              <a:t>on the right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" dirty="0" err="1">
                <a:solidFill>
                  <a:srgbClr val="FF0000"/>
                </a:solidFill>
              </a:rPr>
              <a:t>iven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b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digits:</a:t>
            </a:r>
            <a:endParaRPr lang="en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you can represent </a:t>
            </a:r>
            <a:r>
              <a:rPr lang="en" b="1" dirty="0" err="1">
                <a:solidFill>
                  <a:srgbClr val="FF0000"/>
                </a:solidFill>
              </a:rPr>
              <a:t>B</a:t>
            </a:r>
            <a:r>
              <a:rPr lang="en" b="1" baseline="30000" dirty="0" err="1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different values</a:t>
            </a:r>
            <a:endParaRPr lang="en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the largest representable integer is</a:t>
            </a:r>
            <a:r>
              <a:rPr lang="en" dirty="0">
                <a:solidFill>
                  <a:srgbClr val="FF0000"/>
                </a:solidFill>
              </a:rPr>
              <a:t> </a:t>
            </a:r>
            <a:r>
              <a:rPr lang="en" b="1" dirty="0" err="1">
                <a:solidFill>
                  <a:srgbClr val="FF0000"/>
                </a:solidFill>
              </a:rPr>
              <a:t>B</a:t>
            </a:r>
            <a:r>
              <a:rPr lang="en" b="1" baseline="30000" dirty="0" err="1">
                <a:solidFill>
                  <a:srgbClr val="FF0000"/>
                </a:solidFill>
              </a:rPr>
              <a:t>n</a:t>
            </a:r>
            <a:r>
              <a:rPr lang="en" b="1" dirty="0">
                <a:solidFill>
                  <a:srgbClr val="FF0000"/>
                </a:solidFill>
              </a:rPr>
              <a:t> </a:t>
            </a:r>
            <a:r>
              <a:rPr lang="mr-IN" b="1" dirty="0">
                <a:solidFill>
                  <a:srgbClr val="FF0000"/>
                </a:solidFill>
              </a:rPr>
              <a:t>–</a:t>
            </a:r>
            <a:r>
              <a:rPr lang="en" b="1" dirty="0">
                <a:solidFill>
                  <a:srgbClr val="FF0000"/>
                </a:solidFill>
              </a:rPr>
              <a:t> 1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so how about base-2?</a:t>
            </a:r>
          </a:p>
          <a:p>
            <a:pPr lvl="1"/>
            <a:r>
              <a:rPr lang="en-US" dirty="0"/>
              <a:t>how about with</a:t>
            </a:r>
            <a:r>
              <a:rPr lang="mr-IN" dirty="0"/>
              <a:t>…</a:t>
            </a:r>
            <a:r>
              <a:rPr lang="en-US" dirty="0"/>
              <a:t> 5 binary digits?</a:t>
            </a:r>
            <a:endParaRPr lang="en" dirty="0"/>
          </a:p>
        </p:txBody>
      </p:sp>
      <p:sp>
        <p:nvSpPr>
          <p:cNvPr id="132" name="Shape 132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7612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Binary (base-2)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idx="1"/>
          </p:nvPr>
        </p:nvSpPr>
        <p:spPr>
          <a:xfrm>
            <a:off x="152400" y="495301"/>
            <a:ext cx="8763000" cy="832373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" dirty="0"/>
              <a:t>e call </a:t>
            </a:r>
            <a:r>
              <a:rPr lang="en-US" dirty="0"/>
              <a:t>a </a:t>
            </a:r>
            <a:r>
              <a:rPr lang="en-US" b="1" dirty="0"/>
              <a:t>b</a:t>
            </a:r>
            <a:r>
              <a:rPr lang="en-US" dirty="0"/>
              <a:t>inary dig</a:t>
            </a:r>
            <a:r>
              <a:rPr lang="en-US" b="1" dirty="0"/>
              <a:t>it</a:t>
            </a:r>
            <a:r>
              <a:rPr lang="en-US" dirty="0"/>
              <a:t> a </a:t>
            </a:r>
            <a:r>
              <a:rPr lang="en-US" b="1" dirty="0"/>
              <a:t>bit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a single 1 or 0</a:t>
            </a:r>
          </a:p>
          <a:p>
            <a:r>
              <a:rPr lang="en-US" dirty="0"/>
              <a:t>when we say an </a:t>
            </a:r>
            <a:r>
              <a:rPr lang="en-US" b="1" i="1" dirty="0"/>
              <a:t>n</a:t>
            </a:r>
            <a:r>
              <a:rPr lang="en-US" b="1" dirty="0"/>
              <a:t>-bit</a:t>
            </a:r>
            <a:r>
              <a:rPr lang="en-US" dirty="0"/>
              <a:t> number, we mean one with </a:t>
            </a:r>
            <a:r>
              <a:rPr lang="en-US" b="1" i="1" dirty="0"/>
              <a:t>n</a:t>
            </a:r>
            <a:r>
              <a:rPr lang="en-US" b="1" dirty="0"/>
              <a:t> binary digits</a:t>
            </a:r>
            <a:endParaRPr lang="en" b="1" dirty="0"/>
          </a:p>
        </p:txBody>
      </p:sp>
      <p:sp>
        <p:nvSpPr>
          <p:cNvPr id="146" name="Shape 14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138" name="Shape 138"/>
          <p:cNvSpPr txBox="1"/>
          <p:nvPr/>
        </p:nvSpPr>
        <p:spPr>
          <a:xfrm>
            <a:off x="452999" y="2802525"/>
            <a:ext cx="5589025" cy="41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 dirty="0">
                <a:ea typeface="Trebuchet MS"/>
                <a:cs typeface="Trebuchet MS"/>
                <a:sym typeface="Trebuchet MS"/>
              </a:rPr>
              <a:t>  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7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6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5 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4         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3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2 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1       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2</a:t>
            </a:r>
            <a:r>
              <a:rPr lang="en" sz="2200" baseline="30000" dirty="0">
                <a:ea typeface="Trebuchet MS"/>
                <a:cs typeface="Trebuchet MS"/>
                <a:sym typeface="Trebuchet MS"/>
              </a:rPr>
              <a:t>0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35575" y="1452550"/>
            <a:ext cx="6034625" cy="148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/>
            <a:r>
              <a:rPr lang="en" sz="8800" b="1" dirty="0"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1001 0110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520075" y="3216525"/>
            <a:ext cx="5493900" cy="51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 dirty="0">
                <a:ea typeface="Trebuchet MS"/>
                <a:cs typeface="Trebuchet MS"/>
                <a:sym typeface="Trebuchet MS"/>
              </a:rPr>
              <a:t>128s 64s   32s   16s        8s     4s     2s     1s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6825750" y="1249975"/>
            <a:ext cx="1865100" cy="33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 dirty="0">
                <a:ea typeface="Trebuchet MS"/>
                <a:cs typeface="Trebuchet MS"/>
                <a:sym typeface="Trebuchet MS"/>
              </a:rPr>
              <a:t>1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128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 +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0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64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 + 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0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32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 + 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1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16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 +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0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8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 +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1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4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 + 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1 × 2 + </a:t>
            </a:r>
          </a:p>
          <a:p>
            <a:r>
              <a:rPr lang="en" sz="2200" dirty="0">
                <a:ea typeface="Trebuchet MS"/>
                <a:cs typeface="Trebuchet MS"/>
                <a:sym typeface="Trebuchet MS"/>
              </a:rPr>
              <a:t>0 × 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1</a:t>
            </a:r>
            <a:endParaRPr lang="en" sz="2200" baseline="30000" dirty="0">
              <a:ea typeface="Trebuchet MS"/>
              <a:cs typeface="Trebuchet MS"/>
              <a:sym typeface="Trebuchet MS"/>
            </a:endParaRPr>
          </a:p>
          <a:p>
            <a:r>
              <a:rPr lang="en" sz="3600" dirty="0">
                <a:ea typeface="Trebuchet MS"/>
                <a:cs typeface="Trebuchet MS"/>
                <a:sym typeface="Trebuchet MS"/>
              </a:rPr>
              <a:t>= </a:t>
            </a:r>
            <a:r>
              <a:rPr lang="en" sz="3600" b="1" dirty="0"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150</a:t>
            </a:r>
            <a:r>
              <a:rPr lang="en" sz="3600" baseline="-25000" dirty="0">
                <a:latin typeface="Consolas" panose="020B0609020204030204" pitchFamily="49" charset="0"/>
                <a:ea typeface="Trebuchet MS"/>
                <a:cs typeface="Consolas" panose="020B0609020204030204" pitchFamily="49" charset="0"/>
                <a:sym typeface="Trebuchet MS"/>
              </a:rPr>
              <a:t>10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5935925" y="1385400"/>
            <a:ext cx="693900" cy="133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9600">
                <a:ea typeface="Trebuchet MS"/>
                <a:cs typeface="Trebuchet MS"/>
                <a:sym typeface="Trebuchet MS"/>
              </a:rPr>
              <a:t>=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520075" y="3674050"/>
            <a:ext cx="5757000" cy="98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t</a:t>
            </a:r>
            <a:r>
              <a:rPr lang="en" sz="2200" b="1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o convert binary to decimal:</a:t>
            </a:r>
            <a:r>
              <a:rPr lang="en" sz="2200" b="1" dirty="0">
                <a:ea typeface="Trebuchet MS"/>
                <a:cs typeface="Trebuchet MS"/>
                <a:sym typeface="Trebuchet MS"/>
              </a:rPr>
              <a:t> </a:t>
            </a:r>
            <a:r>
              <a:rPr lang="en" sz="2200" dirty="0">
                <a:ea typeface="Trebuchet MS"/>
                <a:cs typeface="Trebuchet MS"/>
                <a:sym typeface="Trebuchet MS"/>
              </a:rPr>
              <a:t>ignore 0s, add up place values wherever you see a 1</a:t>
            </a:r>
            <a:r>
              <a:rPr lang="en-US" sz="2200" dirty="0">
                <a:ea typeface="Trebuchet MS"/>
                <a:cs typeface="Trebuchet MS"/>
                <a:sym typeface="Trebuchet MS"/>
              </a:rPr>
              <a:t>.</a:t>
            </a:r>
            <a:endParaRPr lang="en" sz="2200" dirty="0">
              <a:ea typeface="Trebuchet MS"/>
              <a:cs typeface="Trebuchet MS"/>
              <a:sym typeface="Trebuchet MS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304800" y="1333500"/>
            <a:ext cx="5907600" cy="30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 dirty="0">
                <a:ea typeface="Trebuchet MS"/>
                <a:cs typeface="Trebuchet MS"/>
                <a:sym typeface="Trebuchet MS"/>
              </a:rPr>
              <a:t>MSB                                                           LSB</a:t>
            </a:r>
          </a:p>
        </p:txBody>
      </p:sp>
      <p:grpSp>
        <p:nvGrpSpPr>
          <p:cNvPr id="147" name="Shape 147"/>
          <p:cNvGrpSpPr/>
          <p:nvPr/>
        </p:nvGrpSpPr>
        <p:grpSpPr>
          <a:xfrm>
            <a:off x="6769026" y="1677101"/>
            <a:ext cx="1208725" cy="2323125"/>
            <a:chOff x="6769025" y="1391350"/>
            <a:chExt cx="1208725" cy="2323125"/>
          </a:xfrm>
        </p:grpSpPr>
        <p:sp>
          <p:nvSpPr>
            <p:cNvPr id="148" name="Shape 148"/>
            <p:cNvSpPr/>
            <p:nvPr/>
          </p:nvSpPr>
          <p:spPr>
            <a:xfrm>
              <a:off x="6769025" y="1391350"/>
              <a:ext cx="1152000" cy="666600"/>
            </a:xfrm>
            <a:prstGeom prst="rect">
              <a:avLst/>
            </a:prstGeom>
            <a:solidFill>
              <a:srgbClr val="FFFFFF">
                <a:alpha val="8577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6825750" y="2374350"/>
              <a:ext cx="1152000" cy="304200"/>
            </a:xfrm>
            <a:prstGeom prst="rect">
              <a:avLst/>
            </a:prstGeom>
            <a:solidFill>
              <a:srgbClr val="FFFFFF">
                <a:alpha val="8577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6825750" y="3410275"/>
              <a:ext cx="1152000" cy="304200"/>
            </a:xfrm>
            <a:prstGeom prst="rect">
              <a:avLst/>
            </a:prstGeom>
            <a:solidFill>
              <a:srgbClr val="FFFFFF">
                <a:alpha val="8577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51" name="Shape 151"/>
          <p:cNvSpPr/>
          <p:nvPr/>
        </p:nvSpPr>
        <p:spPr>
          <a:xfrm>
            <a:off x="6876775" y="1372900"/>
            <a:ext cx="468300" cy="2277900"/>
          </a:xfrm>
          <a:prstGeom prst="rect">
            <a:avLst/>
          </a:prstGeom>
          <a:solidFill>
            <a:srgbClr val="FFFFFF">
              <a:alpha val="8577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863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Making change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idx="1"/>
          </p:nvPr>
        </p:nvSpPr>
        <p:spPr>
          <a:xfrm>
            <a:off x="152400" y="495301"/>
            <a:ext cx="8991600" cy="808575"/>
          </a:xfrm>
        </p:spPr>
        <p:txBody>
          <a:bodyPr/>
          <a:lstStyle/>
          <a:p>
            <a:r>
              <a:rPr lang="en-US" dirty="0"/>
              <a:t>y</a:t>
            </a:r>
            <a:r>
              <a:rPr lang="en" dirty="0" err="1"/>
              <a:t>ou</a:t>
            </a:r>
            <a:r>
              <a:rPr lang="en" dirty="0"/>
              <a:t> want to give someone $9.63 in change, using the </a:t>
            </a:r>
            <a:r>
              <a:rPr lang="en" b="1" dirty="0"/>
              <a:t>fewest bills and coins possible.</a:t>
            </a:r>
            <a:r>
              <a:rPr lang="en" dirty="0"/>
              <a:t> </a:t>
            </a:r>
            <a:r>
              <a:rPr lang="en-US" dirty="0"/>
              <a:t>h</a:t>
            </a:r>
            <a:r>
              <a:rPr lang="en" dirty="0"/>
              <a:t>ow do you count it out?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  <p:sp>
        <p:nvSpPr>
          <p:cNvPr id="175" name="Shape 175"/>
          <p:cNvSpPr txBox="1">
            <a:spLocks noGrp="1"/>
          </p:cNvSpPr>
          <p:nvPr>
            <p:ph type="body" idx="4294967295"/>
          </p:nvPr>
        </p:nvSpPr>
        <p:spPr>
          <a:xfrm>
            <a:off x="3767138" y="3176588"/>
            <a:ext cx="5376862" cy="1389062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 marL="457200" indent="-228600"/>
            <a:r>
              <a:rPr lang="en-US" dirty="0"/>
              <a:t>b</a:t>
            </a:r>
            <a:r>
              <a:rPr lang="en" dirty="0" err="1"/>
              <a:t>iggest</a:t>
            </a:r>
            <a:r>
              <a:rPr lang="en" dirty="0"/>
              <a:t> to smallest</a:t>
            </a:r>
          </a:p>
          <a:p>
            <a:pPr marL="457200" indent="-228600"/>
            <a:r>
              <a:rPr lang="en-US" dirty="0"/>
              <a:t>m</a:t>
            </a:r>
            <a:r>
              <a:rPr lang="en" dirty="0" err="1"/>
              <a:t>ost</a:t>
            </a:r>
            <a:r>
              <a:rPr lang="en" dirty="0"/>
              <a:t> significant to least significant</a:t>
            </a:r>
          </a:p>
          <a:p>
            <a:pPr marL="457200" indent="-228600"/>
            <a:r>
              <a:rPr lang="en-US" dirty="0"/>
              <a:t>W</a:t>
            </a:r>
            <a:r>
              <a:rPr lang="en" dirty="0"/>
              <a:t>HERE COULD THIS BE GOING...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1076975" y="1181100"/>
            <a:ext cx="9372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 dirty="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    1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2447625" y="1181100"/>
            <a:ext cx="10131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    4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3960550" y="1181100"/>
            <a:ext cx="9372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      2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5151200" y="1181100"/>
            <a:ext cx="9372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      1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6193425" y="1181100"/>
            <a:ext cx="9666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      0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7329425" y="1181100"/>
            <a:ext cx="9666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       3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628001" y="1562289"/>
            <a:ext cx="724799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-$4=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859845" y="1515326"/>
            <a:ext cx="937200" cy="4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ea typeface="Trebuchet MS"/>
                <a:cs typeface="Trebuchet MS"/>
                <a:sym typeface="Trebuchet MS"/>
              </a:rPr>
              <a:t>$4.63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4018800" y="1562289"/>
            <a:ext cx="7818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-50¢=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410200" y="1562289"/>
            <a:ext cx="7818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-10¢=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6629400" y="1562289"/>
            <a:ext cx="7818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-0¢=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7772400" y="1562289"/>
            <a:ext cx="7818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-3¢=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3225848" y="1516371"/>
            <a:ext cx="937200" cy="4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ea typeface="Trebuchet MS"/>
                <a:cs typeface="Trebuchet MS"/>
                <a:sym typeface="Trebuchet MS"/>
              </a:rPr>
              <a:t>$0.63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4744038" y="1516371"/>
            <a:ext cx="937200" cy="4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ea typeface="Trebuchet MS"/>
                <a:cs typeface="Trebuchet MS"/>
                <a:sym typeface="Trebuchet MS"/>
              </a:rPr>
              <a:t>$0.13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5934065" y="1516371"/>
            <a:ext cx="937200" cy="4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ea typeface="Trebuchet MS"/>
                <a:cs typeface="Trebuchet MS"/>
                <a:sym typeface="Trebuchet MS"/>
              </a:rPr>
              <a:t>$0.03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7076264" y="1515326"/>
            <a:ext cx="937200" cy="4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ea typeface="Trebuchet MS"/>
                <a:cs typeface="Trebuchet MS"/>
                <a:sym typeface="Trebuchet MS"/>
              </a:rPr>
              <a:t>$0.03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8218496" y="1515326"/>
            <a:ext cx="937200" cy="4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200">
                <a:ea typeface="Trebuchet MS"/>
                <a:cs typeface="Trebuchet MS"/>
                <a:sym typeface="Trebuchet MS"/>
              </a:rPr>
              <a:t>$0.00</a:t>
            </a:r>
          </a:p>
        </p:txBody>
      </p:sp>
      <p:grpSp>
        <p:nvGrpSpPr>
          <p:cNvPr id="177" name="Shape 177"/>
          <p:cNvGrpSpPr/>
          <p:nvPr/>
        </p:nvGrpSpPr>
        <p:grpSpPr>
          <a:xfrm>
            <a:off x="-213125" y="1181100"/>
            <a:ext cx="8585950" cy="3104232"/>
            <a:chOff x="-213125" y="1520500"/>
            <a:chExt cx="8585950" cy="3104232"/>
          </a:xfrm>
        </p:grpSpPr>
        <p:sp>
          <p:nvSpPr>
            <p:cNvPr id="183" name="Shape 183"/>
            <p:cNvSpPr txBox="1"/>
            <p:nvPr/>
          </p:nvSpPr>
          <p:spPr>
            <a:xfrm>
              <a:off x="856800" y="1520500"/>
              <a:ext cx="7439100" cy="4917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r>
                <a:rPr lang="en" sz="2200" dirty="0">
                  <a:ea typeface="Trebuchet MS"/>
                  <a:cs typeface="Trebuchet MS"/>
                  <a:sym typeface="Trebuchet MS"/>
                </a:rPr>
                <a:t>  $5×</a:t>
              </a:r>
              <a:r>
                <a:rPr lang="en" sz="2200" u="sng" dirty="0">
                  <a:ea typeface="Trebuchet MS"/>
                  <a:cs typeface="Trebuchet MS"/>
                  <a:sym typeface="Trebuchet MS"/>
                </a:rPr>
                <a:t>  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      </a:t>
              </a:r>
              <a:r>
                <a:rPr lang="en-US" sz="2200" dirty="0">
                  <a:ea typeface="Trebuchet MS"/>
                  <a:cs typeface="Trebuchet MS"/>
                  <a:sym typeface="Trebuchet MS"/>
                </a:rPr>
                <a:t>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$1×</a:t>
              </a:r>
              <a:r>
                <a:rPr lang="en" sz="2200" u="sng" dirty="0">
                  <a:ea typeface="Trebuchet MS"/>
                  <a:cs typeface="Trebuchet MS"/>
                  <a:sym typeface="Trebuchet MS"/>
                </a:rPr>
                <a:t>  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        </a:t>
              </a:r>
              <a:r>
                <a:rPr lang="en-US" sz="2200" dirty="0">
                  <a:ea typeface="Trebuchet MS"/>
                  <a:cs typeface="Trebuchet MS"/>
                  <a:sym typeface="Trebuchet MS"/>
                </a:rPr>
                <a:t>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25¢×</a:t>
              </a:r>
              <a:r>
                <a:rPr lang="en" sz="2200" u="sng" dirty="0">
                  <a:ea typeface="Trebuchet MS"/>
                  <a:cs typeface="Trebuchet MS"/>
                  <a:sym typeface="Trebuchet MS"/>
                </a:rPr>
                <a:t>  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   10¢×</a:t>
              </a:r>
              <a:r>
                <a:rPr lang="en" sz="2200" u="sng" dirty="0">
                  <a:ea typeface="Trebuchet MS"/>
                  <a:cs typeface="Trebuchet MS"/>
                  <a:sym typeface="Trebuchet MS"/>
                </a:rPr>
                <a:t>  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 </a:t>
              </a:r>
              <a:r>
                <a:rPr lang="en-US" sz="2200" dirty="0">
                  <a:ea typeface="Trebuchet MS"/>
                  <a:cs typeface="Trebuchet MS"/>
                  <a:sym typeface="Trebuchet MS"/>
                </a:rPr>
                <a:t>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 5¢×</a:t>
              </a:r>
              <a:r>
                <a:rPr lang="en" sz="2200" u="sng" dirty="0">
                  <a:ea typeface="Trebuchet MS"/>
                  <a:cs typeface="Trebuchet MS"/>
                  <a:sym typeface="Trebuchet MS"/>
                </a:rPr>
                <a:t>  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</a:t>
              </a:r>
              <a:r>
                <a:rPr lang="en-US" sz="2200" dirty="0">
                  <a:ea typeface="Trebuchet MS"/>
                  <a:cs typeface="Trebuchet MS"/>
                  <a:sym typeface="Trebuchet MS"/>
                </a:rPr>
                <a:t> 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    1¢×__</a:t>
              </a:r>
            </a:p>
          </p:txBody>
        </p:sp>
        <p:pic>
          <p:nvPicPr>
            <p:cNvPr id="178" name="Shape 178" descr="https://upload.wikimedia.org/wikipedia/commons/thumb/f/f9/US_%245_Series_2006_obverse.jpg/320px-US_%245_Series_2006_obverse.jp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5400000">
              <a:off x="366600" y="2966112"/>
              <a:ext cx="2304175" cy="1013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Shape 179" descr="https://upload.wikimedia.org/wikipedia/commons/thumb/2/24/Onedolar2009series.jpg/320px-Onedolar2009series.jp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5400000">
              <a:off x="1689950" y="2952137"/>
              <a:ext cx="2332165" cy="1013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Shape 180" descr="https://upload.wikimedia.org/wikipedia/commons/4/44/2014_ATB_Quarter_Obv.png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856300" y="2320512"/>
              <a:ext cx="1167750" cy="1167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Shape 181" descr="https://upload.wikimedia.org/wikipedia/commons/thumb/3/3c/Dime_Obverse_13.png/240px-Dime_Obverse_13.png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239937" y="2306550"/>
              <a:ext cx="781750" cy="7817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Shape 182" descr="https://upload.wikimedia.org/wikipedia/commons/thumb/6/62/US_Nickel_2013_Obv.png/240px-US_Nickel_2013_Obv.png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295800" y="2320525"/>
              <a:ext cx="937050" cy="937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Shape 184" descr="https://upload.wikimedia.org/wikipedia/commons/thumb/2/2e/US_One_Cent_Obv.png/240px-US_One_Cent_Obv.png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7506950" y="2306550"/>
              <a:ext cx="865875" cy="865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5" name="Shape 185"/>
            <p:cNvSpPr txBox="1"/>
            <p:nvPr/>
          </p:nvSpPr>
          <p:spPr>
            <a:xfrm>
              <a:off x="-213125" y="1841775"/>
              <a:ext cx="10521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r"/>
              <a:r>
                <a:rPr lang="en-US" sz="2200" dirty="0">
                  <a:ea typeface="Trebuchet MS"/>
                  <a:cs typeface="Trebuchet MS"/>
                  <a:sym typeface="Trebuchet MS"/>
                </a:rPr>
                <a:t>l</a:t>
              </a:r>
              <a:r>
                <a:rPr lang="en" sz="2200" dirty="0">
                  <a:ea typeface="Trebuchet MS"/>
                  <a:cs typeface="Trebuchet MS"/>
                  <a:sym typeface="Trebuchet MS"/>
                </a:rPr>
                <a:t>eft:</a:t>
              </a:r>
            </a:p>
            <a:p>
              <a:pPr algn="r"/>
              <a:endParaRPr sz="2200" dirty="0"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86" name="Shape 186"/>
            <p:cNvSpPr txBox="1"/>
            <p:nvPr/>
          </p:nvSpPr>
          <p:spPr>
            <a:xfrm>
              <a:off x="688070" y="1855776"/>
              <a:ext cx="937200" cy="4908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r>
                <a:rPr lang="en" sz="2200">
                  <a:ea typeface="Trebuchet MS"/>
                  <a:cs typeface="Trebuchet MS"/>
                  <a:sym typeface="Trebuchet MS"/>
                </a:rPr>
                <a:t>$9.63</a:t>
              </a:r>
            </a:p>
          </p:txBody>
        </p:sp>
      </p:grpSp>
      <p:sp>
        <p:nvSpPr>
          <p:cNvPr id="187" name="Shape 187"/>
          <p:cNvSpPr txBox="1"/>
          <p:nvPr/>
        </p:nvSpPr>
        <p:spPr>
          <a:xfrm>
            <a:off x="1371600" y="1562289"/>
            <a:ext cx="7248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1600">
                <a:solidFill>
                  <a:srgbClr val="FF0000"/>
                </a:solidFill>
                <a:ea typeface="Trebuchet MS"/>
                <a:cs typeface="Trebuchet MS"/>
                <a:sym typeface="Trebuchet MS"/>
              </a:rPr>
              <a:t>-$5=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942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02 - C - Basics">
  <a:themeElements>
    <a:clrScheme name="Custom 2">
      <a:dk1>
        <a:srgbClr val="000000"/>
      </a:dk1>
      <a:lt1>
        <a:srgbClr val="FFFFFF"/>
      </a:lt1>
      <a:dk2>
        <a:srgbClr val="3B481E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WP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fall_2017" id="{93D034CE-FEB5-4D4D-96F7-6B7F8A5EB99A}" vid="{194AE869-5029-ED49-81EA-C574BDDBE6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9863</TotalTime>
  <Words>3106</Words>
  <Application>Microsoft Macintosh PowerPoint</Application>
  <PresentationFormat>On-screen Show (16:10)</PresentationFormat>
  <Paragraphs>565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Consolas</vt:lpstr>
      <vt:lpstr>Courier New</vt:lpstr>
      <vt:lpstr>Segoe UI</vt:lpstr>
      <vt:lpstr>Segoe WP Semibold</vt:lpstr>
      <vt:lpstr>Trebuchet MS</vt:lpstr>
      <vt:lpstr>Wingdings</vt:lpstr>
      <vt:lpstr>1_02 - C - Basics</vt:lpstr>
      <vt:lpstr>Numerical Representation and Unsigned Integers</vt:lpstr>
      <vt:lpstr>Class Announcements</vt:lpstr>
      <vt:lpstr>Binary</vt:lpstr>
      <vt:lpstr>Positional number systems</vt:lpstr>
      <vt:lpstr>Range of numbers</vt:lpstr>
      <vt:lpstr>Numeric Bases</vt:lpstr>
      <vt:lpstr>Rules for Bases</vt:lpstr>
      <vt:lpstr>Binary (base-2)</vt:lpstr>
      <vt:lpstr>Making change</vt:lpstr>
      <vt:lpstr>Converting decimal to binary</vt:lpstr>
      <vt:lpstr>Bits, bytes, nybbles, and words</vt:lpstr>
      <vt:lpstr>The Big Thing</vt:lpstr>
      <vt:lpstr>Hexadecimal</vt:lpstr>
      <vt:lpstr>Shortcomings of binary and decimal</vt:lpstr>
      <vt:lpstr>Let's make a base-2 16 number system</vt:lpstr>
      <vt:lpstr>Hexadecimal or "hex" (base-16)</vt:lpstr>
      <vt:lpstr>The magical relationship</vt:lpstr>
      <vt:lpstr>Converting between binary and hex</vt:lpstr>
      <vt:lpstr>Powers of Two</vt:lpstr>
      <vt:lpstr>Unsigned Integers and  the limits of computers</vt:lpstr>
      <vt:lpstr>Number line segment</vt:lpstr>
      <vt:lpstr>Unsigned Integers</vt:lpstr>
      <vt:lpstr>Adding in binary (animated)</vt:lpstr>
      <vt:lpstr>Nothing in the real world is infinite.</vt:lpstr>
      <vt:lpstr>The other end of the number 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Computer Organization and Assembly!</dc:title>
  <dc:creator>Billingsley, Jarrett F</dc:creator>
  <cp:lastModifiedBy>Billingsley, Jarrett F</cp:lastModifiedBy>
  <cp:revision>234</cp:revision>
  <dcterms:created xsi:type="dcterms:W3CDTF">2017-08-16T23:52:35Z</dcterms:created>
  <dcterms:modified xsi:type="dcterms:W3CDTF">2024-05-12T23:54:43Z</dcterms:modified>
</cp:coreProperties>
</file>