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2" r:id="rId1"/>
  </p:sldMasterIdLst>
  <p:notesMasterIdLst>
    <p:notesMasterId r:id="rId24"/>
  </p:notesMasterIdLst>
  <p:sldIdLst>
    <p:sldId id="256" r:id="rId2"/>
    <p:sldId id="549" r:id="rId3"/>
    <p:sldId id="476" r:id="rId4"/>
    <p:sldId id="511" r:id="rId5"/>
    <p:sldId id="559" r:id="rId6"/>
    <p:sldId id="552" r:id="rId7"/>
    <p:sldId id="561" r:id="rId8"/>
    <p:sldId id="546" r:id="rId9"/>
    <p:sldId id="480" r:id="rId10"/>
    <p:sldId id="547" r:id="rId11"/>
    <p:sldId id="491" r:id="rId12"/>
    <p:sldId id="548" r:id="rId13"/>
    <p:sldId id="496" r:id="rId14"/>
    <p:sldId id="550" r:id="rId15"/>
    <p:sldId id="497" r:id="rId16"/>
    <p:sldId id="498" r:id="rId17"/>
    <p:sldId id="513" r:id="rId18"/>
    <p:sldId id="499" r:id="rId19"/>
    <p:sldId id="514" r:id="rId20"/>
    <p:sldId id="500" r:id="rId21"/>
    <p:sldId id="560" r:id="rId22"/>
    <p:sldId id="551" r:id="rId2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  <a:srgbClr val="56397B"/>
    <a:srgbClr val="C86415"/>
    <a:srgbClr val="CE4143"/>
    <a:srgbClr val="D97577"/>
    <a:srgbClr val="E1B7BB"/>
    <a:srgbClr val="D4DCE8"/>
    <a:srgbClr val="BBD5E8"/>
    <a:srgbClr val="9BC2DD"/>
    <a:srgbClr val="78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 autoAdjust="0"/>
    <p:restoredTop sz="88936" autoAdjust="0"/>
  </p:normalViewPr>
  <p:slideViewPr>
    <p:cSldViewPr>
      <p:cViewPr varScale="1">
        <p:scale>
          <a:sx n="130" d="100"/>
          <a:sy n="130" d="100"/>
        </p:scale>
        <p:origin x="1296" y="184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-</a:t>
            </a:r>
            <a:r>
              <a:rPr lang="en-US" baseline="0" dirty="0"/>
              <a:t> it's like a Java interface </a:t>
            </a:r>
            <a:r>
              <a:rPr lang="mr-IN" baseline="0" dirty="0"/>
              <a:t>–</a:t>
            </a:r>
            <a:r>
              <a:rPr lang="en-US" baseline="0" dirty="0"/>
              <a:t> just says WHAT it does and what expectations there are</a:t>
            </a:r>
            <a:r>
              <a:rPr lang="mr-IN" baseline="0" dirty="0"/>
              <a:t>…</a:t>
            </a:r>
            <a:r>
              <a:rPr lang="en-US" baseline="0" dirty="0"/>
              <a:t> doesn't define implementation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- and speaking of Java, the Java Virtual Machine is an ISA that has no hardware (well, with a couple minor exceptions).</a:t>
            </a:r>
          </a:p>
        </p:txBody>
      </p:sp>
    </p:spTree>
    <p:extLst>
      <p:ext uri="{BB962C8B-B14F-4D97-AF65-F5344CB8AC3E}">
        <p14:creationId xmlns:p14="http://schemas.microsoft.com/office/powerpoint/2010/main" val="239203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64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607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411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77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- modern x86 CPUs are,</a:t>
            </a:r>
            <a:r>
              <a:rPr lang="en-US" sz="1000" baseline="0" dirty="0"/>
              <a:t> essentially, </a:t>
            </a:r>
            <a:r>
              <a:rPr lang="en-US" sz="1000" dirty="0"/>
              <a:t>RISC CPUs that can read the weird x86 instructions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- you'd be amazed how many things are still being run by some old IBM PC or Commodore 64 sitting in a closet</a:t>
            </a:r>
            <a:r>
              <a:rPr lang="en-US" sz="1000" baseline="0" dirty="0"/>
              <a:t> somewhere</a:t>
            </a:r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900275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pssst</a:t>
            </a:r>
            <a:r>
              <a:rPr lang="en-US" dirty="0"/>
              <a:t> spoilers: we're not learning 100% </a:t>
            </a:r>
            <a:r>
              <a:rPr lang="en-US" i="1" dirty="0"/>
              <a:t>real</a:t>
            </a:r>
            <a:r>
              <a:rPr lang="en-US" i="0" dirty="0"/>
              <a:t> MIPS either. ;)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also we’re almost certainly switching to RISC-V in the future too!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yahaha</a:t>
            </a:r>
            <a:r>
              <a:rPr lang="en-US" dirty="0"/>
              <a:t>! you found me! I'm a slide note!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5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3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*this* = me putting both my hands out, palms up, like I’m offering you something.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6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4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it's so easy as an instructor to fall into the trap of explaining the How in tons of detail without giving any context.</a:t>
            </a:r>
          </a:p>
          <a:p>
            <a:r>
              <a:rPr lang="en-US" dirty="0"/>
              <a:t>- the "how" can have a million different answers. what's more important that you understand the ideas behind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computers suck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6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seriously we waste so much power on stock trading and cryptocurrency. SO MUCH.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9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16382326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525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9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58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15010436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157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43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4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388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200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8077200" cy="1225021"/>
          </a:xfrm>
        </p:spPr>
        <p:txBody>
          <a:bodyPr/>
          <a:lstStyle/>
          <a:p>
            <a:r>
              <a:rPr lang="en-US" dirty="0">
                <a:latin typeface="+mj-lt"/>
              </a:rPr>
              <a:t>Welcome Fall 2024!</a:t>
            </a:r>
            <a:endParaRPr lang="en-US" sz="24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0447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0CDB-691C-0A41-A030-1FE937D6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"what" and "why"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5234-58AB-4E40-B968-5C5479FE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447 teaches you </a:t>
            </a:r>
            <a:r>
              <a:rPr lang="en-US" b="1" dirty="0"/>
              <a:t>the software and hardware foundations of the computational model that </a:t>
            </a:r>
            <a:r>
              <a:rPr lang="en-US" b="1" i="1" dirty="0"/>
              <a:t>every computer today</a:t>
            </a:r>
            <a:r>
              <a:rPr lang="en-US" b="1" dirty="0"/>
              <a:t> uses. </a:t>
            </a:r>
            <a:r>
              <a:rPr lang="en-US" dirty="0"/>
              <a:t>things like:</a:t>
            </a:r>
          </a:p>
          <a:p>
            <a:pPr lvl="1"/>
            <a:r>
              <a:rPr lang="en-US" dirty="0"/>
              <a:t>how data (numbers) are represented and manipulated</a:t>
            </a:r>
          </a:p>
          <a:p>
            <a:pPr lvl="1"/>
            <a:r>
              <a:rPr lang="en-US" dirty="0"/>
              <a:t>how programs are built out of simple instructions the CPU can run</a:t>
            </a:r>
          </a:p>
          <a:p>
            <a:pPr lvl="1"/>
            <a:r>
              <a:rPr lang="en-US" dirty="0"/>
              <a:t>what a CPU is, and what parts it has</a:t>
            </a:r>
          </a:p>
          <a:p>
            <a:pPr lvl="1"/>
            <a:r>
              <a:rPr lang="en-US" dirty="0"/>
              <a:t>how a CPU actually runs programs</a:t>
            </a:r>
          </a:p>
          <a:p>
            <a:r>
              <a:rPr lang="en-US" b="1" dirty="0"/>
              <a:t>why are you made to take this course?</a:t>
            </a:r>
          </a:p>
          <a:p>
            <a:pPr lvl="1"/>
            <a:r>
              <a:rPr lang="en-US" dirty="0"/>
              <a:t>well why do car mechanics have to learn about how engines run?</a:t>
            </a:r>
          </a:p>
          <a:p>
            <a:r>
              <a:rPr lang="en-US" dirty="0"/>
              <a:t>so far, you've only learned </a:t>
            </a:r>
            <a:r>
              <a:rPr lang="en-US" i="1" dirty="0"/>
              <a:t>what </a:t>
            </a:r>
            <a:r>
              <a:rPr lang="en-US" dirty="0"/>
              <a:t>computers and programming are.</a:t>
            </a:r>
          </a:p>
          <a:p>
            <a:pPr lvl="1"/>
            <a:r>
              <a:rPr lang="en-US" b="1" dirty="0"/>
              <a:t>this entire course is </a:t>
            </a:r>
            <a:r>
              <a:rPr lang="en-US" b="1" i="1" dirty="0"/>
              <a:t>how</a:t>
            </a:r>
            <a:r>
              <a:rPr lang="en-US" b="1" dirty="0"/>
              <a:t> they work.</a:t>
            </a:r>
            <a:endParaRPr lang="en-US" dirty="0"/>
          </a:p>
          <a:p>
            <a:r>
              <a:rPr lang="en-US" dirty="0"/>
              <a:t>as for "why use a computer?"</a:t>
            </a:r>
          </a:p>
          <a:p>
            <a:pPr lvl="1"/>
            <a:r>
              <a:rPr lang="en-US" dirty="0"/>
              <a:t>…good question, and one that I don't think people ask enough.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256BC-8856-B54D-8220-3F3D49A7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97558-5D81-F542-BBA4-C49AD7B4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44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24680"/>
              </p:ext>
            </p:extLst>
          </p:nvPr>
        </p:nvGraphicFramePr>
        <p:xfrm>
          <a:off x="5776088" y="571500"/>
          <a:ext cx="3026750" cy="3800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Computational Theory</a:t>
                      </a:r>
                    </a:p>
                  </a:txBody>
                  <a:tcPr>
                    <a:solidFill>
                      <a:srgbClr val="599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Algorithm Design</a:t>
                      </a:r>
                    </a:p>
                  </a:txBody>
                  <a:tcPr>
                    <a:solidFill>
                      <a:srgbClr val="78A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Applications</a:t>
                      </a:r>
                    </a:p>
                  </a:txBody>
                  <a:tcPr>
                    <a:solidFill>
                      <a:srgbClr val="9BC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Operating Systems</a:t>
                      </a:r>
                    </a:p>
                  </a:txBody>
                  <a:tcPr>
                    <a:solidFill>
                      <a:srgbClr val="BB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ISA</a:t>
                      </a:r>
                    </a:p>
                  </a:txBody>
                  <a:tcPr>
                    <a:solidFill>
                      <a:srgbClr val="D4D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Logic Design</a:t>
                      </a:r>
                    </a:p>
                  </a:txBody>
                  <a:tcPr>
                    <a:solidFill>
                      <a:srgbClr val="E1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Electrical Design</a:t>
                      </a:r>
                    </a:p>
                  </a:txBody>
                  <a:tcPr>
                    <a:solidFill>
                      <a:srgbClr val="D97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Physics</a:t>
                      </a:r>
                    </a:p>
                  </a:txBody>
                  <a:tcPr>
                    <a:solidFill>
                      <a:srgbClr val="CE41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5400000">
            <a:off x="7015847" y="2271835"/>
            <a:ext cx="380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</a:t>
            </a:r>
            <a:r>
              <a:rPr lang="en-US" sz="2000"/>
              <a:t>abstract      more concrete</a:t>
            </a:r>
            <a:endParaRPr lang="en-US" sz="2000" dirty="0"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Where does this material fit in with CS and EE?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idx="1"/>
          </p:nvPr>
        </p:nvSpPr>
        <p:spPr>
          <a:xfrm>
            <a:off x="152400" y="495301"/>
            <a:ext cx="5623438" cy="460983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" dirty="0"/>
              <a:t>here CS and EE overlap: </a:t>
            </a:r>
            <a:r>
              <a:rPr lang="en-US" dirty="0"/>
              <a:t>t</a:t>
            </a:r>
            <a:r>
              <a:rPr lang="en" dirty="0"/>
              <a:t>he “hardware-software interface”</a:t>
            </a:r>
            <a:endParaRPr lang="en-US" dirty="0"/>
          </a:p>
          <a:p>
            <a:r>
              <a:rPr lang="en-US" dirty="0"/>
              <a:t>each layer affects/is affected by layers above and below</a:t>
            </a:r>
          </a:p>
          <a:p>
            <a:r>
              <a:rPr lang="en" dirty="0"/>
              <a:t>ISA: Instruction Set Architecture</a:t>
            </a:r>
            <a:endParaRPr lang="en-US" dirty="0"/>
          </a:p>
          <a:p>
            <a:pPr lvl="1"/>
            <a:r>
              <a:rPr lang="en-US" dirty="0"/>
              <a:t>software interface to the </a:t>
            </a:r>
            <a:r>
              <a:rPr lang="en-US" b="1" dirty="0"/>
              <a:t>computer hardware</a:t>
            </a:r>
          </a:p>
          <a:p>
            <a:pPr lvl="1"/>
            <a:r>
              <a:rPr lang="en-US" dirty="0"/>
              <a:t>the “building blocks” of software</a:t>
            </a:r>
            <a:endParaRPr lang="en" dirty="0"/>
          </a:p>
          <a:p>
            <a:r>
              <a:rPr lang="en-US" dirty="0"/>
              <a:t>Logic </a:t>
            </a:r>
            <a:r>
              <a:rPr lang="en" dirty="0"/>
              <a:t>Design</a:t>
            </a:r>
          </a:p>
          <a:p>
            <a:pPr lvl="1"/>
            <a:r>
              <a:rPr lang="en-US" dirty="0"/>
              <a:t>building computers out of </a:t>
            </a:r>
            <a:r>
              <a:rPr lang="en-US" dirty="0" err="1"/>
              <a:t>boolean</a:t>
            </a:r>
            <a:r>
              <a:rPr lang="en-US" dirty="0"/>
              <a:t> logic functions</a:t>
            </a:r>
          </a:p>
          <a:p>
            <a:pPr lvl="1"/>
            <a:r>
              <a:rPr lang="en-US" dirty="0"/>
              <a:t>the “building blocks” of hardware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128" name="Shape 12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127" name="Shape 127"/>
          <p:cNvSpPr/>
          <p:nvPr/>
        </p:nvSpPr>
        <p:spPr>
          <a:xfrm>
            <a:off x="5776088" y="2444575"/>
            <a:ext cx="3026500" cy="987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0EE9-F545-834A-B1D3-1EF9C0DC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11DE-45D3-364E-AF25-1C28BCE1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43357"/>
          </a:xfrm>
        </p:spPr>
        <p:txBody>
          <a:bodyPr/>
          <a:lstStyle/>
          <a:p>
            <a:r>
              <a:rPr lang="en-US" dirty="0"/>
              <a:t>modern computers span a huge range of sizes and capabilities.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4F73B-FD23-2D4E-BDC2-1C21303C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C35C8-3EA2-5E4E-983A-142C560D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F2F892-64A2-DE4E-9556-2AB37B0596E0}"/>
              </a:ext>
            </a:extLst>
          </p:cNvPr>
          <p:cNvGrpSpPr/>
          <p:nvPr/>
        </p:nvGrpSpPr>
        <p:grpSpPr>
          <a:xfrm>
            <a:off x="457200" y="1039469"/>
            <a:ext cx="3886200" cy="1446550"/>
            <a:chOff x="457200" y="1039469"/>
            <a:chExt cx="3886200" cy="1446550"/>
          </a:xfrm>
        </p:grpSpPr>
        <p:pic>
          <p:nvPicPr>
            <p:cNvPr id="6" name="Shape 137" descr="Image result for arduino">
              <a:extLst>
                <a:ext uri="{FF2B5EF4-FFF2-40B4-BE49-F238E27FC236}">
                  <a16:creationId xmlns:a16="http://schemas.microsoft.com/office/drawing/2014/main" id="{3FA42FC9-A7AA-7B48-A77C-ADD354A5EC2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1296428"/>
              <a:ext cx="1295400" cy="906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B10551-009D-7344-A41A-0F2DBA67B3D2}"/>
                </a:ext>
              </a:extLst>
            </p:cNvPr>
            <p:cNvSpPr txBox="1"/>
            <p:nvPr/>
          </p:nvSpPr>
          <p:spPr>
            <a:xfrm>
              <a:off x="1752600" y="1039469"/>
              <a:ext cx="2590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microcontrollers: </a:t>
              </a:r>
              <a:r>
                <a:rPr lang="en-US" sz="2200" dirty="0"/>
                <a:t>what makes your thermostat and dishwasher work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3DEA44-A6D9-934F-A8A7-67BFEF4EA233}"/>
              </a:ext>
            </a:extLst>
          </p:cNvPr>
          <p:cNvGrpSpPr/>
          <p:nvPr/>
        </p:nvGrpSpPr>
        <p:grpSpPr>
          <a:xfrm>
            <a:off x="-145732" y="2566308"/>
            <a:ext cx="4810108" cy="1890973"/>
            <a:chOff x="-85708" y="2731306"/>
            <a:chExt cx="4810108" cy="18909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03B937-9336-0043-AEC3-D5759FA9F9AF}"/>
                </a:ext>
              </a:extLst>
            </p:cNvPr>
            <p:cNvGrpSpPr/>
            <p:nvPr/>
          </p:nvGrpSpPr>
          <p:grpSpPr>
            <a:xfrm>
              <a:off x="-85708" y="2836694"/>
              <a:ext cx="2381216" cy="1785585"/>
              <a:chOff x="5958111" y="1580926"/>
              <a:chExt cx="2381216" cy="1785585"/>
            </a:xfrm>
          </p:grpSpPr>
          <p:pic>
            <p:nvPicPr>
              <p:cNvPr id="7" name="Shape 145" descr="Image result for modern PC">
                <a:extLst>
                  <a:ext uri="{FF2B5EF4-FFF2-40B4-BE49-F238E27FC236}">
                    <a16:creationId xmlns:a16="http://schemas.microsoft.com/office/drawing/2014/main" id="{198B8136-7FC9-064F-9DF2-ED35F9F8A55E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097175" y="1580926"/>
                <a:ext cx="2242152" cy="1494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Shape 149" descr="Image result for iphone">
                <a:extLst>
                  <a:ext uri="{FF2B5EF4-FFF2-40B4-BE49-F238E27FC236}">
                    <a16:creationId xmlns:a16="http://schemas.microsoft.com/office/drawing/2014/main" id="{EA58C95B-18ED-D04A-858B-E5B0C8690109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58111" y="1859986"/>
                <a:ext cx="1936949" cy="1506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BBC66A-4736-D041-B397-F7C360BBAA6E}"/>
                </a:ext>
              </a:extLst>
            </p:cNvPr>
            <p:cNvSpPr txBox="1"/>
            <p:nvPr/>
          </p:nvSpPr>
          <p:spPr>
            <a:xfrm>
              <a:off x="2133600" y="2731306"/>
              <a:ext cx="2590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consumer-grade: </a:t>
              </a:r>
              <a:r>
                <a:rPr lang="en-US" sz="2200" dirty="0"/>
                <a:t>PCs, laptops, tablets, and phones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6CBDB3-2269-5E48-AA0A-8D5F89618ECF}"/>
              </a:ext>
            </a:extLst>
          </p:cNvPr>
          <p:cNvGrpSpPr/>
          <p:nvPr/>
        </p:nvGrpSpPr>
        <p:grpSpPr>
          <a:xfrm>
            <a:off x="4832643" y="1038658"/>
            <a:ext cx="3966836" cy="1910443"/>
            <a:chOff x="4832643" y="1038658"/>
            <a:chExt cx="3966836" cy="1910443"/>
          </a:xfrm>
        </p:grpSpPr>
        <p:pic>
          <p:nvPicPr>
            <p:cNvPr id="10" name="Shape 156" descr="Image result for mainframe">
              <a:extLst>
                <a:ext uri="{FF2B5EF4-FFF2-40B4-BE49-F238E27FC236}">
                  <a16:creationId xmlns:a16="http://schemas.microsoft.com/office/drawing/2014/main" id="{154E20F7-4C76-DB4C-8BEE-C083EA9C942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341" r="46866" b="7183"/>
            <a:stretch/>
          </p:blipFill>
          <p:spPr>
            <a:xfrm>
              <a:off x="7416956" y="1038658"/>
              <a:ext cx="1382523" cy="19104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CB9070-808A-D745-8A14-49431B7E7F50}"/>
                </a:ext>
              </a:extLst>
            </p:cNvPr>
            <p:cNvSpPr txBox="1"/>
            <p:nvPr/>
          </p:nvSpPr>
          <p:spPr>
            <a:xfrm>
              <a:off x="4832643" y="1463211"/>
              <a:ext cx="28045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/>
                <a:t>servers: </a:t>
              </a:r>
              <a:r>
                <a:rPr lang="en-US" sz="2200" dirty="0"/>
                <a:t>they make the internet work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FD25A5-8A15-E148-B2B6-D3713931EE77}"/>
              </a:ext>
            </a:extLst>
          </p:cNvPr>
          <p:cNvGrpSpPr/>
          <p:nvPr/>
        </p:nvGrpSpPr>
        <p:grpSpPr>
          <a:xfrm>
            <a:off x="3048000" y="3386517"/>
            <a:ext cx="5751842" cy="2016756"/>
            <a:chOff x="3048000" y="3386517"/>
            <a:chExt cx="5751842" cy="2016756"/>
          </a:xfrm>
        </p:grpSpPr>
        <p:pic>
          <p:nvPicPr>
            <p:cNvPr id="11" name="Shape 168" descr="Image result for supercomputer">
              <a:extLst>
                <a:ext uri="{FF2B5EF4-FFF2-40B4-BE49-F238E27FC236}">
                  <a16:creationId xmlns:a16="http://schemas.microsoft.com/office/drawing/2014/main" id="{8294B766-FA4D-1142-94EC-D7602A9D7F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7261" r="17261"/>
            <a:stretch/>
          </p:blipFill>
          <p:spPr>
            <a:xfrm>
              <a:off x="6407978" y="3386517"/>
              <a:ext cx="2391864" cy="2016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ED4AAD-C334-7348-8059-F3D8FBBA7C40}"/>
                </a:ext>
              </a:extLst>
            </p:cNvPr>
            <p:cNvSpPr txBox="1"/>
            <p:nvPr/>
          </p:nvSpPr>
          <p:spPr>
            <a:xfrm>
              <a:off x="3048000" y="3869016"/>
              <a:ext cx="33039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/>
                <a:t>supercomputers: </a:t>
              </a:r>
              <a:r>
                <a:rPr lang="en-US" sz="2200" dirty="0"/>
                <a:t>how we predict the weather, do science, and waste power on STONKS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043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But no matter what…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8943D-14AC-F147-9FE2-57D28078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57957"/>
          </a:xfrm>
        </p:spPr>
        <p:txBody>
          <a:bodyPr/>
          <a:lstStyle/>
          <a:p>
            <a:r>
              <a:rPr lang="en-US" dirty="0"/>
              <a:t>they all have the same basic organization.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BD15-D372-3E45-A17D-89268B6951D3}"/>
              </a:ext>
            </a:extLst>
          </p:cNvPr>
          <p:cNvGrpSpPr/>
          <p:nvPr/>
        </p:nvGrpSpPr>
        <p:grpSpPr>
          <a:xfrm>
            <a:off x="1066800" y="1866900"/>
            <a:ext cx="2743199" cy="2390745"/>
            <a:chOff x="1066800" y="1866900"/>
            <a:chExt cx="2743199" cy="2390745"/>
          </a:xfrm>
        </p:grpSpPr>
        <p:grpSp>
          <p:nvGrpSpPr>
            <p:cNvPr id="11" name="Group 10"/>
            <p:cNvGrpSpPr/>
            <p:nvPr/>
          </p:nvGrpSpPr>
          <p:grpSpPr>
            <a:xfrm>
              <a:off x="1066800" y="1866900"/>
              <a:ext cx="2743199" cy="1981200"/>
              <a:chOff x="152401" y="1409700"/>
              <a:chExt cx="2743199" cy="1981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2401" y="1409700"/>
                <a:ext cx="1219200" cy="1981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Control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71600" y="1409700"/>
                <a:ext cx="1524000" cy="990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Registers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371600" y="2400300"/>
                <a:ext cx="1524000" cy="990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ALU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420472" y="3857535"/>
              <a:ext cx="21104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Processor (CPU)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8388" y="1929962"/>
            <a:ext cx="457200" cy="1029255"/>
            <a:chOff x="2903989" y="1472762"/>
            <a:chExt cx="457200" cy="1029255"/>
          </a:xfrm>
        </p:grpSpPr>
        <p:sp>
          <p:nvSpPr>
            <p:cNvPr id="12" name="Right Arrow 11"/>
            <p:cNvSpPr/>
            <p:nvPr/>
          </p:nvSpPr>
          <p:spPr>
            <a:xfrm>
              <a:off x="2903989" y="1930517"/>
              <a:ext cx="457200" cy="571500"/>
            </a:xfrm>
            <a:prstGeom prst="righ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2903989" y="1472762"/>
              <a:ext cx="457200" cy="571500"/>
            </a:xfrm>
            <a:prstGeom prst="lef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06787" y="1257955"/>
            <a:ext cx="457200" cy="1029255"/>
            <a:chOff x="2903989" y="1472762"/>
            <a:chExt cx="457200" cy="1029255"/>
          </a:xfrm>
        </p:grpSpPr>
        <p:sp>
          <p:nvSpPr>
            <p:cNvPr id="27" name="Right Arrow 26"/>
            <p:cNvSpPr/>
            <p:nvPr/>
          </p:nvSpPr>
          <p:spPr>
            <a:xfrm>
              <a:off x="2903989" y="1930517"/>
              <a:ext cx="457200" cy="571500"/>
            </a:xfrm>
            <a:prstGeom prst="righ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Arrow 27"/>
            <p:cNvSpPr/>
            <p:nvPr/>
          </p:nvSpPr>
          <p:spPr>
            <a:xfrm>
              <a:off x="2903989" y="1472762"/>
              <a:ext cx="457200" cy="571500"/>
            </a:xfrm>
            <a:prstGeom prst="lef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06787" y="2722029"/>
            <a:ext cx="457200" cy="1029255"/>
            <a:chOff x="2903989" y="1472762"/>
            <a:chExt cx="457200" cy="1029255"/>
          </a:xfrm>
        </p:grpSpPr>
        <p:sp>
          <p:nvSpPr>
            <p:cNvPr id="31" name="Right Arrow 30"/>
            <p:cNvSpPr/>
            <p:nvPr/>
          </p:nvSpPr>
          <p:spPr>
            <a:xfrm>
              <a:off x="2903989" y="1930517"/>
              <a:ext cx="457200" cy="571500"/>
            </a:xfrm>
            <a:prstGeom prst="righ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/>
          </p:nvSpPr>
          <p:spPr>
            <a:xfrm>
              <a:off x="2903989" y="1472762"/>
              <a:ext cx="457200" cy="571500"/>
            </a:xfrm>
            <a:prstGeom prst="lef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1A96FD-E2E7-9B4A-9DD4-F5139440868A}"/>
              </a:ext>
            </a:extLst>
          </p:cNvPr>
          <p:cNvGrpSpPr/>
          <p:nvPr/>
        </p:nvGrpSpPr>
        <p:grpSpPr>
          <a:xfrm>
            <a:off x="6272376" y="1146304"/>
            <a:ext cx="1515611" cy="3458489"/>
            <a:chOff x="6272376" y="1146304"/>
            <a:chExt cx="1515611" cy="3458489"/>
          </a:xfrm>
        </p:grpSpPr>
        <p:sp>
          <p:nvSpPr>
            <p:cNvPr id="25" name="Rectangle 24"/>
            <p:cNvSpPr/>
            <p:nvPr/>
          </p:nvSpPr>
          <p:spPr>
            <a:xfrm>
              <a:off x="6272376" y="1146304"/>
              <a:ext cx="1515611" cy="1184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Persistent Storage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72376" y="2674011"/>
              <a:ext cx="1515611" cy="1184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Other Peripherals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51149" y="3896907"/>
              <a:ext cx="13580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Input and</a:t>
              </a:r>
              <a:br>
                <a:rPr lang="en-US" sz="2000" b="1" dirty="0"/>
              </a:br>
              <a:r>
                <a:rPr lang="en-US" sz="2000" b="1" dirty="0"/>
                <a:t>Output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6BBE05-0119-7049-B304-29FE5E96A02B}"/>
              </a:ext>
            </a:extLst>
          </p:cNvPr>
          <p:cNvGrpSpPr/>
          <p:nvPr/>
        </p:nvGrpSpPr>
        <p:grpSpPr>
          <a:xfrm>
            <a:off x="4285375" y="1146303"/>
            <a:ext cx="1515611" cy="3459122"/>
            <a:chOff x="4285375" y="1146303"/>
            <a:chExt cx="1515611" cy="3459122"/>
          </a:xfrm>
        </p:grpSpPr>
        <p:sp>
          <p:nvSpPr>
            <p:cNvPr id="24" name="Rectangle 23"/>
            <p:cNvSpPr/>
            <p:nvPr/>
          </p:nvSpPr>
          <p:spPr>
            <a:xfrm>
              <a:off x="4285375" y="1146303"/>
              <a:ext cx="1515611" cy="27058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RAM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51FB1E-FECF-FB45-AC33-92D1EF389FCD}"/>
                </a:ext>
              </a:extLst>
            </p:cNvPr>
            <p:cNvSpPr txBox="1"/>
            <p:nvPr/>
          </p:nvSpPr>
          <p:spPr>
            <a:xfrm>
              <a:off x="4430899" y="3897539"/>
              <a:ext cx="1224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Working</a:t>
              </a:r>
              <a:br>
                <a:rPr lang="en-US" sz="2000" b="1" dirty="0"/>
              </a:br>
              <a:r>
                <a:rPr lang="en-US" sz="2000" b="1" dirty="0"/>
                <a:t>Memory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576F177-6D9F-7341-8266-95182748BE92}"/>
              </a:ext>
            </a:extLst>
          </p:cNvPr>
          <p:cNvGrpSpPr/>
          <p:nvPr/>
        </p:nvGrpSpPr>
        <p:grpSpPr>
          <a:xfrm>
            <a:off x="838200" y="952500"/>
            <a:ext cx="5105400" cy="4147592"/>
            <a:chOff x="838200" y="952500"/>
            <a:chExt cx="5105400" cy="414759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E64B325-CF65-F94B-929B-A8B83EB5AF7D}"/>
                </a:ext>
              </a:extLst>
            </p:cNvPr>
            <p:cNvSpPr/>
            <p:nvPr/>
          </p:nvSpPr>
          <p:spPr>
            <a:xfrm>
              <a:off x="838200" y="952500"/>
              <a:ext cx="5105400" cy="3652293"/>
            </a:xfrm>
            <a:prstGeom prst="roundRect">
              <a:avLst>
                <a:gd name="adj" fmla="val 867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2A2D22-88E8-CC42-93FA-5A868B753742}"/>
                </a:ext>
              </a:extLst>
            </p:cNvPr>
            <p:cNvSpPr txBox="1"/>
            <p:nvPr/>
          </p:nvSpPr>
          <p:spPr>
            <a:xfrm>
              <a:off x="1155448" y="4669205"/>
              <a:ext cx="44709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these are our focus for this course.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ISAs</a:t>
            </a:r>
            <a:br>
              <a:rPr lang="en-US" dirty="0"/>
            </a:br>
            <a:r>
              <a:rPr lang="en-US" sz="2400" dirty="0"/>
              <a:t>by the way, you should study this section for the exam, everyone always forgets to :^)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84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Instruction Set Architecture (ISA)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" b="1" dirty="0"/>
              <a:t>ISA</a:t>
            </a:r>
            <a:r>
              <a:rPr lang="en" dirty="0"/>
              <a:t> is a </a:t>
            </a:r>
            <a:r>
              <a:rPr lang="en" i="1" dirty="0"/>
              <a:t>document</a:t>
            </a:r>
            <a:r>
              <a:rPr lang="en" dirty="0"/>
              <a:t> that specifies </a:t>
            </a:r>
            <a:r>
              <a:rPr lang="en-US" b="1" dirty="0"/>
              <a:t>the interface that a CPU presents to the programmer</a:t>
            </a:r>
          </a:p>
          <a:p>
            <a:pPr lvl="1"/>
            <a:r>
              <a:rPr lang="en-US" dirty="0"/>
              <a:t>when we say "architecture," </a:t>
            </a:r>
            <a:r>
              <a:rPr lang="en-US" i="1" dirty="0"/>
              <a:t>this</a:t>
            </a:r>
            <a:r>
              <a:rPr lang="en-US" dirty="0"/>
              <a:t> is what we mean</a:t>
            </a:r>
          </a:p>
          <a:p>
            <a:r>
              <a:rPr lang="en-US" dirty="0"/>
              <a:t>this document defines </a:t>
            </a:r>
            <a:r>
              <a:rPr lang="en-US" i="1" dirty="0"/>
              <a:t>many</a:t>
            </a:r>
            <a:r>
              <a:rPr lang="en-US" dirty="0"/>
              <a:t> things, such as:</a:t>
            </a:r>
          </a:p>
          <a:p>
            <a:pPr lvl="1"/>
            <a:r>
              <a:rPr lang="en-US" dirty="0"/>
              <a:t>what the CPU </a:t>
            </a:r>
            <a:r>
              <a:rPr lang="en-US" b="1" dirty="0"/>
              <a:t>can do </a:t>
            </a:r>
            <a:r>
              <a:rPr lang="en-US" dirty="0"/>
              <a:t>(add, subtract, call functions, etc.)</a:t>
            </a:r>
          </a:p>
          <a:p>
            <a:pPr lvl="1"/>
            <a:r>
              <a:rPr lang="en-US" dirty="0"/>
              <a:t>what </a:t>
            </a:r>
            <a:r>
              <a:rPr lang="en-US" b="1" dirty="0"/>
              <a:t>registers</a:t>
            </a:r>
            <a:r>
              <a:rPr lang="en-US" dirty="0"/>
              <a:t> it has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machine language</a:t>
            </a:r>
          </a:p>
          <a:p>
            <a:r>
              <a:rPr lang="en-US" dirty="0"/>
              <a:t>but it </a:t>
            </a:r>
            <a:r>
              <a:rPr lang="en-US" b="1" dirty="0"/>
              <a:t>does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 define how to design the hardware!</a:t>
            </a:r>
          </a:p>
          <a:p>
            <a:pPr lvl="1"/>
            <a:r>
              <a:rPr lang="mr-IN" i="1" dirty="0"/>
              <a:t>…</a:t>
            </a:r>
            <a:r>
              <a:rPr lang="en-US" i="1" dirty="0"/>
              <a:t>if there's any hardware at all ;)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186" name="Shape 18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066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An ISA example:</a:t>
            </a:r>
            <a:r>
              <a:rPr lang="en-US" dirty="0"/>
              <a:t> x86</a:t>
            </a:r>
            <a:endParaRPr lang="en" dirty="0"/>
          </a:p>
        </p:txBody>
      </p:sp>
      <p:sp>
        <p:nvSpPr>
          <p:cNvPr id="197" name="Shape 197"/>
          <p:cNvSpPr txBox="1">
            <a:spLocks noGrp="1"/>
          </p:cNvSpPr>
          <p:nvPr>
            <p:ph idx="1"/>
          </p:nvPr>
        </p:nvSpPr>
        <p:spPr>
          <a:xfrm>
            <a:off x="152400" y="495302"/>
            <a:ext cx="8763000" cy="4801658"/>
          </a:xfrm>
        </p:spPr>
        <p:txBody>
          <a:bodyPr/>
          <a:lstStyle/>
          <a:p>
            <a:r>
              <a:rPr lang="en-US" dirty="0"/>
              <a:t>descended from 16-bit 8086 CPU from </a:t>
            </a:r>
            <a:r>
              <a:rPr lang="en-US" b="1" i="1" dirty="0"/>
              <a:t>1978</a:t>
            </a:r>
          </a:p>
          <a:p>
            <a:r>
              <a:rPr lang="en-US" dirty="0"/>
              <a:t>extended to 32 bits (1985), then 64 bits (2000)</a:t>
            </a:r>
          </a:p>
          <a:p>
            <a:r>
              <a:rPr lang="en-US" dirty="0"/>
              <a:t>each version can </a:t>
            </a:r>
            <a:r>
              <a:rPr lang="en-US" b="1" dirty="0"/>
              <a:t>run all programs </a:t>
            </a:r>
            <a:r>
              <a:rPr lang="en-US" dirty="0"/>
              <a:t>from the</a:t>
            </a:r>
            <a:br>
              <a:rPr lang="en-US" dirty="0"/>
            </a:br>
            <a:r>
              <a:rPr lang="en-US" dirty="0"/>
              <a:t>previous version</a:t>
            </a:r>
          </a:p>
          <a:p>
            <a:pPr lvl="1"/>
            <a:r>
              <a:rPr lang="en-US" dirty="0"/>
              <a:t>you can run programs written in 1978 on</a:t>
            </a:r>
            <a:br>
              <a:rPr lang="en-US" dirty="0"/>
            </a:br>
            <a:r>
              <a:rPr lang="en-US" dirty="0"/>
              <a:t>a brand new CPU!</a:t>
            </a:r>
          </a:p>
          <a:p>
            <a:r>
              <a:rPr lang="en-US" dirty="0"/>
              <a:t>so why don't we learn x86 in this course?</a:t>
            </a:r>
          </a:p>
          <a:p>
            <a:pPr lvl="1"/>
            <a:r>
              <a:rPr lang="en-US" dirty="0"/>
              <a:t>it can do </a:t>
            </a:r>
            <a:r>
              <a:rPr lang="en-US" i="1" dirty="0"/>
              <a:t>a lot</a:t>
            </a:r>
            <a:r>
              <a:rPr lang="en-US" dirty="0"/>
              <a:t> of things</a:t>
            </a:r>
          </a:p>
          <a:p>
            <a:pPr lvl="1"/>
            <a:r>
              <a:rPr lang="en-US" dirty="0"/>
              <a:t>its machine language is very complex</a:t>
            </a:r>
          </a:p>
          <a:p>
            <a:pPr lvl="1"/>
            <a:r>
              <a:rPr lang="en-US" dirty="0"/>
              <a:t>we'd have to work around a lot of old,</a:t>
            </a:r>
            <a:br>
              <a:rPr lang="en-US" dirty="0"/>
            </a:br>
            <a:r>
              <a:rPr lang="en-US" dirty="0"/>
              <a:t>outdated features</a:t>
            </a:r>
          </a:p>
          <a:p>
            <a:pPr lvl="1"/>
            <a:r>
              <a:rPr lang="en-US" dirty="0"/>
              <a:t>you all have different </a:t>
            </a:r>
            <a:r>
              <a:rPr lang="en-US" i="1" dirty="0"/>
              <a:t>platforms</a:t>
            </a:r>
            <a:r>
              <a:rPr lang="en-US" dirty="0"/>
              <a:t> (OSes)</a:t>
            </a:r>
          </a:p>
          <a:p>
            <a:pPr lvl="1"/>
            <a:r>
              <a:rPr lang="en-US" sz="1400" dirty="0"/>
              <a:t>and x86 </a:t>
            </a:r>
            <a:r>
              <a:rPr lang="en-US" sz="1400" i="1" dirty="0"/>
              <a:t>may</a:t>
            </a:r>
            <a:r>
              <a:rPr lang="en-US" sz="1400" dirty="0"/>
              <a:t> be on its way out…</a:t>
            </a:r>
            <a:endParaRPr lang="en-US" sz="1400" i="1" dirty="0"/>
          </a:p>
          <a:p>
            <a:pPr lvl="1"/>
            <a:r>
              <a:rPr lang="en-US" dirty="0"/>
              <a:t>ultimately, </a:t>
            </a:r>
            <a:r>
              <a:rPr lang="en-US" b="1" dirty="0"/>
              <a:t>we would waste a ton of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973" y="5296959"/>
            <a:ext cx="2895600" cy="304271"/>
          </a:xfrm>
        </p:spPr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463" r="2854"/>
          <a:stretch/>
        </p:blipFill>
        <p:spPr>
          <a:xfrm>
            <a:off x="6321696" y="495300"/>
            <a:ext cx="2593704" cy="1695974"/>
          </a:xfrm>
          <a:prstGeom prst="rect">
            <a:avLst/>
          </a:prstGeom>
        </p:spPr>
      </p:pic>
      <p:pic>
        <p:nvPicPr>
          <p:cNvPr id="1026" name="Picture 2" descr="mage result for 38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11283" r="11927"/>
          <a:stretch/>
        </p:blipFill>
        <p:spPr bwMode="auto">
          <a:xfrm>
            <a:off x="6025896" y="1975057"/>
            <a:ext cx="1600200" cy="18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opteron 200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3144" r="12802" b="12751"/>
          <a:stretch/>
        </p:blipFill>
        <p:spPr bwMode="auto">
          <a:xfrm>
            <a:off x="7324344" y="3162301"/>
            <a:ext cx="1728216" cy="17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49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885462" y="3158458"/>
            <a:ext cx="3978324" cy="1633589"/>
          </a:xfrm>
          <a:prstGeom prst="rect">
            <a:avLst/>
          </a:prstGeom>
          <a:solidFill>
            <a:schemeClr val="tx1"/>
          </a:solidFill>
          <a:ln w="762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I’m an x</a:t>
            </a:r>
            <a:r>
              <a:rPr lang="en-US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86</a:t>
            </a:r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CPU!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77924" y="1464336"/>
            <a:ext cx="3071094" cy="2051581"/>
          </a:xfrm>
          <a:prstGeom prst="rect">
            <a:avLst/>
          </a:prstGeom>
          <a:solidFill>
            <a:schemeClr val="tx1"/>
          </a:solidFill>
          <a:ln w="762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I’m an x</a:t>
            </a:r>
            <a:r>
              <a:rPr lang="en-US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86</a:t>
            </a:r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CPU!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6961425" y="1122641"/>
            <a:ext cx="1571400" cy="1617900"/>
          </a:xfrm>
          <a:prstGeom prst="rect">
            <a:avLst/>
          </a:prstGeom>
          <a:solidFill>
            <a:schemeClr val="tx1"/>
          </a:solidFill>
          <a:ln w="762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I’m an x</a:t>
            </a:r>
            <a:r>
              <a:rPr lang="en-US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86</a:t>
            </a:r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CPU!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312249"/>
            <a:ext cx="3315793" cy="229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024" y="915654"/>
            <a:ext cx="1806200" cy="20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94" y="3082259"/>
            <a:ext cx="4186806" cy="183778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three processors run the exact same programs</a:t>
            </a:r>
            <a:r>
              <a:rPr lang="mr-IN" dirty="0"/>
              <a:t>…</a:t>
            </a:r>
            <a:endParaRPr lang="en" dirty="0"/>
          </a:p>
        </p:txBody>
      </p:sp>
      <p:sp>
        <p:nvSpPr>
          <p:cNvPr id="197" name="Shape 197"/>
          <p:cNvSpPr txBox="1">
            <a:spLocks noGrp="1"/>
          </p:cNvSpPr>
          <p:nvPr>
            <p:ph idx="1"/>
          </p:nvPr>
        </p:nvSpPr>
        <p:spPr>
          <a:xfrm>
            <a:off x="152400" y="495302"/>
            <a:ext cx="8763000" cy="592120"/>
          </a:xfrm>
        </p:spPr>
        <p:txBody>
          <a:bodyPr/>
          <a:lstStyle/>
          <a:p>
            <a:r>
              <a:rPr lang="en-US" dirty="0"/>
              <a:t>but </a:t>
            </a:r>
            <a:r>
              <a:rPr lang="en" dirty="0"/>
              <a:t>they</a:t>
            </a:r>
            <a:r>
              <a:rPr lang="en-US" dirty="0"/>
              <a:t>'</a:t>
            </a:r>
            <a:r>
              <a:rPr lang="en" dirty="0"/>
              <a:t>re TOTALLY different on the inside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199" name="Shape 199"/>
          <p:cNvSpPr txBox="1"/>
          <p:nvPr/>
        </p:nvSpPr>
        <p:spPr>
          <a:xfrm>
            <a:off x="852900" y="3616102"/>
            <a:ext cx="2271300" cy="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200" dirty="0">
                <a:ea typeface="Trebuchet MS"/>
                <a:cs typeface="Trebuchet MS"/>
                <a:sym typeface="Trebuchet MS"/>
              </a:rPr>
              <a:t>Intel Core i7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814194" y="2572799"/>
            <a:ext cx="2271300" cy="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200" dirty="0">
                <a:ea typeface="Trebuchet MS"/>
                <a:cs typeface="Trebuchet MS"/>
                <a:sym typeface="Trebuchet MS"/>
              </a:rPr>
              <a:t>AMD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Zen</a:t>
            </a:r>
            <a:endParaRPr lang="en" sz="22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5029200" y="1464337"/>
            <a:ext cx="2271300" cy="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200" dirty="0">
                <a:ea typeface="Trebuchet MS"/>
                <a:cs typeface="Trebuchet MS"/>
                <a:sym typeface="Trebuchet MS"/>
              </a:rPr>
              <a:t>VIA Nano</a:t>
            </a:r>
          </a:p>
        </p:txBody>
      </p:sp>
    </p:spTree>
    <p:extLst>
      <p:ext uri="{BB962C8B-B14F-4D97-AF65-F5344CB8AC3E}">
        <p14:creationId xmlns:p14="http://schemas.microsoft.com/office/powerpoint/2010/main" val="221847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ISAs: CISC</a:t>
            </a:r>
            <a:endParaRPr lang="en" dirty="0"/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CISC:</a:t>
            </a:r>
            <a:r>
              <a:rPr lang="en-US" dirty="0"/>
              <a:t> "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omplex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nstruction </a:t>
            </a:r>
            <a:r>
              <a:rPr lang="en-US" b="1" dirty="0"/>
              <a:t>S</a:t>
            </a:r>
            <a:r>
              <a:rPr lang="en-US" dirty="0"/>
              <a:t>et </a:t>
            </a:r>
            <a:r>
              <a:rPr lang="en-US" b="1" dirty="0"/>
              <a:t>C</a:t>
            </a:r>
            <a:r>
              <a:rPr lang="en-US" dirty="0"/>
              <a:t>omputer"</a:t>
            </a:r>
          </a:p>
          <a:p>
            <a:r>
              <a:rPr lang="en-US" dirty="0"/>
              <a:t>ISA designed for </a:t>
            </a:r>
            <a:r>
              <a:rPr lang="en-US" b="1" dirty="0"/>
              <a:t>humans</a:t>
            </a:r>
            <a:r>
              <a:rPr lang="en-US" dirty="0"/>
              <a:t> to write </a:t>
            </a:r>
            <a:r>
              <a:rPr lang="en-US" dirty="0" err="1"/>
              <a:t>asm</a:t>
            </a:r>
            <a:endParaRPr lang="en-US" dirty="0"/>
          </a:p>
          <a:p>
            <a:pPr lvl="1"/>
            <a:r>
              <a:rPr lang="en-US" dirty="0"/>
              <a:t>from the days </a:t>
            </a:r>
            <a:r>
              <a:rPr lang="en-US" i="1" dirty="0"/>
              <a:t>before compilers!</a:t>
            </a:r>
          </a:p>
          <a:p>
            <a:pPr lvl="1"/>
            <a:r>
              <a:rPr lang="en-US" dirty="0"/>
              <a:t>writing compilers for these is </a:t>
            </a:r>
            <a:r>
              <a:rPr lang="en-US" b="1" dirty="0"/>
              <a:t>hard.</a:t>
            </a:r>
            <a:endParaRPr lang="en-US" dirty="0"/>
          </a:p>
          <a:p>
            <a:r>
              <a:rPr lang="en-US" b="1" dirty="0"/>
              <a:t>lots </a:t>
            </a:r>
            <a:r>
              <a:rPr lang="en-US" dirty="0"/>
              <a:t>of instructions and ways to use them</a:t>
            </a:r>
          </a:p>
          <a:p>
            <a:r>
              <a:rPr lang="en-US" b="1" dirty="0"/>
              <a:t>complex </a:t>
            </a:r>
            <a:r>
              <a:rPr lang="en-US" dirty="0"/>
              <a:t>(multi-step) instructions to shorten</a:t>
            </a:r>
            <a:br>
              <a:rPr lang="en-US" dirty="0"/>
            </a:br>
            <a:r>
              <a:rPr lang="en-US" dirty="0"/>
              <a:t>and simplify programs</a:t>
            </a:r>
          </a:p>
          <a:p>
            <a:pPr lvl="1"/>
            <a:r>
              <a:rPr lang="en-US" dirty="0"/>
              <a:t>"search a string for a character"</a:t>
            </a:r>
          </a:p>
          <a:p>
            <a:pPr lvl="1"/>
            <a:r>
              <a:rPr lang="en-US" dirty="0"/>
              <a:t>"copy memory blocks"</a:t>
            </a:r>
          </a:p>
          <a:p>
            <a:pPr lvl="1"/>
            <a:r>
              <a:rPr lang="en-US" dirty="0"/>
              <a:t>"check the bounds of an array access"</a:t>
            </a:r>
          </a:p>
          <a:p>
            <a:r>
              <a:rPr lang="en-US" dirty="0"/>
              <a:t>x86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err="1"/>
              <a:t>CISCy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9" name="Shape 209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96824"/>
            <a:ext cx="2971800" cy="29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4537" y="3134438"/>
            <a:ext cx="1549463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prguitarman.com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583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ISAs: RISC</a:t>
            </a:r>
            <a:endParaRPr lang="en" dirty="0"/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RISC:</a:t>
            </a:r>
            <a:r>
              <a:rPr lang="en-US" dirty="0"/>
              <a:t> "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educed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nstruction </a:t>
            </a:r>
            <a:r>
              <a:rPr lang="en-US" b="1" dirty="0"/>
              <a:t>S</a:t>
            </a:r>
            <a:r>
              <a:rPr lang="en-US" dirty="0"/>
              <a:t>et </a:t>
            </a:r>
            <a:r>
              <a:rPr lang="en-US" b="1" dirty="0"/>
              <a:t>C</a:t>
            </a:r>
            <a:r>
              <a:rPr lang="en-US" dirty="0"/>
              <a:t>omputer"</a:t>
            </a:r>
          </a:p>
          <a:p>
            <a:r>
              <a:rPr lang="en-US" dirty="0"/>
              <a:t>ISA designed to make it </a:t>
            </a:r>
            <a:r>
              <a:rPr lang="en-US" b="1" dirty="0"/>
              <a:t>easy</a:t>
            </a:r>
            <a:r>
              <a:rPr lang="en-US" dirty="0"/>
              <a:t> to:</a:t>
            </a:r>
          </a:p>
          <a:p>
            <a:pPr lvl="1"/>
            <a:r>
              <a:rPr lang="en-US" b="1" dirty="0"/>
              <a:t>build the CPU hardware</a:t>
            </a:r>
          </a:p>
          <a:p>
            <a:pPr lvl="1"/>
            <a:r>
              <a:rPr lang="en-US" dirty="0"/>
              <a:t>make that hardware </a:t>
            </a:r>
            <a:r>
              <a:rPr lang="en-US" b="1" dirty="0"/>
              <a:t>run fast</a:t>
            </a:r>
          </a:p>
          <a:p>
            <a:pPr lvl="1"/>
            <a:r>
              <a:rPr lang="en-US" b="1" dirty="0"/>
              <a:t>write </a:t>
            </a:r>
            <a:r>
              <a:rPr lang="en-US" b="1" i="1" dirty="0"/>
              <a:t>compilers</a:t>
            </a:r>
            <a:r>
              <a:rPr lang="en-US" b="1" dirty="0"/>
              <a:t> </a:t>
            </a:r>
            <a:r>
              <a:rPr lang="en-US" dirty="0"/>
              <a:t>that make machine code</a:t>
            </a:r>
          </a:p>
          <a:p>
            <a:r>
              <a:rPr lang="en-US" dirty="0"/>
              <a:t>a </a:t>
            </a:r>
            <a:r>
              <a:rPr lang="en-US" b="1" dirty="0"/>
              <a:t>small number </a:t>
            </a:r>
            <a:r>
              <a:rPr lang="en-US" dirty="0"/>
              <a:t>of instructions</a:t>
            </a:r>
          </a:p>
          <a:p>
            <a:r>
              <a:rPr lang="en-US" dirty="0"/>
              <a:t>instructions are </a:t>
            </a:r>
            <a:r>
              <a:rPr lang="en-US" b="1" dirty="0"/>
              <a:t>very simple</a:t>
            </a:r>
            <a:endParaRPr lang="en-US" dirty="0"/>
          </a:p>
          <a:p>
            <a:r>
              <a:rPr lang="en-US" dirty="0"/>
              <a:t>MIPS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err="1"/>
              <a:t>RISCy</a:t>
            </a:r>
            <a:endParaRPr lang="en-US" dirty="0"/>
          </a:p>
          <a:p>
            <a:r>
              <a:rPr lang="en-US" dirty="0"/>
              <a:t>MIPS and RISC were the original RISC architectures developed at two universities in California</a:t>
            </a:r>
          </a:p>
          <a:p>
            <a:pPr lvl="1"/>
            <a:r>
              <a:rPr lang="en-US" dirty="0"/>
              <a:t>the research leads were</a:t>
            </a:r>
            <a:r>
              <a:rPr lang="mr-IN" dirty="0"/>
              <a:t>…</a:t>
            </a:r>
            <a:r>
              <a:rPr lang="en-US" dirty="0"/>
              <a:t> Patterson and Hennessy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9" name="Shape 209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grpSp>
        <p:nvGrpSpPr>
          <p:cNvPr id="4" name="Group 3"/>
          <p:cNvGrpSpPr/>
          <p:nvPr/>
        </p:nvGrpSpPr>
        <p:grpSpPr>
          <a:xfrm>
            <a:off x="6400800" y="496824"/>
            <a:ext cx="2743200" cy="2719414"/>
            <a:chOff x="6172200" y="496824"/>
            <a:chExt cx="2971800" cy="2946032"/>
          </a:xfrm>
        </p:grpSpPr>
        <p:grpSp>
          <p:nvGrpSpPr>
            <p:cNvPr id="2" name="Group 1"/>
            <p:cNvGrpSpPr/>
            <p:nvPr/>
          </p:nvGrpSpPr>
          <p:grpSpPr>
            <a:xfrm>
              <a:off x="6172200" y="496824"/>
              <a:ext cx="2971800" cy="2946032"/>
              <a:chOff x="6172200" y="496824"/>
              <a:chExt cx="2971800" cy="294603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2200" y="496824"/>
                <a:ext cx="2971800" cy="29460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25641" t="46506" r="51282" b="32802"/>
              <a:stretch/>
            </p:blipFill>
            <p:spPr>
              <a:xfrm rot="21123862" flipH="1">
                <a:off x="7819241" y="1386686"/>
                <a:ext cx="821108" cy="729874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 rot="21151241">
              <a:off x="7795134" y="1270505"/>
              <a:ext cx="457200" cy="6858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114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8DF1-7AC3-A94D-A32B-9133978E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5367-0164-2342-B1F2-AA9948730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 will not post these </a:t>
            </a:r>
            <a:r>
              <a:rPr lang="en-US" b="1" dirty="0" err="1">
                <a:solidFill>
                  <a:srgbClr val="FF0000"/>
                </a:solidFill>
              </a:rPr>
              <a:t>powerpoint</a:t>
            </a:r>
            <a:r>
              <a:rPr lang="en-US" b="1" dirty="0">
                <a:solidFill>
                  <a:srgbClr val="FF0000"/>
                </a:solidFill>
              </a:rPr>
              <a:t> slides until... later</a:t>
            </a:r>
          </a:p>
          <a:p>
            <a:pPr lvl="1"/>
            <a:r>
              <a:rPr lang="en-US" dirty="0"/>
              <a:t>(unless you have a DRS exception)</a:t>
            </a:r>
          </a:p>
          <a:p>
            <a:pPr lvl="1"/>
            <a:r>
              <a:rPr lang="en-US" dirty="0"/>
              <a:t>it might be a few days, or a week, or not until review time. not sure.</a:t>
            </a:r>
          </a:p>
          <a:p>
            <a:pPr lvl="1"/>
            <a:r>
              <a:rPr lang="en-US" dirty="0"/>
              <a:t>so if you miss class, it’s your responsibility to get notes from someone else</a:t>
            </a:r>
          </a:p>
          <a:p>
            <a:r>
              <a:rPr lang="en-US" dirty="0"/>
              <a:t>once I do post them, </a:t>
            </a:r>
            <a:r>
              <a:rPr lang="en-US" b="1" dirty="0"/>
              <a:t>be sure to check the notes on each slide</a:t>
            </a:r>
          </a:p>
          <a:p>
            <a:pPr lvl="1"/>
            <a:r>
              <a:rPr lang="en-US" dirty="0"/>
              <a:t>for extra explanations, examples, snarky comments etc.</a:t>
            </a:r>
          </a:p>
          <a:p>
            <a:pPr lvl="1"/>
            <a:r>
              <a:rPr lang="en-US" dirty="0"/>
              <a:t>as well as answers to (some of) the questions on the slides so you can study.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E36F4-8880-514D-AEBB-0317FE06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608C7-1BF2-5846-9580-0CBC0F7C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13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Popular ISAs</a:t>
            </a:r>
            <a:r>
              <a:rPr lang="en-US" dirty="0"/>
              <a:t> today</a:t>
            </a:r>
            <a:endParaRPr lang="en" dirty="0"/>
          </a:p>
        </p:txBody>
      </p:sp>
      <p:sp>
        <p:nvSpPr>
          <p:cNvPr id="215" name="Shape 21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b="1" dirty="0"/>
              <a:t>x86</a:t>
            </a:r>
            <a:r>
              <a:rPr lang="en" dirty="0"/>
              <a:t> (</a:t>
            </a:r>
            <a:r>
              <a:rPr lang="en-US" dirty="0"/>
              <a:t>today, it’s</a:t>
            </a:r>
            <a:r>
              <a:rPr lang="en" dirty="0"/>
              <a:t> x86-64 or “x64” for short)</a:t>
            </a:r>
          </a:p>
          <a:p>
            <a:pPr lvl="1"/>
            <a:r>
              <a:rPr lang="en-US" dirty="0"/>
              <a:t>most laptops/desktops/servers have one</a:t>
            </a:r>
          </a:p>
          <a:p>
            <a:r>
              <a:rPr lang="en" b="1" dirty="0"/>
              <a:t>ARM</a:t>
            </a:r>
          </a:p>
          <a:p>
            <a:pPr lvl="1"/>
            <a:r>
              <a:rPr lang="en-US" dirty="0"/>
              <a:t>almost </a:t>
            </a:r>
            <a:r>
              <a:rPr lang="en-US" i="1" dirty="0"/>
              <a:t>everything else</a:t>
            </a:r>
            <a:r>
              <a:rPr lang="en-US" dirty="0"/>
              <a:t> has one, now including modern Apples</a:t>
            </a:r>
          </a:p>
          <a:p>
            <a:r>
              <a:rPr lang="en-US" b="1" dirty="0"/>
              <a:t>Every other ISA: </a:t>
            </a:r>
            <a:r>
              <a:rPr lang="en" dirty="0"/>
              <a:t>Alpha, </a:t>
            </a:r>
            <a:r>
              <a:rPr lang="en" dirty="0" err="1"/>
              <a:t>Sparc</a:t>
            </a:r>
            <a:r>
              <a:rPr lang="en" dirty="0"/>
              <a:t>, POWER</a:t>
            </a:r>
            <a:r>
              <a:rPr lang="en-US" dirty="0"/>
              <a:t>/PPC</a:t>
            </a:r>
            <a:r>
              <a:rPr lang="en" dirty="0"/>
              <a:t>, </a:t>
            </a:r>
            <a:r>
              <a:rPr lang="en-US" dirty="0"/>
              <a:t>z, </a:t>
            </a:r>
            <a:r>
              <a:rPr lang="en" dirty="0"/>
              <a:t>z80, </a:t>
            </a:r>
            <a:r>
              <a:rPr lang="en-US" dirty="0"/>
              <a:t>29K, </a:t>
            </a:r>
            <a:r>
              <a:rPr lang="en" dirty="0"/>
              <a:t>68K, 8051, PIC, AVR</a:t>
            </a:r>
            <a:r>
              <a:rPr lang="en-US" dirty="0"/>
              <a:t>, </a:t>
            </a:r>
            <a:r>
              <a:rPr lang="en-US" dirty="0" err="1"/>
              <a:t>Xtensa</a:t>
            </a:r>
            <a:r>
              <a:rPr lang="en-US" dirty="0"/>
              <a:t>, SH2/3/4, 68C05, 6502, SHARC, </a:t>
            </a:r>
            <a:r>
              <a:rPr lang="en" b="1" dirty="0">
                <a:solidFill>
                  <a:srgbClr val="FF0000"/>
                </a:solidFill>
              </a:rPr>
              <a:t>MIPS</a:t>
            </a:r>
            <a:r>
              <a:rPr lang="en" dirty="0"/>
              <a:t>...</a:t>
            </a:r>
            <a:endParaRPr lang="en-US" dirty="0"/>
          </a:p>
          <a:p>
            <a:pPr lvl="1"/>
            <a:r>
              <a:rPr lang="en-US" dirty="0"/>
              <a:t>microcontrollers</a:t>
            </a:r>
          </a:p>
          <a:p>
            <a:pPr lvl="1"/>
            <a:r>
              <a:rPr lang="en-US" dirty="0"/>
              <a:t>mainframes</a:t>
            </a:r>
          </a:p>
          <a:p>
            <a:pPr lvl="1"/>
            <a:r>
              <a:rPr lang="en-US" dirty="0"/>
              <a:t>some video game consoles</a:t>
            </a:r>
          </a:p>
          <a:p>
            <a:pPr lvl="1"/>
            <a:r>
              <a:rPr lang="en-US" dirty="0"/>
              <a:t>historical/legacy applications</a:t>
            </a:r>
          </a:p>
          <a:p>
            <a:pPr lvl="2"/>
            <a:r>
              <a:rPr lang="en-US" sz="1400" dirty="0"/>
              <a:t>"legacy" = "no one makes new things with it anymore, but we maintain the things that still use it"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16" name="Shape 21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8901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523E-42ED-F04D-A58F-5C2C93D4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here's an interesting thing that happened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B04AC-171F-A742-816E-326EF1358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as of 2021: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E42E5-04E3-A94D-B7C3-841B38C7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323B5-3358-E84E-AA07-D0F82070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21001-98E9-4A46-ABB1-7290ED9E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76300"/>
            <a:ext cx="7086600" cy="2643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70F7EF-A7EB-7D4F-AE16-984B53851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2250" t="41334" b="39143"/>
          <a:stretch/>
        </p:blipFill>
        <p:spPr>
          <a:xfrm rot="21431677">
            <a:off x="394331" y="3584340"/>
            <a:ext cx="8474606" cy="911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13B18E-6945-6B49-BF48-A3E9094C2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2445" t="80872" r="41113" b="11722"/>
          <a:stretch/>
        </p:blipFill>
        <p:spPr>
          <a:xfrm>
            <a:off x="2286000" y="4724331"/>
            <a:ext cx="6431122" cy="6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129F-8E7D-C547-AB33-8D415AF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then why is this class in MIPS??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567A-E1D0-3448-AA48-820CB5EE7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its limited use today, MIPS has been </a:t>
            </a:r>
            <a:r>
              <a:rPr lang="en-US" b="1" dirty="0"/>
              <a:t>incredibly influential!</a:t>
            </a:r>
          </a:p>
          <a:p>
            <a:pPr lvl="1"/>
            <a:r>
              <a:rPr lang="en-US" dirty="0"/>
              <a:t>almost every architecture created after MIPS </a:t>
            </a:r>
            <a:r>
              <a:rPr lang="en-US" b="1" dirty="0"/>
              <a:t>works like MIPS.</a:t>
            </a:r>
          </a:p>
          <a:p>
            <a:pPr lvl="1"/>
            <a:r>
              <a:rPr lang="en-US" b="1" dirty="0"/>
              <a:t>RISC-V </a:t>
            </a:r>
            <a:r>
              <a:rPr lang="en-US" dirty="0"/>
              <a:t>is almost identical to MIPS in every way that matters.</a:t>
            </a:r>
            <a:endParaRPr lang="en-US" b="1" dirty="0"/>
          </a:p>
          <a:p>
            <a:pPr lvl="1"/>
            <a:r>
              <a:rPr lang="en-US" dirty="0"/>
              <a:t>x86 is pretty much </a:t>
            </a:r>
            <a:r>
              <a:rPr lang="en-US" b="1" dirty="0"/>
              <a:t>the only holdout </a:t>
            </a:r>
            <a:r>
              <a:rPr lang="en-US" dirty="0"/>
              <a:t>from the old CISC days.</a:t>
            </a:r>
          </a:p>
          <a:p>
            <a:r>
              <a:rPr lang="en-US" dirty="0"/>
              <a:t>CS classes are not about giving you résumé-friendly qualifications in specific technologies. </a:t>
            </a:r>
            <a:r>
              <a:rPr lang="en-US" b="1" dirty="0"/>
              <a:t>you're here to learn about </a:t>
            </a:r>
            <a:r>
              <a:rPr lang="en-US" b="1" i="1" dirty="0"/>
              <a:t>computer architecture, not MIPS.</a:t>
            </a:r>
            <a:endParaRPr lang="en-US" dirty="0"/>
          </a:p>
          <a:p>
            <a:pPr lvl="1"/>
            <a:r>
              <a:rPr lang="en-US" dirty="0"/>
              <a:t>we are using MIPS as a </a:t>
            </a:r>
            <a:r>
              <a:rPr lang="en-US" b="1" dirty="0"/>
              <a:t>tool to teach the "what" and the "why," </a:t>
            </a:r>
            <a:r>
              <a:rPr lang="en-US" dirty="0"/>
              <a:t>and ultimately, </a:t>
            </a:r>
            <a:r>
              <a:rPr lang="en-US" i="1" dirty="0"/>
              <a:t>that's</a:t>
            </a:r>
            <a:r>
              <a:rPr lang="en-US" dirty="0"/>
              <a:t> what you should be focusing 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BB5C1-3381-6F4C-AD31-06AC7A2C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750F1-A117-3348-B7E0-8FC8147A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71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br>
              <a:rPr lang="en-US" dirty="0"/>
            </a:br>
            <a:r>
              <a:rPr lang="en-US" sz="900" dirty="0"/>
              <a:t>Finish by :38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37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just call me Jarrett</a:t>
            </a:r>
          </a:p>
          <a:p>
            <a:r>
              <a:rPr lang="en-US" sz="3600" b="1" dirty="0" err="1">
                <a:latin typeface="Consolas" charset="0"/>
                <a:ea typeface="Consolas" charset="0"/>
                <a:cs typeface="Consolas" charset="0"/>
              </a:rPr>
              <a:t>jarrett@cs.pitt.edu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3600" b="1" dirty="0" err="1">
                <a:latin typeface="Consolas" charset="0"/>
                <a:ea typeface="Consolas" charset="0"/>
                <a:cs typeface="Consolas" charset="0"/>
              </a:rPr>
              <a:t>sites.pitt.edu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/~jfb42</a:t>
            </a:r>
          </a:p>
          <a:p>
            <a:r>
              <a:rPr lang="en-US" b="1" dirty="0"/>
              <a:t>Office hours:</a:t>
            </a:r>
            <a:r>
              <a:rPr lang="en-US" dirty="0"/>
              <a:t> Tue/Thu 2:00-3:50 in 6509 SENSQ </a:t>
            </a:r>
            <a:r>
              <a:rPr lang="en-US" sz="2000" dirty="0"/>
              <a:t>(directions on my site)</a:t>
            </a:r>
            <a:endParaRPr lang="en-US" dirty="0"/>
          </a:p>
          <a:p>
            <a:r>
              <a:rPr lang="en-US" b="1" dirty="0"/>
              <a:t>Religious absences:</a:t>
            </a:r>
            <a:r>
              <a:rPr lang="en-US" dirty="0"/>
              <a:t> contact me ASAP</a:t>
            </a:r>
          </a:p>
          <a:p>
            <a:r>
              <a:rPr lang="en-US" b="1" dirty="0"/>
              <a:t>Students with disabilities:</a:t>
            </a:r>
            <a:r>
              <a:rPr lang="en-US" dirty="0"/>
              <a:t> contact the DRS ASAP</a:t>
            </a:r>
          </a:p>
          <a:p>
            <a:r>
              <a:rPr lang="en-US" b="1" dirty="0">
                <a:solidFill>
                  <a:srgbClr val="FF0000"/>
                </a:solidFill>
              </a:rPr>
              <a:t>Everything in this section is also on my site in "course info"!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I use red on the slides for really important things</a:t>
            </a:r>
          </a:p>
          <a:p>
            <a:r>
              <a:rPr lang="en-US" dirty="0"/>
              <a:t>Also when I do *this* with my hands, it means I want you to just say something out loud, not putting your hands up.</a:t>
            </a:r>
          </a:p>
          <a:p>
            <a:pPr lvl="1"/>
            <a:r>
              <a:rPr lang="en-US" dirty="0"/>
              <a:t>Let’s try it. 2 + 2 = …?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7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FD13-B407-8B47-AA44-E99B8A59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C879-3062-4B42-AC89-0E2B5FCF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send announcements through Canvas which come through email</a:t>
            </a:r>
          </a:p>
          <a:p>
            <a:pPr lvl="1"/>
            <a:r>
              <a:rPr lang="en-US" dirty="0"/>
              <a:t>it is not my responsibility to make sure you get them, it’s </a:t>
            </a:r>
            <a:r>
              <a:rPr lang="en-US" i="1" dirty="0"/>
              <a:t>yours</a:t>
            </a:r>
            <a:endParaRPr lang="en-US" dirty="0"/>
          </a:p>
          <a:p>
            <a:r>
              <a:rPr lang="en-US" dirty="0"/>
              <a:t>Canvas is for announcements and grades.</a:t>
            </a:r>
          </a:p>
          <a:p>
            <a:pPr lvl="1"/>
            <a:r>
              <a:rPr lang="en-US" dirty="0"/>
              <a:t>almost everything else is on my site, including the course schedule/syllabus.</a:t>
            </a:r>
          </a:p>
          <a:p>
            <a:pPr lvl="1"/>
            <a:r>
              <a:rPr lang="en-US" dirty="0"/>
              <a:t>I think I’ll use </a:t>
            </a:r>
            <a:r>
              <a:rPr lang="en-US" dirty="0" err="1"/>
              <a:t>Gradescope</a:t>
            </a:r>
            <a:r>
              <a:rPr lang="en-US" dirty="0"/>
              <a:t> this term for assignment submissions</a:t>
            </a:r>
          </a:p>
          <a:p>
            <a:r>
              <a:rPr lang="en-US" b="1" dirty="0"/>
              <a:t>Discord hours:</a:t>
            </a:r>
            <a:r>
              <a:rPr lang="en-US" dirty="0"/>
              <a:t> yes</a:t>
            </a:r>
            <a:endParaRPr lang="en-US" sz="1100" dirty="0"/>
          </a:p>
          <a:p>
            <a:r>
              <a:rPr lang="en-US" b="1" dirty="0"/>
              <a:t>For more "official" communications, or if you need my attention </a:t>
            </a:r>
            <a:r>
              <a:rPr lang="en-US" b="1" i="1" dirty="0"/>
              <a:t>immediately,</a:t>
            </a:r>
            <a:r>
              <a:rPr lang="en-US" i="1" dirty="0"/>
              <a:t> </a:t>
            </a:r>
            <a:r>
              <a:rPr lang="en-US" b="1" dirty="0">
                <a:solidFill>
                  <a:srgbClr val="FF0000"/>
                </a:solidFill>
              </a:rPr>
              <a:t>use email.</a:t>
            </a:r>
          </a:p>
          <a:p>
            <a:pPr lvl="1"/>
            <a:r>
              <a:rPr lang="en-US" dirty="0"/>
              <a:t>if you’re asking for an extension, want to schedule a meeting, something serious happened in your life etc. please email me.</a:t>
            </a:r>
          </a:p>
          <a:p>
            <a:r>
              <a:rPr lang="en-US" dirty="0"/>
              <a:t>otherwise, Discord is preferred – it’s </a:t>
            </a:r>
            <a:r>
              <a:rPr lang="en-US" i="1" dirty="0"/>
              <a:t>much better </a:t>
            </a:r>
            <a:r>
              <a:rPr lang="en-US" dirty="0"/>
              <a:t>for sharing code, screenshots, etc. in a much quicker way.</a:t>
            </a:r>
          </a:p>
          <a:p>
            <a:pPr lvl="1"/>
            <a:r>
              <a:rPr lang="en-US" dirty="0"/>
              <a:t>lab 0 will make sure you get comfortable with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8B0AF-49AB-B74F-991B-C2626D4F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6070-231E-0E42-A0E6-A7F6774A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85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1F18-0019-AF4F-83A2-EC20CC8D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Etc</a:t>
            </a:r>
            <a:r>
              <a:rPr lang="en-US" dirty="0"/>
              <a:t>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B71A-375C-B143-95C5-807520E8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uhhhhh</a:t>
            </a:r>
            <a:r>
              <a:rPr lang="en-US" dirty="0"/>
              <a:t> as of the time I’m making these slides I have no idea who my TAs are so I don’t know if recitation starts this week.</a:t>
            </a:r>
          </a:p>
          <a:p>
            <a:r>
              <a:rPr lang="en-US" dirty="0"/>
              <a:t>let’s look at the textbook, grading, late and submission policies…</a:t>
            </a:r>
          </a:p>
          <a:p>
            <a:r>
              <a:rPr lang="en-US" dirty="0"/>
              <a:t>you are a student. </a:t>
            </a:r>
            <a:r>
              <a:rPr lang="en-US" b="1" i="1" dirty="0"/>
              <a:t>you are supposed to be confused.</a:t>
            </a:r>
            <a:endParaRPr lang="en-US" b="1" dirty="0"/>
          </a:p>
          <a:p>
            <a:pPr lvl="1"/>
            <a:r>
              <a:rPr lang="en-US" b="1" dirty="0"/>
              <a:t>I </a:t>
            </a:r>
            <a:r>
              <a:rPr lang="en-US" b="1" dirty="0" err="1"/>
              <a:t>wanna</a:t>
            </a:r>
            <a:r>
              <a:rPr lang="en-US" b="1" dirty="0"/>
              <a:t> help you understand! </a:t>
            </a:r>
            <a:r>
              <a:rPr lang="en-US" dirty="0"/>
              <a:t>even if it seems like I’m yelling or </a:t>
            </a:r>
            <a:r>
              <a:rPr lang="en-US" sz="2000" dirty="0"/>
              <a:t>angry or </a:t>
            </a:r>
            <a:r>
              <a:rPr lang="en-US" sz="1400" dirty="0"/>
              <a:t>intimidating or </a:t>
            </a:r>
            <a:r>
              <a:rPr lang="en-US" sz="1100" dirty="0"/>
              <a:t>annoyed </a:t>
            </a:r>
            <a:r>
              <a:rPr lang="en-US" sz="1050" dirty="0"/>
              <a:t>or whatever.</a:t>
            </a:r>
            <a:endParaRPr lang="en-US" sz="1800" b="1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never say "this is a dumb question" cause there aren't any!</a:t>
            </a:r>
          </a:p>
          <a:p>
            <a:pPr lvl="1"/>
            <a:r>
              <a:rPr lang="en-US" sz="3200" b="1" dirty="0">
                <a:solidFill>
                  <a:srgbClr val="00B050"/>
                </a:solidFill>
              </a:rPr>
              <a:t>DON’T STRUGGLE IN SILENCE!!!! EVER!!</a:t>
            </a:r>
          </a:p>
          <a:p>
            <a:r>
              <a:rPr lang="en-US" dirty="0"/>
              <a:t>also, </a:t>
            </a:r>
            <a:r>
              <a:rPr lang="en-US" b="1" dirty="0">
                <a:solidFill>
                  <a:srgbClr val="00B050"/>
                </a:solidFill>
              </a:rPr>
              <a:t>studying together is not cheating! do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C5CB4-240D-6340-9745-20FD2DD7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0E709-2A2E-B040-8031-1C67C53E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81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A28E-FF3C-6E41-AE7D-54670134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37600-A249-1449-BD49-704700585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academic integrity policy!</a:t>
            </a:r>
          </a:p>
          <a:p>
            <a:r>
              <a:rPr lang="en-US" b="1" dirty="0">
                <a:solidFill>
                  <a:srgbClr val="FF0000"/>
                </a:solidFill>
              </a:rPr>
              <a:t>Don't cheat if your enrollment is contingent upon your GPA. </a:t>
            </a:r>
          </a:p>
          <a:p>
            <a:pPr lvl="1"/>
            <a:r>
              <a:rPr lang="en-US" dirty="0"/>
              <a:t>or your ROTC or your student visa or your graduation or your internship or your parents giving you money or or or… or whatever.</a:t>
            </a:r>
          </a:p>
          <a:p>
            <a:r>
              <a:rPr lang="en-US" dirty="0"/>
              <a:t>you’re an adult, and are </a:t>
            </a:r>
            <a:r>
              <a:rPr lang="en-US" b="1" dirty="0"/>
              <a:t>responsible for your actions.</a:t>
            </a:r>
          </a:p>
          <a:p>
            <a:pPr lvl="1"/>
            <a:r>
              <a:rPr lang="en-US" dirty="0"/>
              <a:t>I </a:t>
            </a:r>
            <a:r>
              <a:rPr lang="en-US" i="1" dirty="0"/>
              <a:t>hate</a:t>
            </a:r>
            <a:r>
              <a:rPr lang="en-US" dirty="0"/>
              <a:t> being in a position where I have your future in my hands…</a:t>
            </a:r>
          </a:p>
          <a:p>
            <a:pPr lvl="1"/>
            <a:r>
              <a:rPr lang="en-US" b="1" dirty="0"/>
              <a:t>especially when you're the one who put it there.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Do not take advantage of my trust.</a:t>
            </a:r>
          </a:p>
          <a:p>
            <a:r>
              <a:rPr lang="en-US" sz="2000" dirty="0"/>
              <a:t>I</a:t>
            </a:r>
            <a:r>
              <a:rPr lang="en-US" dirty="0"/>
              <a:t>f you're confused, </a:t>
            </a:r>
            <a:r>
              <a:rPr lang="en-US" b="1" dirty="0"/>
              <a:t>don't cheat, ask for help.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102A-59D8-5D40-8422-36516EB9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33384-480A-C149-9371-A46D98A6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5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D3F4-400B-9242-AE51-6F0677CE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Why, and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8F7A-56A0-9644-8399-3781DB34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95301"/>
          </a:xfrm>
        </p:spPr>
        <p:txBody>
          <a:bodyPr/>
          <a:lstStyle/>
          <a:p>
            <a:r>
              <a:rPr lang="en-US" dirty="0"/>
              <a:t>for every topic, ask yourself (and me!) these questions: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B1BF1-DBB8-E34F-AF44-E85888A9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EA931-F5EF-9548-80ED-A8F9158C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4C803-E96E-F64F-A8A8-A1EE92C2FDDB}"/>
              </a:ext>
            </a:extLst>
          </p:cNvPr>
          <p:cNvSpPr/>
          <p:nvPr/>
        </p:nvSpPr>
        <p:spPr>
          <a:xfrm>
            <a:off x="914400" y="1993268"/>
            <a:ext cx="2725366" cy="75401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</a:t>
            </a:r>
            <a:r>
              <a:rPr lang="en-US" sz="2400" dirty="0"/>
              <a:t>is it?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CFD48-4AD0-114B-AD5C-6900B92FABB0}"/>
              </a:ext>
            </a:extLst>
          </p:cNvPr>
          <p:cNvSpPr/>
          <p:nvPr/>
        </p:nvSpPr>
        <p:spPr>
          <a:xfrm>
            <a:off x="914400" y="1078869"/>
            <a:ext cx="2725366" cy="7540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Why </a:t>
            </a:r>
            <a:r>
              <a:rPr lang="en-US" sz="2400" dirty="0"/>
              <a:t>do we use it?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B24FD-6301-6B43-AF4D-8E9915FF80F6}"/>
              </a:ext>
            </a:extLst>
          </p:cNvPr>
          <p:cNvSpPr/>
          <p:nvPr/>
        </p:nvSpPr>
        <p:spPr>
          <a:xfrm>
            <a:off x="914400" y="2907667"/>
            <a:ext cx="2725366" cy="7540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How </a:t>
            </a:r>
            <a:r>
              <a:rPr lang="en-US" sz="2400" dirty="0"/>
              <a:t>do we do 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0E1DD-B520-2747-8906-AE0D81DC88A3}"/>
              </a:ext>
            </a:extLst>
          </p:cNvPr>
          <p:cNvSpPr txBox="1"/>
          <p:nvPr/>
        </p:nvSpPr>
        <p:spPr>
          <a:xfrm>
            <a:off x="3795974" y="2080747"/>
            <a:ext cx="4890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"a function is a named piece of code."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E0BD0-699B-C240-BB7E-22B73A157BEB}"/>
              </a:ext>
            </a:extLst>
          </p:cNvPr>
          <p:cNvSpPr txBox="1"/>
          <p:nvPr/>
        </p:nvSpPr>
        <p:spPr>
          <a:xfrm>
            <a:off x="3795974" y="1078869"/>
            <a:ext cx="5195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"splitting code into functions makes it easier to read, understand, and reuse."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8300E-9F02-4444-8965-8B2B738E0F4D}"/>
              </a:ext>
            </a:extLst>
          </p:cNvPr>
          <p:cNvSpPr txBox="1"/>
          <p:nvPr/>
        </p:nvSpPr>
        <p:spPr>
          <a:xfrm>
            <a:off x="3795974" y="2684509"/>
            <a:ext cx="458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"in Java, you write the return type, </a:t>
            </a:r>
            <a:r>
              <a:rPr lang="en-US" sz="2000" dirty="0"/>
              <a:t>then the name, then a left parenthesis, </a:t>
            </a:r>
            <a:r>
              <a:rPr lang="en-US" sz="1600" dirty="0"/>
              <a:t>then any arguments, with the type and name, </a:t>
            </a:r>
            <a:r>
              <a:rPr lang="en-US" sz="1400" dirty="0"/>
              <a:t>separated by commas, then a right parenthesis, then…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08D91-490A-A540-8AB5-3B7CB5036731}"/>
              </a:ext>
            </a:extLst>
          </p:cNvPr>
          <p:cNvSpPr txBox="1"/>
          <p:nvPr/>
        </p:nvSpPr>
        <p:spPr>
          <a:xfrm>
            <a:off x="342900" y="399512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what</a:t>
            </a:r>
            <a:r>
              <a:rPr lang="en-US" sz="2200" dirty="0">
                <a:solidFill>
                  <a:srgbClr val="FF0000"/>
                </a:solidFill>
              </a:rPr>
              <a:t> and </a:t>
            </a:r>
            <a:r>
              <a:rPr lang="en-US" sz="2200" b="1" dirty="0">
                <a:solidFill>
                  <a:srgbClr val="FF0000"/>
                </a:solidFill>
              </a:rPr>
              <a:t>why</a:t>
            </a:r>
            <a:r>
              <a:rPr lang="en-US" sz="2200" dirty="0">
                <a:solidFill>
                  <a:srgbClr val="FF0000"/>
                </a:solidFill>
              </a:rPr>
              <a:t> are </a:t>
            </a:r>
            <a:r>
              <a:rPr lang="en-US" sz="2200" i="1" dirty="0">
                <a:solidFill>
                  <a:srgbClr val="FF0000"/>
                </a:solidFill>
              </a:rPr>
              <a:t>almost always</a:t>
            </a:r>
            <a:r>
              <a:rPr lang="en-US" sz="2200" dirty="0">
                <a:solidFill>
                  <a:srgbClr val="FF0000"/>
                </a:solidFill>
              </a:rPr>
              <a:t> more important than </a:t>
            </a:r>
            <a:r>
              <a:rPr lang="en-US" sz="2200" b="1" dirty="0">
                <a:solidFill>
                  <a:srgbClr val="FF0000"/>
                </a:solidFill>
              </a:rPr>
              <a:t>how.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39AE4-4475-F64A-998E-67F6494AB418}"/>
              </a:ext>
            </a:extLst>
          </p:cNvPr>
          <p:cNvSpPr txBox="1"/>
          <p:nvPr/>
        </p:nvSpPr>
        <p:spPr>
          <a:xfrm>
            <a:off x="609600" y="4503246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on the exams, </a:t>
            </a:r>
            <a:r>
              <a:rPr lang="en-US" sz="2200" b="1" dirty="0"/>
              <a:t>be sure you are answering the right question. </a:t>
            </a:r>
            <a:r>
              <a:rPr lang="en-US" sz="2200" dirty="0"/>
              <a:t>if I ask "</a:t>
            </a:r>
            <a:r>
              <a:rPr lang="en-US" sz="2200" b="1" dirty="0"/>
              <a:t>what</a:t>
            </a:r>
            <a:r>
              <a:rPr lang="en-US" sz="2200" dirty="0"/>
              <a:t> is X," </a:t>
            </a:r>
            <a:r>
              <a:rPr lang="en-US" sz="2200" i="1" dirty="0"/>
              <a:t>don't </a:t>
            </a:r>
            <a:r>
              <a:rPr lang="en-US" sz="2200" dirty="0"/>
              <a:t>explain </a:t>
            </a:r>
            <a:r>
              <a:rPr lang="en-US" sz="2200" b="1" dirty="0"/>
              <a:t>how</a:t>
            </a:r>
            <a:r>
              <a:rPr lang="en-US" sz="2200" dirty="0"/>
              <a:t> to X.</a:t>
            </a:r>
          </a:p>
        </p:txBody>
      </p:sp>
    </p:spTree>
    <p:extLst>
      <p:ext uri="{BB962C8B-B14F-4D97-AF65-F5344CB8AC3E}">
        <p14:creationId xmlns:p14="http://schemas.microsoft.com/office/powerpoint/2010/main" val="494196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Context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766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20748</TotalTime>
  <Words>1933</Words>
  <Application>Microsoft Macintosh PowerPoint</Application>
  <PresentationFormat>On-screen Show (16:10)</PresentationFormat>
  <Paragraphs>246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02 - C - Basics</vt:lpstr>
      <vt:lpstr>Welcome Fall 2024!</vt:lpstr>
      <vt:lpstr>Class announcements</vt:lpstr>
      <vt:lpstr>Administrivia Finish by :38</vt:lpstr>
      <vt:lpstr>hi</vt:lpstr>
      <vt:lpstr>Communication</vt:lpstr>
      <vt:lpstr>Etc etc.</vt:lpstr>
      <vt:lpstr>Academic Integrity</vt:lpstr>
      <vt:lpstr>What, Why, and How</vt:lpstr>
      <vt:lpstr>Introduction and Context</vt:lpstr>
      <vt:lpstr>The "what" and "why" of this course</vt:lpstr>
      <vt:lpstr>Where does this material fit in with CS and EE?</vt:lpstr>
      <vt:lpstr>Classes of computers</vt:lpstr>
      <vt:lpstr>But no matter what…</vt:lpstr>
      <vt:lpstr>ISAs by the way, you should study this section for the exam, everyone always forgets to :^)</vt:lpstr>
      <vt:lpstr>Instruction Set Architecture (ISA)</vt:lpstr>
      <vt:lpstr>An ISA example: x86</vt:lpstr>
      <vt:lpstr>All three processors run the exact same programs…</vt:lpstr>
      <vt:lpstr>Kinds of ISAs: CISC</vt:lpstr>
      <vt:lpstr>Kinds of ISAs: RISC</vt:lpstr>
      <vt:lpstr>Popular ISAs today</vt:lpstr>
      <vt:lpstr>So here's an interesting thing that happened</vt:lpstr>
      <vt:lpstr>Wait, then why is this class in MIPS??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Computer Organization and Assembly!</dc:title>
  <dc:creator>Billingsley, Jarrett F</dc:creator>
  <cp:lastModifiedBy>Billingsley, Jarrett F</cp:lastModifiedBy>
  <cp:revision>221</cp:revision>
  <dcterms:created xsi:type="dcterms:W3CDTF">2017-08-16T23:52:35Z</dcterms:created>
  <dcterms:modified xsi:type="dcterms:W3CDTF">2024-08-27T15:44:04Z</dcterms:modified>
</cp:coreProperties>
</file>